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6" r:id="rId3"/>
    <p:sldId id="258" r:id="rId4"/>
    <p:sldId id="267" r:id="rId5"/>
    <p:sldId id="261" r:id="rId6"/>
    <p:sldId id="268" r:id="rId7"/>
    <p:sldId id="269" r:id="rId8"/>
    <p:sldId id="270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9900"/>
    <a:srgbClr val="CCCC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9" autoAdjust="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AF6C9-FF3D-4B27-963C-C68B7B13B2D6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598AA-FB91-4155-A94D-93B9D0685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598AA-FB91-4155-A94D-93B9D0685E93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>Objemový zlomek a objemová procenta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1268760"/>
            <a:ext cx="8713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Objemový zlomek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 </a:t>
            </a:r>
            <a:r>
              <a:rPr lang="cs-CZ" sz="2400" b="1" i="1" dirty="0" smtClean="0">
                <a:latin typeface="Constantia" pitchFamily="18" charset="0"/>
                <a:sym typeface="Symbol"/>
              </a:rPr>
              <a:t>vyjadřuje poměr objemu rozpuštěné látky </a:t>
            </a:r>
            <a:r>
              <a:rPr lang="cs-CZ" sz="2400" b="1" i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V</a:t>
            </a:r>
            <a:r>
              <a:rPr lang="cs-CZ" sz="2400" b="1" i="1" dirty="0" smtClean="0">
                <a:solidFill>
                  <a:srgbClr val="00B050"/>
                </a:solidFill>
                <a:latin typeface="Constantia" pitchFamily="18" charset="0"/>
              </a:rPr>
              <a:t> (A)</a:t>
            </a:r>
            <a:r>
              <a:rPr lang="cs-CZ" sz="2400" b="1" i="1" dirty="0" smtClean="0">
                <a:solidFill>
                  <a:srgbClr val="00B0F0"/>
                </a:solidFill>
                <a:latin typeface="Constantia" pitchFamily="18" charset="0"/>
              </a:rPr>
              <a:t> </a:t>
            </a:r>
            <a:r>
              <a:rPr lang="cs-CZ" sz="2400" b="1" i="1" dirty="0" err="1" smtClean="0">
                <a:latin typeface="Constantia" pitchFamily="18" charset="0"/>
                <a:sym typeface="Symbol"/>
              </a:rPr>
              <a:t>a</a:t>
            </a:r>
            <a:r>
              <a:rPr lang="cs-CZ" sz="2400" b="1" i="1" dirty="0" smtClean="0">
                <a:latin typeface="Constantia" pitchFamily="18" charset="0"/>
                <a:sym typeface="Symbol"/>
              </a:rPr>
              <a:t> objemu celého roztoku </a:t>
            </a:r>
            <a:r>
              <a:rPr lang="cs-CZ" sz="2400" b="1" i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V</a:t>
            </a:r>
            <a:r>
              <a:rPr lang="cs-CZ" sz="2400" b="1" i="1" dirty="0" smtClean="0">
                <a:latin typeface="Constantia" pitchFamily="18" charset="0"/>
                <a:sym typeface="Symbol"/>
              </a:rPr>
              <a:t>. </a:t>
            </a:r>
            <a:endParaRPr lang="cs-CZ" sz="2400" b="1" i="1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23528" y="764704"/>
            <a:ext cx="82089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Pokuste se formulovat definici objemového zlomku: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0" y="2276872"/>
            <a:ext cx="84333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vzoreček pro výpočet objemového zlomku: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51520" y="4581128"/>
            <a:ext cx="84333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jednotlivé symboly ve vzorečku znamenají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5085184"/>
            <a:ext cx="8602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 (A)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 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objemový zlomek látky A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2924944"/>
            <a:ext cx="42100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5661248"/>
            <a:ext cx="8754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V(A)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objem látky A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395536" y="6237312"/>
            <a:ext cx="8907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V</a:t>
            </a:r>
            <a:r>
              <a:rPr lang="cs-CZ" sz="2400" b="1" i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objem celého roztoku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251520" y="1484784"/>
            <a:ext cx="84249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jakým způsobem převedeme objemový zlomek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 objemová procenta: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403225" y="2348880"/>
            <a:ext cx="8713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Objemová procenta   =  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objemový zlomek   •   100</a:t>
            </a:r>
            <a:endParaRPr lang="cs-CZ" sz="2400" b="1" i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51520" y="764704"/>
            <a:ext cx="64807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je jednotka hmotnostního zlomku ?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95537" y="5517232"/>
            <a:ext cx="85689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solidFill>
                  <a:srgbClr val="FF0066"/>
                </a:solidFill>
                <a:latin typeface="Constantia" pitchFamily="18" charset="0"/>
              </a:rPr>
              <a:t>!!! Objem roztoku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se mění s teplotou</a:t>
            </a:r>
            <a:r>
              <a:rPr lang="cs-CZ" sz="2400" b="1" i="1" dirty="0" smtClean="0">
                <a:solidFill>
                  <a:srgbClr val="FF0066"/>
                </a:solidFill>
                <a:latin typeface="Constantia" pitchFamily="18" charset="0"/>
              </a:rPr>
              <a:t>, proto (na rozdíl od výpočtu hmotnostních procent, závisí objemová procenta látek v roztoku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na teplotě </a:t>
            </a:r>
            <a:r>
              <a:rPr lang="cs-CZ" sz="2400" b="1" i="1" dirty="0" smtClean="0">
                <a:solidFill>
                  <a:srgbClr val="FF0066"/>
                </a:solidFill>
                <a:latin typeface="Constantia" pitchFamily="18" charset="0"/>
              </a:rPr>
              <a:t>!!! </a:t>
            </a:r>
            <a:endParaRPr lang="cs-CZ" sz="2400" b="1" i="1" dirty="0">
              <a:solidFill>
                <a:srgbClr val="FF0066"/>
              </a:solidFill>
              <a:latin typeface="Constantia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2996952"/>
            <a:ext cx="85053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U jakých typů roztoků počítáme objemový zlomek a objemová procenta ? 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7" y="3861048"/>
            <a:ext cx="85689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Objemový zlomek počítáme v případě </a:t>
            </a:r>
            <a:r>
              <a:rPr lang="cs-CZ" sz="2400" b="1" i="1" dirty="0" smtClean="0">
                <a:solidFill>
                  <a:srgbClr val="00B0F0"/>
                </a:solidFill>
                <a:latin typeface="Constantia" pitchFamily="18" charset="0"/>
              </a:rPr>
              <a:t>plynných roztoků </a:t>
            </a:r>
            <a:r>
              <a:rPr lang="cs-CZ" sz="2400" b="1" i="1" dirty="0" smtClean="0">
                <a:latin typeface="Constantia" pitchFamily="18" charset="0"/>
              </a:rPr>
              <a:t>a roztoků vzniklých rozpuštěním </a:t>
            </a:r>
            <a:r>
              <a:rPr lang="cs-CZ" sz="2400" b="1" i="1" dirty="0" smtClean="0">
                <a:solidFill>
                  <a:srgbClr val="0070C0"/>
                </a:solidFill>
                <a:latin typeface="Constantia" pitchFamily="18" charset="0"/>
              </a:rPr>
              <a:t>kapaliny v kapalině. </a:t>
            </a:r>
            <a:endParaRPr lang="cs-CZ" sz="2400" b="1" i="1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516216" y="76470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Žádná.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75928" y="4941168"/>
            <a:ext cx="85053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PRAVIDLO pro výpočty objemového zlomku: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2708920"/>
            <a:ext cx="87129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 roztoku: </a:t>
            </a:r>
            <a:r>
              <a:rPr lang="cs-CZ" sz="2400" b="1" dirty="0" smtClean="0">
                <a:solidFill>
                  <a:srgbClr val="663300"/>
                </a:solidFill>
                <a:latin typeface="Constantia" pitchFamily="18" charset="0"/>
                <a:sym typeface="Symbol"/>
              </a:rPr>
              <a:t>V  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2,5 dm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b="1" baseline="300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objemová procenta alkoholu: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.% (alkohol) 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39 %</a:t>
            </a:r>
          </a:p>
          <a:p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 čistého alkoholu: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(alkohol) 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 vody: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(H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O) = 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692696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endParaRPr lang="cs-CZ" sz="2600" dirty="0">
              <a:solidFill>
                <a:srgbClr val="0099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124744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Vypočítejte kolik dm</a:t>
            </a:r>
            <a:r>
              <a:rPr lang="cs-CZ" sz="2600" b="1" baseline="30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alkoholu a kolik dm</a:t>
            </a:r>
            <a:r>
              <a:rPr lang="cs-CZ" sz="2600" b="1" baseline="30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vody obsahuje </a:t>
            </a:r>
          </a:p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roztok alkoholu, který má objem 2,5 dm</a:t>
            </a:r>
            <a:r>
              <a:rPr lang="cs-CZ" sz="2600" b="1" baseline="30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a koncentraci</a:t>
            </a:r>
            <a:r>
              <a:rPr lang="cs-CZ" sz="2600" b="1" baseline="30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39 %:</a:t>
            </a:r>
            <a:endParaRPr lang="cs-CZ" sz="2600" b="1" baseline="-25000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2204864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79388" y="4941168"/>
            <a:ext cx="5756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 (alkohol):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87624" y="5445224"/>
            <a:ext cx="73448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Constantia" pitchFamily="18" charset="0"/>
                <a:sym typeface="Symbol"/>
              </a:rPr>
              <a:t> (alkohol)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=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. %   /   100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340024" y="5949280"/>
            <a:ext cx="73448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latin typeface="Constantia" pitchFamily="18" charset="0"/>
                <a:sym typeface="Symbol"/>
              </a:rPr>
              <a:t> (alkohol)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   =   0,39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388" y="764704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V (alkohol):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512" y="3573016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 (voda):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259632" y="4077072"/>
            <a:ext cx="6048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 (H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O)   =  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V   -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(alkohol)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547664" y="4581128"/>
            <a:ext cx="46168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 (H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O)    =   2,5   -   0,975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403648" y="5085184"/>
            <a:ext cx="4464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(H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O)    = 1,525 dm</a:t>
            </a:r>
            <a:r>
              <a:rPr lang="cs-CZ" sz="2400" b="1" u="sng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5589240"/>
            <a:ext cx="79208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</a:t>
            </a:r>
            <a:endParaRPr lang="cs-CZ" sz="26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51520" y="6021288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Ve 2,5 dm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39% alkoholického roztoku je obsaženo 0,975 dm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alkoholu  a 1,525 dm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vody. </a:t>
            </a:r>
            <a:endParaRPr lang="cs-CZ" sz="24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331640" y="1340768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onstantia" pitchFamily="18" charset="0"/>
                <a:sym typeface="Symbol"/>
              </a:rPr>
              <a:t> (alkohol)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=   V (alkohol)   /  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V</a:t>
            </a:r>
            <a:r>
              <a:rPr lang="cs-CZ" sz="2400" b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 </a:t>
            </a:r>
            <a:endParaRPr lang="cs-CZ" sz="2400" dirty="0"/>
          </a:p>
        </p:txBody>
      </p:sp>
      <p:sp>
        <p:nvSpPr>
          <p:cNvPr id="17" name="Obdélník 16"/>
          <p:cNvSpPr/>
          <p:nvPr/>
        </p:nvSpPr>
        <p:spPr>
          <a:xfrm>
            <a:off x="2483768" y="1844824"/>
            <a:ext cx="4904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0,39    =   V (alkohol)   /   2,5</a:t>
            </a:r>
            <a:r>
              <a:rPr lang="cs-CZ" sz="2400" b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 </a:t>
            </a:r>
            <a:endParaRPr lang="cs-CZ" sz="2400" dirty="0"/>
          </a:p>
        </p:txBody>
      </p:sp>
      <p:sp>
        <p:nvSpPr>
          <p:cNvPr id="18" name="Obdélník 17"/>
          <p:cNvSpPr/>
          <p:nvPr/>
        </p:nvSpPr>
        <p:spPr>
          <a:xfrm>
            <a:off x="1619672" y="2348880"/>
            <a:ext cx="5921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 (alkohol)   =   2,5   •   0,39</a:t>
            </a:r>
            <a:r>
              <a:rPr lang="cs-CZ" sz="2400" b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 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1619672" y="2852936"/>
            <a:ext cx="6073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(alkohol)   =   0,975 dm</a:t>
            </a:r>
            <a:r>
              <a:rPr lang="cs-CZ" sz="2400" b="1" u="sng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u="sng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 </a:t>
            </a:r>
            <a:endParaRPr lang="cs-CZ" sz="2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2636912"/>
            <a:ext cx="8712968" cy="201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 CO: </a:t>
            </a:r>
            <a:r>
              <a:rPr lang="cs-CZ" sz="2400" b="1" dirty="0" smtClean="0">
                <a:solidFill>
                  <a:srgbClr val="663300"/>
                </a:solidFill>
                <a:latin typeface="Constantia" pitchFamily="18" charset="0"/>
                <a:sym typeface="Symbol"/>
              </a:rPr>
              <a:t>V (CO)  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 m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baseline="300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 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b="1" dirty="0" smtClean="0">
                <a:solidFill>
                  <a:srgbClr val="663300"/>
                </a:solidFill>
                <a:latin typeface="Constantia" pitchFamily="18" charset="0"/>
                <a:sym typeface="Symbol"/>
              </a:rPr>
              <a:t>V (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solidFill>
                  <a:srgbClr val="663300"/>
                </a:solidFill>
                <a:latin typeface="Constantia" pitchFamily="18" charset="0"/>
                <a:sym typeface="Symbol"/>
              </a:rPr>
              <a:t>)  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= 2 m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 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Constantia" pitchFamily="18" charset="0"/>
                <a:sym typeface="Symbol"/>
              </a:rPr>
              <a:t>V (N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solidFill>
                  <a:srgbClr val="663300"/>
                </a:solidFill>
                <a:latin typeface="Constantia" pitchFamily="18" charset="0"/>
                <a:sym typeface="Symbol"/>
              </a:rPr>
              <a:t>)  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= 1 m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objemová procenta CO, 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.% (CO, H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692696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endParaRPr lang="cs-CZ" sz="2600" dirty="0">
              <a:solidFill>
                <a:srgbClr val="0099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124744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Směs plynů obsahuje 3 m</a:t>
            </a:r>
            <a:r>
              <a:rPr lang="cs-CZ" sz="2600" b="1" baseline="30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CO, 2 m</a:t>
            </a:r>
            <a:r>
              <a:rPr lang="cs-CZ" sz="2600" b="1" baseline="30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a 1 m</a:t>
            </a:r>
            <a:r>
              <a:rPr lang="cs-CZ" sz="2600" b="1" baseline="30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. Vypočítejte objemová procenta jednotlivých plynů ve směsi: </a:t>
            </a:r>
            <a:endParaRPr lang="cs-CZ" sz="2600" b="1" baseline="-25000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2132856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79388" y="4797152"/>
            <a:ext cx="82090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celkového objemu směsi plynů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V: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87624" y="5373216"/>
            <a:ext cx="61206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Constantia" pitchFamily="18" charset="0"/>
                <a:sym typeface="Symbol"/>
              </a:rPr>
              <a:t>V 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(CO)   +   V (H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+   V (N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340024" y="5949280"/>
            <a:ext cx="25839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latin typeface="Constantia" pitchFamily="18" charset="0"/>
                <a:sym typeface="Symbol"/>
              </a:rPr>
              <a:t>V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   =   6 m</a:t>
            </a:r>
            <a:r>
              <a:rPr lang="cs-CZ" sz="2400" b="1" u="sng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388" y="764704"/>
            <a:ext cx="74169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 (CO)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.% (CO):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512" y="4221088"/>
            <a:ext cx="73448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 (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.% (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259632" y="4725144"/>
            <a:ext cx="38884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atin typeface="Constantia" pitchFamily="18" charset="0"/>
                <a:sym typeface="Symbol"/>
              </a:rPr>
              <a:t>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=  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V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/  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V  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5229200"/>
            <a:ext cx="2952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atin typeface="Constantia" pitchFamily="18" charset="0"/>
                <a:sym typeface="Symbol"/>
              </a:rPr>
              <a:t>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=   2   /   6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403648" y="5733256"/>
            <a:ext cx="27363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latin typeface="Constantia" pitchFamily="18" charset="0"/>
                <a:sym typeface="Symbol"/>
              </a:rPr>
              <a:t>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)   =   0,333 </a:t>
            </a:r>
            <a:endParaRPr lang="cs-CZ" sz="2400" u="sng" baseline="-25000" dirty="0">
              <a:latin typeface="+mn-lt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331640" y="1340768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 (CO)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=   V (CO)   /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V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331640" y="1844824"/>
            <a:ext cx="6057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 (CO)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=   3   /   6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331640" y="2348880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 (CO)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   =  0,5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827584" y="2996952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obj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% (CO)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=  0,5 • 100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827584" y="3429000"/>
            <a:ext cx="3968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obj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% (CO)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=  50 %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39552" y="6237312"/>
            <a:ext cx="41044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obj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% (H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=  33,33 %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u="sng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179512" y="1052736"/>
            <a:ext cx="73448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 (N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.% (N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259632" y="1700808"/>
            <a:ext cx="38884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atin typeface="Constantia" pitchFamily="18" charset="0"/>
                <a:sym typeface="Symbol"/>
              </a:rPr>
              <a:t>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=  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V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/  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V  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2276872"/>
            <a:ext cx="2952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atin typeface="Constantia" pitchFamily="18" charset="0"/>
                <a:sym typeface="Symbol"/>
              </a:rPr>
              <a:t>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=   1   /   6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259632" y="2780928"/>
            <a:ext cx="28803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latin typeface="Constantia" pitchFamily="18" charset="0"/>
                <a:sym typeface="Symbol"/>
              </a:rPr>
              <a:t>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)   =   0,1667 </a:t>
            </a:r>
            <a:endParaRPr lang="cs-CZ" sz="2400" u="sng" baseline="-25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39552" y="3356992"/>
            <a:ext cx="41044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obj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% (N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=  16,67 %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u="sng" baseline="-25000" dirty="0">
              <a:latin typeface="+mn-lt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4509120"/>
            <a:ext cx="79208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</a:t>
            </a:r>
            <a:endParaRPr lang="cs-CZ" sz="26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95536" y="522920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Uvedená směs plynů obsahuje 50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.% CO, 33,33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.%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  16,67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.% N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268760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/>
              <a:t>Literatura:</a:t>
            </a:r>
            <a:endParaRPr lang="cs-CZ" sz="2600" dirty="0"/>
          </a:p>
        </p:txBody>
      </p:sp>
      <p:sp>
        <p:nvSpPr>
          <p:cNvPr id="5" name="Obdélník 4"/>
          <p:cNvSpPr/>
          <p:nvPr/>
        </p:nvSpPr>
        <p:spPr>
          <a:xfrm>
            <a:off x="395536" y="191683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400" b="1" dirty="0" smtClean="0"/>
              <a:t>ŠRÁMEK,V., KOSINA, L. </a:t>
            </a:r>
            <a:r>
              <a:rPr lang="cs-CZ" sz="2400" b="1" i="1" dirty="0" smtClean="0"/>
              <a:t>CHEMICKÉ VÝPOČTY A REAKCE</a:t>
            </a:r>
            <a:r>
              <a:rPr lang="cs-CZ" sz="2400" b="1" dirty="0" smtClean="0"/>
              <a:t>. Úvaly u Prahy: ALBRA, 1996.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642</Words>
  <Application>Microsoft Office PowerPoint</Application>
  <PresentationFormat>Předvádění na obrazovce (4:3)</PresentationFormat>
  <Paragraphs>73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Objemový zlomek a objemová procenta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Objemový zlomek a objemová procenta</dc:title>
  <dc:creator>Ptacek</dc:creator>
  <cp:lastModifiedBy>Ptacek</cp:lastModifiedBy>
  <cp:revision>21</cp:revision>
  <dcterms:created xsi:type="dcterms:W3CDTF">2013-02-14T19:24:05Z</dcterms:created>
  <dcterms:modified xsi:type="dcterms:W3CDTF">2015-03-05T13:39:34Z</dcterms:modified>
</cp:coreProperties>
</file>