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7" r:id="rId6"/>
    <p:sldId id="261" r:id="rId7"/>
    <p:sldId id="268" r:id="rId8"/>
    <p:sldId id="269" r:id="rId9"/>
    <p:sldId id="270" r:id="rId10"/>
    <p:sldId id="264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66FF"/>
    <a:srgbClr val="FF3399"/>
    <a:srgbClr val="0066FF"/>
    <a:srgbClr val="FF3300"/>
    <a:srgbClr val="66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21" autoAdjust="0"/>
    <p:restoredTop sz="94660"/>
  </p:normalViewPr>
  <p:slideViewPr>
    <p:cSldViewPr>
      <p:cViewPr varScale="1">
        <p:scale>
          <a:sx n="102" d="100"/>
          <a:sy n="102" d="100"/>
        </p:scale>
        <p:origin x="-127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68CF4-4714-4ACD-8E5F-9D49B087C418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566599-2BD4-4B21-A944-82B474AEE57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5363" name="Zástupný symbol pro číslo snímku 4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853945D-C948-434A-98BA-C0EC55FF7D97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4598AA-FB91-4155-A94D-93B9D0685E93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audio" Target="../media/audio3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4.wav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6"/>
          <p:cNvSpPr>
            <a:spLocks noGrp="1"/>
          </p:cNvSpPr>
          <p:nvPr>
            <p:ph type="ctrTitle"/>
          </p:nvPr>
        </p:nvSpPr>
        <p:spPr>
          <a:xfrm>
            <a:off x="571500" y="1785938"/>
            <a:ext cx="7772400" cy="1470025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sz="4000" dirty="0" smtClean="0">
                <a:solidFill>
                  <a:schemeClr val="bg1"/>
                </a:solidFill>
              </a:rPr>
              <a:t>Látková koncentrace</a:t>
            </a:r>
            <a:endParaRPr lang="cs-CZ" sz="4800" dirty="0" smtClean="0">
              <a:solidFill>
                <a:schemeClr val="bg1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95536" y="1268760"/>
            <a:ext cx="259228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b="1" i="1" dirty="0" smtClean="0"/>
              <a:t>Literatura:</a:t>
            </a:r>
            <a:endParaRPr lang="cs-CZ" sz="2600" dirty="0"/>
          </a:p>
        </p:txBody>
      </p:sp>
      <p:sp>
        <p:nvSpPr>
          <p:cNvPr id="5" name="Obdélník 4"/>
          <p:cNvSpPr/>
          <p:nvPr/>
        </p:nvSpPr>
        <p:spPr>
          <a:xfrm>
            <a:off x="395536" y="1916832"/>
            <a:ext cx="83529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 2" pitchFamily="18" charset="2"/>
              <a:buNone/>
            </a:pPr>
            <a:r>
              <a:rPr lang="cs-CZ" sz="2400" b="1" dirty="0" smtClean="0"/>
              <a:t>ŠRÁMEK,V., KOSINA, L. </a:t>
            </a:r>
            <a:r>
              <a:rPr lang="cs-CZ" sz="2400" b="1" i="1" dirty="0" smtClean="0"/>
              <a:t>CHEMICKÉ VÝPOČTY A REAKCE</a:t>
            </a:r>
            <a:r>
              <a:rPr lang="cs-CZ" sz="2400" b="1" dirty="0" smtClean="0"/>
              <a:t>. Úvaly u Prahy: ALBRA, 1996.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250825" y="1268760"/>
            <a:ext cx="871366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Látková koncentrace </a:t>
            </a:r>
            <a:r>
              <a:rPr lang="cs-CZ" sz="24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cs-CZ" sz="2400" b="1" i="1" baseline="-25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udává látkové množství (počet molů) látky A, rozpuštěné v 1 litru roztoku. </a:t>
            </a:r>
            <a:endParaRPr lang="cs-CZ" sz="2400" b="1" i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251520" y="764704"/>
            <a:ext cx="828092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Co udává veličina látková koncentrace ?</a:t>
            </a:r>
          </a:p>
        </p:txBody>
      </p:sp>
      <p:sp>
        <p:nvSpPr>
          <p:cNvPr id="8" name="Obdélník 7"/>
          <p:cNvSpPr/>
          <p:nvPr/>
        </p:nvSpPr>
        <p:spPr>
          <a:xfrm>
            <a:off x="251520" y="2204864"/>
            <a:ext cx="843332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Napište vzoreček pro výpočet látkové koncentrace: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251520" y="4509120"/>
            <a:ext cx="843332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Uveďte co jednotlivé symboly ve vzorečku znamenají:</a:t>
            </a:r>
          </a:p>
        </p:txBody>
      </p:sp>
      <p:sp>
        <p:nvSpPr>
          <p:cNvPr id="12" name="TextovéPole 11"/>
          <p:cNvSpPr txBox="1">
            <a:spLocks noChangeArrowheads="1"/>
          </p:cNvSpPr>
          <p:nvPr/>
        </p:nvSpPr>
        <p:spPr bwMode="auto">
          <a:xfrm>
            <a:off x="395536" y="5085184"/>
            <a:ext cx="860241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cs-CZ" sz="2400" b="1" baseline="-25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24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cs-CZ" sz="24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    látková koncentrace látky A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(rozpuštěné v roztoku)</a:t>
            </a:r>
            <a:endParaRPr lang="cs-CZ" sz="24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>
            <a:spLocks noChangeArrowheads="1"/>
          </p:cNvSpPr>
          <p:nvPr/>
        </p:nvSpPr>
        <p:spPr bwMode="auto">
          <a:xfrm>
            <a:off x="395536" y="5661248"/>
            <a:ext cx="875481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2400" b="1" baseline="-25000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2400" b="1" i="1" baseline="-25000" dirty="0" smtClean="0">
                <a:solidFill>
                  <a:schemeClr val="accent1">
                    <a:lumMod val="75000"/>
                  </a:schemeClr>
                </a:solidFill>
                <a:latin typeface="Constantia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   látkové množství látky A</a:t>
            </a:r>
            <a:endParaRPr lang="cs-CZ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>
            <a:spLocks noChangeArrowheads="1"/>
          </p:cNvSpPr>
          <p:nvPr/>
        </p:nvSpPr>
        <p:spPr bwMode="auto">
          <a:xfrm>
            <a:off x="395536" y="6237312"/>
            <a:ext cx="890721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dirty="0" smtClean="0">
                <a:solidFill>
                  <a:srgbClr val="663300"/>
                </a:solidFill>
                <a:latin typeface="Constantia" pitchFamily="18" charset="0"/>
                <a:sym typeface="Symbol"/>
              </a:rPr>
              <a:t>V</a:t>
            </a:r>
            <a:r>
              <a:rPr lang="cs-CZ" sz="2400" b="1" dirty="0" smtClean="0">
                <a:solidFill>
                  <a:srgbClr val="00B050"/>
                </a:solidFill>
                <a:latin typeface="Constantia" pitchFamily="18" charset="0"/>
                <a:sym typeface="Symbol"/>
              </a:rPr>
              <a:t> </a:t>
            </a:r>
            <a:r>
              <a:rPr lang="cs-CZ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 celkové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látkové množství všech složek směsi </a:t>
            </a:r>
            <a:endParaRPr lang="cs-CZ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15816" y="2924944"/>
            <a:ext cx="2886075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2" grpId="0"/>
      <p:bldP spid="13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251520" y="1916832"/>
            <a:ext cx="648072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Uveďte jednotku látkové koncentrace: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395536" y="2420888"/>
            <a:ext cx="8208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Jednotkou látkové koncentrace je: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mol /dm</a:t>
            </a:r>
            <a:r>
              <a:rPr lang="cs-CZ" sz="2400" b="1" i="1" baseline="30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cs-CZ" sz="2400" b="1" i="1" baseline="30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Obdélník 18"/>
          <p:cNvSpPr/>
          <p:nvPr/>
        </p:nvSpPr>
        <p:spPr>
          <a:xfrm>
            <a:off x="251520" y="4293096"/>
            <a:ext cx="842493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Proč se látková koncentrace roztoků vůbec počítá ?</a:t>
            </a:r>
          </a:p>
        </p:txBody>
      </p:sp>
      <p:sp>
        <p:nvSpPr>
          <p:cNvPr id="20" name="TextovéPole 19"/>
          <p:cNvSpPr txBox="1">
            <a:spLocks noChangeArrowheads="1"/>
          </p:cNvSpPr>
          <p:nvPr/>
        </p:nvSpPr>
        <p:spPr bwMode="auto">
          <a:xfrm>
            <a:off x="403225" y="4797152"/>
            <a:ext cx="834523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V chemii představuje výpočet počtu molů, látky rozpuštěné v roztoku, jedenu z nejdůležitějších metod určování koncentrace.</a:t>
            </a:r>
            <a:endParaRPr lang="cs-CZ" sz="24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251520" y="764704"/>
            <a:ext cx="864096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Jak zní starší název veličiny látkové koncentrace ? 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395536" y="1268760"/>
            <a:ext cx="8361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Starší název této veličiny je: </a:t>
            </a:r>
            <a:r>
              <a:rPr lang="cs-CZ" sz="24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molární koncentrace.</a:t>
            </a:r>
            <a:endParaRPr lang="cs-CZ" sz="2400" b="1" i="1" baseline="300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251520" y="2996952"/>
            <a:ext cx="8208912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Lze tuto jednotku zapsat i jiným způsobem ?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395536" y="3501008"/>
            <a:ext cx="8361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Jednotku mol /dm</a:t>
            </a:r>
            <a:r>
              <a:rPr lang="cs-CZ" sz="2400" b="1" i="1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, lze zapsat také formou: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mol • dm</a:t>
            </a:r>
            <a:r>
              <a:rPr lang="cs-CZ" sz="2400" b="1" i="1" baseline="30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-3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cs-CZ" sz="2400" b="1" i="1" baseline="30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>
            <a:spLocks noChangeArrowheads="1"/>
          </p:cNvSpPr>
          <p:nvPr/>
        </p:nvSpPr>
        <p:spPr bwMode="auto">
          <a:xfrm>
            <a:off x="395537" y="5589240"/>
            <a:ext cx="850532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Při chemických reakcích </a:t>
            </a:r>
            <a:r>
              <a:rPr lang="cs-CZ" sz="24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spolu totiž jednotlivé látky reagují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nikoliv v hmotnostních poměrech, ale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 molárních poměrech. </a:t>
            </a:r>
            <a:endParaRPr lang="cs-CZ" sz="24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0" grpId="0"/>
      <p:bldP spid="13" grpId="0"/>
      <p:bldP spid="15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323528" y="3429000"/>
            <a:ext cx="8712968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objem roztoku:  </a:t>
            </a:r>
            <a:r>
              <a:rPr lang="cs-CZ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nstantia" pitchFamily="18" charset="0"/>
                <a:sym typeface="Symbol"/>
              </a:rPr>
              <a:t>  </a:t>
            </a:r>
            <a:r>
              <a:rPr lang="cs-CZ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= 2 dm</a:t>
            </a:r>
            <a:r>
              <a:rPr lang="cs-CZ" sz="2400" b="1" baseline="30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látková koncentrace:  </a:t>
            </a:r>
            <a:r>
              <a:rPr lang="cs-CZ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cs-CZ" sz="2400" b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2400" b="1" baseline="-250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cs-CZ" sz="2400" b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)  </a:t>
            </a:r>
            <a:r>
              <a:rPr lang="cs-CZ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= 0,1 mol /dm</a:t>
            </a:r>
            <a:r>
              <a:rPr lang="cs-CZ" sz="2400" b="1" baseline="30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cs-CZ" sz="2400" b="1" dirty="0" smtClean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b="1" dirty="0" err="1" smtClean="0">
                <a:latin typeface="Times New Roman" pitchFamily="18" charset="0"/>
                <a:cs typeface="Times New Roman" pitchFamily="18" charset="0"/>
              </a:rPr>
              <a:t>relativni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atomová hmotnost Na:  Ar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(Na)</a:t>
            </a:r>
            <a:r>
              <a:rPr lang="cs-CZ" sz="2400" b="1" baseline="-25000" dirty="0" smtClean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= 22,99</a:t>
            </a:r>
          </a:p>
          <a:p>
            <a:r>
              <a:rPr lang="cs-CZ" sz="2400" b="1" dirty="0" err="1" smtClean="0">
                <a:latin typeface="Times New Roman" pitchFamily="18" charset="0"/>
                <a:cs typeface="Times New Roman" pitchFamily="18" charset="0"/>
              </a:rPr>
              <a:t>relativni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atomová hmotnost O:  Ar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(O)</a:t>
            </a:r>
            <a:r>
              <a:rPr lang="cs-CZ" sz="2400" b="1" baseline="-25000" dirty="0" smtClean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= 16</a:t>
            </a:r>
          </a:p>
          <a:p>
            <a:r>
              <a:rPr lang="cs-CZ" sz="2400" b="1" dirty="0" err="1" smtClean="0">
                <a:latin typeface="Times New Roman" pitchFamily="18" charset="0"/>
                <a:cs typeface="Times New Roman" pitchFamily="18" charset="0"/>
              </a:rPr>
              <a:t>relativni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atomová hmotnost H:  Ar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(H)</a:t>
            </a:r>
            <a:r>
              <a:rPr lang="cs-CZ" sz="2400" b="1" baseline="-25000" dirty="0" smtClean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= 1,01</a:t>
            </a:r>
          </a:p>
          <a:p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hmotnost </a:t>
            </a:r>
            <a:r>
              <a:rPr lang="cs-CZ" sz="2400" b="1" dirty="0" err="1" smtClean="0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m(</a:t>
            </a:r>
            <a:r>
              <a:rPr lang="cs-CZ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   =   ?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251520" y="1052736"/>
            <a:ext cx="252028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b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Příklad 1:</a:t>
            </a:r>
            <a:endParaRPr lang="cs-CZ" sz="2600" dirty="0">
              <a:solidFill>
                <a:srgbClr val="FF6600"/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179512" y="1628800"/>
            <a:ext cx="8964488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 2" pitchFamily="18" charset="2"/>
              <a:buNone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Kolik g </a:t>
            </a:r>
            <a:r>
              <a:rPr lang="cs-CZ" sz="2600" b="1" dirty="0" err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potřebujeme na přípravu 2 l roztoku </a:t>
            </a:r>
          </a:p>
          <a:p>
            <a:pPr>
              <a:buFont typeface="Wingdings 2" pitchFamily="18" charset="2"/>
              <a:buNone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 c(</a:t>
            </a:r>
            <a:r>
              <a:rPr lang="cs-CZ" sz="2600" b="1" dirty="0" err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 = 0,1 mol / dm</a:t>
            </a:r>
            <a:r>
              <a:rPr lang="cs-CZ" sz="2600" b="1" baseline="300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endParaRPr lang="cs-CZ" sz="2600" b="1" baseline="-25000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179512" y="2780928"/>
            <a:ext cx="4799009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 2" pitchFamily="18" charset="2"/>
              <a:buNone/>
            </a:pPr>
            <a:r>
              <a:rPr lang="cs-CZ" sz="2600" b="1" dirty="0" smtClean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Zápis úlohy: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179388" y="836712"/>
            <a:ext cx="5756275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Řešení  - výpočet </a:t>
            </a:r>
            <a:r>
              <a:rPr lang="cs-CZ" sz="2600" b="1" dirty="0" err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Mr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2600" b="1" dirty="0" err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):</a:t>
            </a:r>
            <a:endParaRPr lang="cs-CZ" sz="26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187624" y="1412776"/>
            <a:ext cx="734481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 err="1" smtClean="0">
                <a:latin typeface="Times New Roman" pitchFamily="18" charset="0"/>
                <a:cs typeface="Times New Roman" pitchFamily="18" charset="0"/>
              </a:rPr>
              <a:t>Mr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2400" b="1" dirty="0" err="1" smtClean="0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)    =   Ar (Na)   +   Ar (O)   +   Ar (H)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sz="2400" baseline="-25000" dirty="0">
              <a:latin typeface="+mn-lt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323528" y="1988840"/>
            <a:ext cx="799288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s-CZ" sz="2400" b="1" dirty="0" err="1" smtClean="0">
                <a:latin typeface="Times New Roman" pitchFamily="18" charset="0"/>
                <a:cs typeface="Times New Roman" pitchFamily="18" charset="0"/>
              </a:rPr>
              <a:t>Mr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2400" b="1" dirty="0" err="1" smtClean="0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)    =   22,99    +   16   +   1,01</a:t>
            </a:r>
            <a:endParaRPr lang="cs-CZ" sz="2400" baseline="-25000" dirty="0">
              <a:latin typeface="+mn-lt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755576" y="2564904"/>
            <a:ext cx="453650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u="sng" dirty="0" err="1" smtClean="0">
                <a:latin typeface="Times New Roman" pitchFamily="18" charset="0"/>
                <a:cs typeface="Times New Roman" pitchFamily="18" charset="0"/>
              </a:rPr>
              <a:t>Mr</a:t>
            </a:r>
            <a:r>
              <a:rPr lang="cs-CZ" sz="2400" b="1" u="sng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2400" b="1" u="sng" dirty="0" err="1" smtClean="0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cs-CZ" sz="2400" b="1" u="sng" dirty="0" smtClean="0">
                <a:latin typeface="Times New Roman" pitchFamily="18" charset="0"/>
                <a:cs typeface="Times New Roman" pitchFamily="18" charset="0"/>
              </a:rPr>
              <a:t>)    =   40 </a:t>
            </a:r>
            <a:endParaRPr lang="cs-CZ" sz="2400" u="sng" baseline="-25000" dirty="0">
              <a:latin typeface="+mn-lt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179388" y="3501008"/>
            <a:ext cx="5756275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Řešení 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výpočet n(</a:t>
            </a:r>
            <a:r>
              <a:rPr lang="cs-CZ" sz="2600" b="1" dirty="0" err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):</a:t>
            </a:r>
            <a:endParaRPr lang="cs-CZ" sz="26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1691680" y="4077072"/>
            <a:ext cx="532859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2400" b="1" baseline="-25000" dirty="0" err="1" smtClean="0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)    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=   n(</a:t>
            </a:r>
            <a:r>
              <a:rPr lang="cs-CZ" sz="2400" b="1" dirty="0" err="1" smtClean="0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/   V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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sz="2400" baseline="-25000" dirty="0">
              <a:latin typeface="+mn-lt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2699792" y="4725144"/>
            <a:ext cx="352839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0,1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 =   n(</a:t>
            </a:r>
            <a:r>
              <a:rPr lang="cs-CZ" sz="2400" b="1" dirty="0" err="1" smtClean="0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Constantia" pitchFamily="18" charset="0"/>
                <a:sym typeface="Symbol"/>
              </a:rPr>
              <a:t> 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/   2 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sz="2400" baseline="-25000" dirty="0">
              <a:latin typeface="+mn-lt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1475656" y="5301208"/>
            <a:ext cx="403244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n(</a:t>
            </a:r>
            <a:r>
              <a:rPr lang="cs-CZ" sz="2400" b="1" dirty="0" err="1" smtClean="0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   =   2  •  0,1 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sz="2400" baseline="-25000" dirty="0">
              <a:latin typeface="+mn-lt"/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1547664" y="5877272"/>
            <a:ext cx="396044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u="sng" dirty="0" smtClean="0">
                <a:latin typeface="Times New Roman" pitchFamily="18" charset="0"/>
                <a:cs typeface="Times New Roman" pitchFamily="18" charset="0"/>
              </a:rPr>
              <a:t>n(</a:t>
            </a:r>
            <a:r>
              <a:rPr lang="cs-CZ" sz="2400" b="1" u="sng" dirty="0" err="1" smtClean="0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cs-CZ" sz="2400" b="1" u="sng" dirty="0" smtClean="0">
                <a:latin typeface="Times New Roman" pitchFamily="18" charset="0"/>
                <a:cs typeface="Times New Roman" pitchFamily="18" charset="0"/>
              </a:rPr>
              <a:t>)    =   0,2 mol  </a:t>
            </a:r>
            <a:r>
              <a:rPr lang="cs-CZ" sz="2400" b="1" u="sng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sz="2400" u="sng" baseline="-250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3" grpId="0"/>
      <p:bldP spid="17" grpId="0"/>
      <p:bldP spid="18" grpId="0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ovéPole 20"/>
          <p:cNvSpPr txBox="1"/>
          <p:nvPr/>
        </p:nvSpPr>
        <p:spPr>
          <a:xfrm>
            <a:off x="2267744" y="1700808"/>
            <a:ext cx="626469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n(</a:t>
            </a:r>
            <a:r>
              <a:rPr lang="cs-CZ" sz="2400" b="1" dirty="0" err="1" smtClean="0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 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m(</a:t>
            </a:r>
            <a:r>
              <a:rPr lang="cs-CZ" sz="2400" b="1" dirty="0" err="1" smtClean="0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cs-CZ" sz="2400" b="1" dirty="0" err="1" smtClean="0">
                <a:latin typeface="Times New Roman" pitchFamily="18" charset="0"/>
                <a:cs typeface="Times New Roman" pitchFamily="18" charset="0"/>
              </a:rPr>
              <a:t>Mr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2400" b="1" dirty="0" err="1" smtClean="0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sz="2400" baseline="-25000" dirty="0">
              <a:latin typeface="+mn-lt"/>
            </a:endParaRPr>
          </a:p>
        </p:txBody>
      </p:sp>
      <p:sp>
        <p:nvSpPr>
          <p:cNvPr id="22" name="Obdélník 21"/>
          <p:cNvSpPr/>
          <p:nvPr/>
        </p:nvSpPr>
        <p:spPr>
          <a:xfrm>
            <a:off x="251520" y="980728"/>
            <a:ext cx="5988943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Řešení 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výpočet m(</a:t>
            </a:r>
            <a:r>
              <a:rPr lang="cs-CZ" sz="2600" b="1" dirty="0" err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6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2771800" y="2276872"/>
            <a:ext cx="489654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0,2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 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m(</a:t>
            </a:r>
            <a:r>
              <a:rPr lang="cs-CZ" sz="2400" b="1" dirty="0" err="1" smtClean="0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40</a:t>
            </a:r>
            <a:endParaRPr lang="cs-CZ" sz="2400" baseline="-25000" dirty="0">
              <a:latin typeface="+mn-lt"/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1907704" y="2852936"/>
            <a:ext cx="468052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m(</a:t>
            </a:r>
            <a:r>
              <a:rPr lang="cs-CZ" sz="2400" b="1" dirty="0" err="1" smtClean="0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 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40  •  0,2 </a:t>
            </a:r>
            <a:endParaRPr lang="cs-CZ" sz="2400" baseline="-25000" dirty="0">
              <a:latin typeface="+mn-lt"/>
            </a:endParaRPr>
          </a:p>
        </p:txBody>
      </p:sp>
      <p:sp>
        <p:nvSpPr>
          <p:cNvPr id="30" name="TextovéPole 29"/>
          <p:cNvSpPr txBox="1"/>
          <p:nvPr/>
        </p:nvSpPr>
        <p:spPr>
          <a:xfrm>
            <a:off x="2051720" y="3501008"/>
            <a:ext cx="374441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m(</a:t>
            </a:r>
            <a:r>
              <a:rPr lang="cs-CZ" sz="2400" b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cs-CZ" sz="2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   =</a:t>
            </a:r>
            <a:r>
              <a:rPr lang="cs-CZ" sz="2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  8 g</a:t>
            </a:r>
            <a:r>
              <a:rPr lang="cs-CZ" sz="2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cs-CZ" sz="2400" u="sng" baseline="-250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1" name="Obdélník 30"/>
          <p:cNvSpPr/>
          <p:nvPr/>
        </p:nvSpPr>
        <p:spPr>
          <a:xfrm>
            <a:off x="331912" y="4149080"/>
            <a:ext cx="5908551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Odpověď: </a:t>
            </a:r>
            <a:endParaRPr lang="cs-CZ" sz="26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ovéPole 31"/>
          <p:cNvSpPr txBox="1"/>
          <p:nvPr/>
        </p:nvSpPr>
        <p:spPr>
          <a:xfrm>
            <a:off x="395536" y="4653136"/>
            <a:ext cx="856895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Na přípravu 2 litrů roztoku o látkové koncentraci 0,1 mol / dm</a:t>
            </a:r>
            <a:r>
              <a:rPr lang="cs-CZ" sz="2400" b="1" i="1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potřebujeme 8 g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cs-CZ" sz="2400" i="1" baseline="-250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5" grpId="0"/>
      <p:bldP spid="26" grpId="0"/>
      <p:bldP spid="30" grpId="0"/>
      <p:bldP spid="3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323528" y="3429000"/>
            <a:ext cx="8712968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hmotnost AgNO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cs-CZ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m(AgNO</a:t>
            </a:r>
            <a:r>
              <a:rPr lang="cs-CZ" sz="2400" b="1" baseline="-25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)   =  340 g</a:t>
            </a:r>
          </a:p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látková koncentrace:  </a:t>
            </a:r>
            <a:r>
              <a:rPr lang="cs-CZ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cs-CZ" sz="2400" b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2400" b="1" baseline="-25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AgNO3</a:t>
            </a:r>
            <a:r>
              <a:rPr lang="cs-CZ" sz="2400" b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)  </a:t>
            </a:r>
            <a:r>
              <a:rPr lang="cs-CZ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= 0,5 mol /dm</a:t>
            </a:r>
            <a:r>
              <a:rPr lang="cs-CZ" sz="2400" b="1" baseline="30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cs-CZ" sz="2400" b="1" dirty="0" smtClean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b="1" dirty="0" err="1" smtClean="0">
                <a:latin typeface="Times New Roman" pitchFamily="18" charset="0"/>
                <a:cs typeface="Times New Roman" pitchFamily="18" charset="0"/>
              </a:rPr>
              <a:t>relativni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atomová hmotnost </a:t>
            </a:r>
            <a:r>
              <a:rPr lang="cs-CZ" sz="2400" b="1" dirty="0" err="1" smtClean="0">
                <a:latin typeface="Times New Roman" pitchFamily="18" charset="0"/>
                <a:cs typeface="Times New Roman" pitchFamily="18" charset="0"/>
              </a:rPr>
              <a:t>Ag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:  Ar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2400" b="1" dirty="0" err="1" smtClean="0">
                <a:latin typeface="Times New Roman" pitchFamily="18" charset="0"/>
                <a:cs typeface="Times New Roman" pitchFamily="18" charset="0"/>
              </a:rPr>
              <a:t>Ag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cs-CZ" sz="2400" b="1" baseline="-25000" dirty="0" smtClean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= 107,87</a:t>
            </a:r>
          </a:p>
          <a:p>
            <a:r>
              <a:rPr lang="cs-CZ" sz="2400" b="1" dirty="0" err="1" smtClean="0">
                <a:latin typeface="Times New Roman" pitchFamily="18" charset="0"/>
                <a:cs typeface="Times New Roman" pitchFamily="18" charset="0"/>
              </a:rPr>
              <a:t>relativni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atomová hmotnost N:  Ar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(N)</a:t>
            </a:r>
            <a:r>
              <a:rPr lang="cs-CZ" sz="2400" b="1" baseline="-25000" dirty="0" smtClean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= 14,01</a:t>
            </a:r>
          </a:p>
          <a:p>
            <a:r>
              <a:rPr lang="cs-CZ" sz="2400" b="1" dirty="0" err="1" smtClean="0">
                <a:latin typeface="Times New Roman" pitchFamily="18" charset="0"/>
                <a:cs typeface="Times New Roman" pitchFamily="18" charset="0"/>
              </a:rPr>
              <a:t>relativni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atomová hmotnost O:  Ar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(O)</a:t>
            </a:r>
            <a:r>
              <a:rPr lang="cs-CZ" sz="2400" b="1" baseline="-25000" dirty="0" smtClean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= 16</a:t>
            </a:r>
          </a:p>
          <a:p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objem roztoku:  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  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= ?</a:t>
            </a:r>
            <a:endParaRPr lang="cs-CZ" sz="2400" b="1" baseline="30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2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251520" y="1052736"/>
            <a:ext cx="252028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b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Příklad 2:</a:t>
            </a:r>
            <a:endParaRPr lang="cs-CZ" sz="2600" dirty="0">
              <a:solidFill>
                <a:srgbClr val="FF6600"/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179512" y="1628800"/>
            <a:ext cx="8964488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 2" pitchFamily="18" charset="2"/>
              <a:buNone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Jaký objem roztoku o c = 0,5 mol/dm</a:t>
            </a:r>
            <a:r>
              <a:rPr lang="cs-CZ" sz="2600" b="1" baseline="300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můžeme připravit </a:t>
            </a:r>
          </a:p>
          <a:p>
            <a:pPr>
              <a:buFont typeface="Wingdings 2" pitchFamily="18" charset="2"/>
              <a:buNone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 340 g AgNO</a:t>
            </a:r>
            <a:r>
              <a:rPr lang="cs-CZ" sz="2600" b="1" baseline="-250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endParaRPr lang="cs-CZ" sz="2600" b="1" baseline="-25000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179512" y="2780928"/>
            <a:ext cx="4799009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 2" pitchFamily="18" charset="2"/>
              <a:buNone/>
            </a:pPr>
            <a:r>
              <a:rPr lang="cs-CZ" sz="2600" b="1" dirty="0" smtClean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Zápis úlohy: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179388" y="836712"/>
            <a:ext cx="5756275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Řešení  - výpočet </a:t>
            </a:r>
            <a:r>
              <a:rPr lang="cs-CZ" sz="2600" b="1" dirty="0" err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Mr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(AgNO</a:t>
            </a:r>
            <a:r>
              <a:rPr lang="cs-CZ" sz="2600" b="1" baseline="-250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):</a:t>
            </a:r>
            <a:endParaRPr lang="cs-CZ" sz="26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043608" y="1412776"/>
            <a:ext cx="72008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 err="1" smtClean="0">
                <a:latin typeface="Times New Roman" pitchFamily="18" charset="0"/>
                <a:cs typeface="Times New Roman" pitchFamily="18" charset="0"/>
              </a:rPr>
              <a:t>Mr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(AgNO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)    =   Ar (</a:t>
            </a:r>
            <a:r>
              <a:rPr lang="cs-CZ" sz="2400" b="1" dirty="0" err="1" smtClean="0">
                <a:latin typeface="Times New Roman" pitchFamily="18" charset="0"/>
                <a:cs typeface="Times New Roman" pitchFamily="18" charset="0"/>
              </a:rPr>
              <a:t>Ag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)   +   Ar (N)   + 3 • Ar (O)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sz="2400" baseline="-25000" dirty="0">
              <a:latin typeface="+mn-lt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323528" y="1988840"/>
            <a:ext cx="784887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s-CZ" sz="2400" b="1" dirty="0" err="1" smtClean="0">
                <a:latin typeface="Times New Roman" pitchFamily="18" charset="0"/>
                <a:cs typeface="Times New Roman" pitchFamily="18" charset="0"/>
              </a:rPr>
              <a:t>Mr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(AgNO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)    =   107,87    +   14,01   + 3 • 16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sz="2400" baseline="-25000" dirty="0">
              <a:latin typeface="+mn-lt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827584" y="2564904"/>
            <a:ext cx="424847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u="sng" dirty="0" err="1" smtClean="0">
                <a:latin typeface="Times New Roman" pitchFamily="18" charset="0"/>
                <a:cs typeface="Times New Roman" pitchFamily="18" charset="0"/>
              </a:rPr>
              <a:t>Mr</a:t>
            </a:r>
            <a:r>
              <a:rPr lang="cs-CZ" sz="2400" b="1" u="sng" dirty="0" smtClean="0">
                <a:latin typeface="Times New Roman" pitchFamily="18" charset="0"/>
                <a:cs typeface="Times New Roman" pitchFamily="18" charset="0"/>
              </a:rPr>
              <a:t> (AgNO</a:t>
            </a:r>
            <a:r>
              <a:rPr lang="cs-CZ" sz="2400" b="1" u="sng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u="sng" dirty="0" smtClean="0">
                <a:latin typeface="Times New Roman" pitchFamily="18" charset="0"/>
                <a:cs typeface="Times New Roman" pitchFamily="18" charset="0"/>
              </a:rPr>
              <a:t>)    =   169,88 </a:t>
            </a:r>
            <a:endParaRPr lang="cs-CZ" sz="2400" u="sng" baseline="-25000" dirty="0">
              <a:latin typeface="+mn-lt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179388" y="3645024"/>
            <a:ext cx="5756275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Řešení 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výpočet n(AgNO</a:t>
            </a:r>
            <a:r>
              <a:rPr lang="cs-CZ" sz="2600" b="1" baseline="-250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):</a:t>
            </a:r>
            <a:endParaRPr lang="cs-CZ" sz="26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827584" y="4221088"/>
            <a:ext cx="712879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n(AgNO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=   m(AgNO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/   </a:t>
            </a:r>
            <a:r>
              <a:rPr lang="cs-CZ" sz="2400" b="1" dirty="0" err="1" smtClean="0">
                <a:latin typeface="Times New Roman" pitchFamily="18" charset="0"/>
                <a:cs typeface="Times New Roman" pitchFamily="18" charset="0"/>
              </a:rPr>
              <a:t>Mr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(AgNO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)  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sz="2400" baseline="-25000" dirty="0">
              <a:latin typeface="+mn-lt"/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1043608" y="5517232"/>
            <a:ext cx="396044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u="sng" dirty="0" smtClean="0">
                <a:latin typeface="Times New Roman" pitchFamily="18" charset="0"/>
                <a:cs typeface="Times New Roman" pitchFamily="18" charset="0"/>
              </a:rPr>
              <a:t>n(AgNO</a:t>
            </a:r>
            <a:r>
              <a:rPr lang="cs-CZ" sz="2400" b="1" u="sng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u="sng" dirty="0" smtClean="0">
                <a:latin typeface="Times New Roman" pitchFamily="18" charset="0"/>
                <a:cs typeface="Times New Roman" pitchFamily="18" charset="0"/>
              </a:rPr>
              <a:t>)    </a:t>
            </a:r>
            <a:r>
              <a:rPr lang="cs-CZ" sz="2400" b="1" u="sng" dirty="0" smtClean="0">
                <a:latin typeface="Times New Roman" pitchFamily="18" charset="0"/>
                <a:cs typeface="Times New Roman" pitchFamily="18" charset="0"/>
                <a:sym typeface="Symbol"/>
              </a:rPr>
              <a:t></a:t>
            </a:r>
            <a:r>
              <a:rPr lang="cs-CZ" sz="2400" b="1" u="sng" dirty="0" smtClean="0">
                <a:latin typeface="Times New Roman" pitchFamily="18" charset="0"/>
                <a:cs typeface="Times New Roman" pitchFamily="18" charset="0"/>
              </a:rPr>
              <a:t>   2 mol  </a:t>
            </a:r>
            <a:r>
              <a:rPr lang="cs-CZ" sz="2400" b="1" u="sng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sz="2400" u="sng" baseline="-25000" dirty="0">
              <a:latin typeface="+mn-lt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1259632" y="4869160"/>
            <a:ext cx="468052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n(AgNO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)   =   340 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/   169,88  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sz="2400" baseline="-250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3" grpId="0"/>
      <p:bldP spid="19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ovéPole 20"/>
          <p:cNvSpPr txBox="1"/>
          <p:nvPr/>
        </p:nvSpPr>
        <p:spPr>
          <a:xfrm>
            <a:off x="2051720" y="1700808"/>
            <a:ext cx="468052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(AgNO3)    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 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n(AgNO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)  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2400" b="1" dirty="0" smtClean="0">
                <a:latin typeface="Constantia" pitchFamily="18" charset="0"/>
                <a:sym typeface="Symbol"/>
              </a:rPr>
              <a:t></a:t>
            </a:r>
            <a:r>
              <a:rPr lang="cs-CZ" sz="2400" b="1" dirty="0" smtClean="0">
                <a:solidFill>
                  <a:srgbClr val="C00000"/>
                </a:solidFill>
                <a:latin typeface="Constantia" pitchFamily="18" charset="0"/>
                <a:sym typeface="Symbol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sz="2400" baseline="-25000" dirty="0">
              <a:latin typeface="+mn-lt"/>
            </a:endParaRPr>
          </a:p>
        </p:txBody>
      </p:sp>
      <p:sp>
        <p:nvSpPr>
          <p:cNvPr id="22" name="Obdélník 21"/>
          <p:cNvSpPr/>
          <p:nvPr/>
        </p:nvSpPr>
        <p:spPr>
          <a:xfrm>
            <a:off x="251520" y="980728"/>
            <a:ext cx="5988943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Řešení 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výpočet V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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cs-CZ" sz="26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1547664" y="2276872"/>
            <a:ext cx="496855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0,5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  2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V</a:t>
            </a:r>
            <a:r>
              <a:rPr lang="cs-CZ" sz="2400" b="1" dirty="0" smtClean="0">
                <a:latin typeface="Constantia" pitchFamily="18" charset="0"/>
                <a:sym typeface="Symbol"/>
              </a:rPr>
              <a:t> </a:t>
            </a:r>
            <a:endParaRPr lang="cs-CZ" sz="2400" baseline="-25000" dirty="0">
              <a:latin typeface="+mn-lt"/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2051720" y="2852936"/>
            <a:ext cx="388843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2400" b="1" dirty="0" smtClean="0">
                <a:latin typeface="Constantia" pitchFamily="18" charset="0"/>
                <a:sym typeface="Symbol"/>
              </a:rPr>
              <a:t> 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  2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  /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0,5</a:t>
            </a:r>
            <a:r>
              <a:rPr lang="cs-CZ" sz="2400" b="1" dirty="0" smtClean="0">
                <a:latin typeface="Constantia" pitchFamily="18" charset="0"/>
                <a:sym typeface="Symbol"/>
              </a:rPr>
              <a:t> </a:t>
            </a:r>
            <a:endParaRPr lang="cs-CZ" sz="2400" baseline="-25000" dirty="0">
              <a:latin typeface="+mn-lt"/>
            </a:endParaRPr>
          </a:p>
        </p:txBody>
      </p:sp>
      <p:sp>
        <p:nvSpPr>
          <p:cNvPr id="31" name="Obdélník 30"/>
          <p:cNvSpPr/>
          <p:nvPr/>
        </p:nvSpPr>
        <p:spPr>
          <a:xfrm>
            <a:off x="331912" y="4149080"/>
            <a:ext cx="5908551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Odpověď: </a:t>
            </a:r>
            <a:endParaRPr lang="cs-CZ" sz="26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ovéPole 31"/>
          <p:cNvSpPr txBox="1"/>
          <p:nvPr/>
        </p:nvSpPr>
        <p:spPr>
          <a:xfrm>
            <a:off x="395536" y="4653136"/>
            <a:ext cx="856895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Z 340 g AgNO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lze připravit 4 dm</a:t>
            </a:r>
            <a:r>
              <a:rPr lang="cs-CZ" sz="2400" b="1" i="1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roztoku o koncentraci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0,5 mol/dm</a:t>
            </a:r>
            <a:r>
              <a:rPr lang="cs-CZ" sz="2400" b="1" i="1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cs-CZ" sz="2400" i="1" baseline="-25000" dirty="0">
              <a:latin typeface="+mn-lt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2555776" y="3429000"/>
            <a:ext cx="244827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2400" b="1" u="sng" dirty="0" smtClean="0">
                <a:solidFill>
                  <a:srgbClr val="C00000"/>
                </a:solidFill>
                <a:latin typeface="Constantia" pitchFamily="18" charset="0"/>
                <a:sym typeface="Symbol"/>
              </a:rPr>
              <a:t> </a:t>
            </a:r>
            <a:r>
              <a:rPr lang="cs-CZ" sz="2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=</a:t>
            </a:r>
            <a:r>
              <a:rPr lang="cs-CZ" sz="2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  4 dm</a:t>
            </a:r>
            <a:r>
              <a:rPr lang="cs-CZ" sz="2400" b="1" u="sng" baseline="30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3</a:t>
            </a:r>
            <a:r>
              <a:rPr lang="cs-CZ" sz="2400" b="1" u="sng" dirty="0" smtClean="0">
                <a:solidFill>
                  <a:srgbClr val="C00000"/>
                </a:solidFill>
                <a:latin typeface="Constantia" pitchFamily="18" charset="0"/>
                <a:sym typeface="Symbol"/>
              </a:rPr>
              <a:t> </a:t>
            </a:r>
            <a:endParaRPr lang="cs-CZ" sz="2400" u="sng" baseline="-25000" dirty="0">
              <a:solidFill>
                <a:srgbClr val="C000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5" grpId="0"/>
      <p:bldP spid="26" grpId="0"/>
      <p:bldP spid="32" grpId="0"/>
      <p:bldP spid="9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255</TotalTime>
  <Words>596</Words>
  <Application>Microsoft Office PowerPoint</Application>
  <PresentationFormat>Předvádění na obrazovce (4:3)</PresentationFormat>
  <Paragraphs>75</Paragraphs>
  <Slides>10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Tok</vt:lpstr>
      <vt:lpstr>Látková koncentrace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Látková koncentrace</dc:title>
  <dc:creator>Ptacek</dc:creator>
  <cp:lastModifiedBy>Ptacek</cp:lastModifiedBy>
  <cp:revision>50</cp:revision>
  <dcterms:created xsi:type="dcterms:W3CDTF">2013-02-20T16:35:41Z</dcterms:created>
  <dcterms:modified xsi:type="dcterms:W3CDTF">2015-03-05T13:38:39Z</dcterms:modified>
</cp:coreProperties>
</file>