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2" r:id="rId2"/>
    <p:sldId id="273" r:id="rId3"/>
    <p:sldId id="277" r:id="rId4"/>
    <p:sldId id="274" r:id="rId5"/>
    <p:sldId id="265" r:id="rId6"/>
    <p:sldId id="275" r:id="rId7"/>
    <p:sldId id="276" r:id="rId8"/>
    <p:sldId id="27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666"/>
    <a:srgbClr val="00CC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724" autoAdjust="0"/>
    <p:restoredTop sz="94660"/>
  </p:normalViewPr>
  <p:slideViewPr>
    <p:cSldViewPr>
      <p:cViewPr varScale="1">
        <p:scale>
          <a:sx n="102" d="100"/>
          <a:sy n="102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267E5-A8E9-469B-819D-E4DBB96F8818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9D5CA-15F5-40A6-924D-58982620CA4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53945D-C948-434A-98BA-C0EC55FF7D9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>Ředění a směšování roztoků pomocí směšovací rovnice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250825" y="5949280"/>
            <a:ext cx="87136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Ředění a směšování roztoků slouží </a:t>
            </a:r>
            <a:r>
              <a:rPr lang="cs-CZ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 přípravě roztoků určité konkrétní koncentrace z roztoků jiné koncentrace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79512" y="5517232"/>
            <a:ext cx="835292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K čemu slouží v chemii ředění a směšování roztoků ?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251520" y="692697"/>
            <a:ext cx="843332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Vysvětlete význam pojmu ROZTOK:</a:t>
            </a: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251521" y="1196752"/>
            <a:ext cx="88653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Roztok je stejnorodá směs nejméně dvou látek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rozpouštědla </a:t>
            </a:r>
          </a:p>
          <a:p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 rozpuštěné látky. 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179512" y="2060848"/>
            <a:ext cx="896448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Která látka se v anorganické chemii používá jako rozpouštědlo nejčastěji? </a:t>
            </a: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251521" y="2924944"/>
            <a:ext cx="88653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 anorganické chemii se jako rozpouštědlo nejčastěji používá 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voda (H</a:t>
            </a:r>
            <a:r>
              <a:rPr lang="cs-CZ" sz="2400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O). </a:t>
            </a:r>
            <a:endParaRPr lang="cs-CZ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403920" y="3717032"/>
            <a:ext cx="791249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!!! PRAVIDLO !!!</a:t>
            </a: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251521" y="4221088"/>
            <a:ext cx="88653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Při rozpouštění  se látka v rozpouštědle štěpí (rozpouští), </a:t>
            </a:r>
            <a:r>
              <a:rPr lang="cs-CZ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ale  </a:t>
            </a:r>
            <a:r>
              <a:rPr lang="cs-CZ" sz="2400" b="1" i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 rozpouštědlem </a:t>
            </a:r>
            <a:r>
              <a:rPr lang="cs-CZ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chemicky nereaguje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takže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je možné rozpuštěnou látku z roztoku zase získat v čistém stavu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(fyzikální cestou).</a:t>
            </a:r>
            <a:endParaRPr lang="cs-CZ" sz="24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  <p:bldP spid="17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/>
        </p:nvSpPr>
        <p:spPr>
          <a:xfrm>
            <a:off x="323528" y="2708920"/>
            <a:ext cx="836131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Jaká je vždy koncentrace a hmotnostní zlomek rozpouštědla (vody) ?</a:t>
            </a: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251521" y="3645024"/>
            <a:ext cx="88653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Koncentrace a tedy i hmotnostní zlomek rozpouštědla 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je vždy 0 %.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179512" y="4509120"/>
            <a:ext cx="896448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Jaká je vždy koncentrace a hmotnostní zlomek suché látky, kterou rozpouštíme (např. soli) ?</a:t>
            </a: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251520" y="5445224"/>
            <a:ext cx="901776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Koncentrace suché látky, kterou rozpouštíme 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je vždy 100 % </a:t>
            </a:r>
          </a:p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a  hmotnostní zlomek suché látky, kterou rozpouštíme (např. soli)</a:t>
            </a:r>
          </a:p>
          <a:p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je tedy w = 1. 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79512" y="980728"/>
            <a:ext cx="878497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přepočítáme hmotnostní zlomek na procentuální koncentraci ?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251520" y="1916832"/>
            <a:ext cx="9017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Tak, že hmotnostní zlomek vynásobíme stem </a:t>
            </a:r>
            <a:r>
              <a:rPr lang="cs-CZ" sz="24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(w • 100). </a:t>
            </a:r>
            <a:endParaRPr lang="cs-CZ" sz="2400" b="1" i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/>
          <p:cNvSpPr txBox="1"/>
          <p:nvPr/>
        </p:nvSpPr>
        <p:spPr>
          <a:xfrm>
            <a:off x="179512" y="836712"/>
            <a:ext cx="25922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Příklad 1:</a:t>
            </a:r>
            <a:endParaRPr lang="cs-CZ" sz="2600" dirty="0">
              <a:solidFill>
                <a:srgbClr val="0033CC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79512" y="1340768"/>
            <a:ext cx="896448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Kolik vody musíme smíchat s 200 g 80% H</a:t>
            </a:r>
            <a:r>
              <a:rPr lang="cs-CZ" sz="26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cs-CZ" sz="26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aby vznikla H</a:t>
            </a:r>
            <a:r>
              <a:rPr lang="cs-CZ" sz="26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cs-CZ" sz="26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20%? </a:t>
            </a:r>
            <a:endParaRPr lang="cs-CZ" sz="2600" b="1" baseline="-25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79512" y="2348880"/>
            <a:ext cx="479900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Zápis úlohy: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23528" y="2780928"/>
            <a:ext cx="871296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hmotnost prvního roztoku:  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b="1" dirty="0" smtClean="0">
                <a:solidFill>
                  <a:srgbClr val="00B050"/>
                </a:solidFill>
                <a:latin typeface="Constantia" pitchFamily="18" charset="0"/>
                <a:sym typeface="Symbol"/>
              </a:rPr>
              <a:t>  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 200 g</a:t>
            </a:r>
            <a:endParaRPr lang="cs-CZ" sz="2400" b="1" baseline="30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hmotnostní koncentrace prvního roztoku:  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80 %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hmotnostní zlomek prvního roztoku:  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cs-CZ" sz="2400" b="1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= 0,8</a:t>
            </a:r>
          </a:p>
          <a:p>
            <a:endParaRPr lang="cs-CZ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hmotnost přidávané vody: 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C00000"/>
                </a:solidFill>
                <a:latin typeface="Constantia" pitchFamily="18" charset="0"/>
                <a:sym typeface="Symbol"/>
              </a:rPr>
              <a:t> 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? g</a:t>
            </a:r>
          </a:p>
          <a:p>
            <a:endParaRPr lang="cs-CZ" sz="2400" b="1" baseline="30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hmotnostní koncentrace přidávané vody:  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0 %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hmotnostní zlomek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řidávané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vody: 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cs-CZ" sz="2400" b="1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= 0</a:t>
            </a:r>
          </a:p>
          <a:p>
            <a:endParaRPr lang="cs-CZ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hmotnostní koncentrace výsledného roztoku:  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20 %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hmotnostní zlomek výsledného roztoku: 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cs-CZ" sz="2400" b="1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= 0,2</a:t>
            </a:r>
            <a:endParaRPr lang="cs-CZ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1" y="1484784"/>
            <a:ext cx="8172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(m</a:t>
            </a:r>
            <a:r>
              <a:rPr lang="cs-CZ" sz="32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•  w</a:t>
            </a:r>
            <a:r>
              <a:rPr lang="cs-CZ" sz="32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  +   (m</a:t>
            </a:r>
            <a:r>
              <a:rPr lang="cs-CZ" sz="32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•  w</a:t>
            </a:r>
            <a:r>
              <a:rPr lang="cs-CZ" sz="32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   =   w</a:t>
            </a:r>
            <a:r>
              <a:rPr lang="cs-CZ" sz="32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• (m</a:t>
            </a:r>
            <a:r>
              <a:rPr lang="cs-CZ" sz="32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+   m</a:t>
            </a:r>
            <a:r>
              <a:rPr lang="cs-CZ" sz="32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cs-CZ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79388" y="836712"/>
            <a:ext cx="784899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 - výpočet pomocí směšovací rovnice: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" y="2132856"/>
            <a:ext cx="87484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(200  •  0,8)   +   (m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•  0)    =  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,2 • (200   +   m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331640" y="2708920"/>
            <a:ext cx="74168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160   +   0    =   40   +   0,2m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827584" y="3277266"/>
            <a:ext cx="84688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0,2m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  = 160    -   40  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107504" y="3861048"/>
            <a:ext cx="90364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0,2m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  = 120     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683567" y="4365104"/>
            <a:ext cx="84604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i="1" u="sng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= 600 g      </a:t>
            </a:r>
            <a:endParaRPr lang="cs-CZ" sz="24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331912" y="5085184"/>
            <a:ext cx="590855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Odpověď: 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95536" y="5517232"/>
            <a:ext cx="856895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Aby vznikl 20% roztok H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musíme k 200 g 80% H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přidat 600 g H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O. </a:t>
            </a:r>
            <a:endParaRPr lang="cs-CZ" sz="2400" i="1" baseline="-25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3" grpId="0"/>
      <p:bldP spid="15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/>
          <p:cNvSpPr txBox="1"/>
          <p:nvPr/>
        </p:nvSpPr>
        <p:spPr>
          <a:xfrm>
            <a:off x="179512" y="836712"/>
            <a:ext cx="25922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Příklad 2:</a:t>
            </a:r>
            <a:endParaRPr lang="cs-CZ" sz="2600" dirty="0">
              <a:solidFill>
                <a:srgbClr val="0033CC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79512" y="1340768"/>
            <a:ext cx="896448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Jak se změní koncentrace 300 g 30% roztoku soli, </a:t>
            </a:r>
          </a:p>
          <a:p>
            <a:pPr>
              <a:buFont typeface="Wingdings 2" pitchFamily="18" charset="2"/>
              <a:buNone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rozpustíme-li v něm dalších 50 g soli? </a:t>
            </a:r>
            <a:endParaRPr lang="cs-CZ" sz="2600" b="1" baseline="-25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79512" y="2348880"/>
            <a:ext cx="479900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Zápis úlohy: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23528" y="2780928"/>
            <a:ext cx="8712968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hmotnost prvního roztoku:  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b="1" dirty="0" smtClean="0">
                <a:solidFill>
                  <a:srgbClr val="00B050"/>
                </a:solidFill>
                <a:latin typeface="Constantia" pitchFamily="18" charset="0"/>
                <a:sym typeface="Symbol"/>
              </a:rPr>
              <a:t>  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 300 g</a:t>
            </a:r>
            <a:endParaRPr lang="cs-CZ" sz="2400" b="1" baseline="30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hmotnostní koncentrace prvního roztoku:  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30 %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hmotnostní zlomek prvního roztoku:  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cs-CZ" sz="2400" b="1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= 0,3</a:t>
            </a:r>
          </a:p>
          <a:p>
            <a:endParaRPr lang="cs-CZ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hmotnost přidávané soli:  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00B050"/>
                </a:solidFill>
                <a:latin typeface="Constantia" pitchFamily="18" charset="0"/>
                <a:sym typeface="Symbol"/>
              </a:rPr>
              <a:t>  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 50 g</a:t>
            </a:r>
            <a:endParaRPr lang="cs-CZ" sz="2400" b="1" baseline="30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hmotnostní koncentrace přidávané soli:  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100 %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hmotnostní zlomek přidávané vody: 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cs-CZ" sz="2400" b="1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= 1</a:t>
            </a:r>
          </a:p>
          <a:p>
            <a:endParaRPr lang="cs-CZ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hmotnostní koncentrace výsledného roztoku: 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 %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hmotnostní zlomek výsledného roztoku: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= ?</a:t>
            </a:r>
          </a:p>
          <a:p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1" y="1268760"/>
            <a:ext cx="8172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(m</a:t>
            </a:r>
            <a:r>
              <a:rPr lang="cs-CZ" sz="2400" b="1" i="1" baseline="-25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•  w</a:t>
            </a:r>
            <a:r>
              <a:rPr lang="cs-CZ" sz="2400" b="1" i="1" baseline="-25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)   +   (m</a:t>
            </a:r>
            <a:r>
              <a:rPr lang="cs-CZ" sz="2400" b="1" i="1" baseline="-25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•  w</a:t>
            </a:r>
            <a:r>
              <a:rPr lang="cs-CZ" sz="2400" b="1" i="1" baseline="-25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)    =   w</a:t>
            </a:r>
            <a:r>
              <a:rPr lang="cs-CZ" sz="2400" b="1" i="1" baseline="-25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• (m</a:t>
            </a:r>
            <a:r>
              <a:rPr lang="cs-CZ" sz="2400" b="1" i="1" baseline="-25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+   m</a:t>
            </a:r>
            <a:r>
              <a:rPr lang="cs-CZ" sz="2400" b="1" i="1" baseline="-25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cs-CZ" sz="2400" b="1" i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79388" y="692696"/>
            <a:ext cx="784899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 - výpočet pomocí směšovací rovnice: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" y="1844824"/>
            <a:ext cx="81723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(300  •  0,3)   +   (50  •  1)    = w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baseline="-25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• (300   +   50)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331640" y="2420888"/>
            <a:ext cx="61926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90   +  50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  =   350 w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683567" y="4221088"/>
            <a:ext cx="77048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cs-CZ" sz="2400" b="1" i="1" u="sng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cs-CZ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= 0,4      </a:t>
            </a:r>
            <a:endParaRPr lang="cs-CZ" sz="24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331912" y="4941168"/>
            <a:ext cx="590855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Odpověď: 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95536" y="5517232"/>
            <a:ext cx="856895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Přimícháním 50 g soli k 300 g 30% solného roztoku vznikne roztok o koncentraci 40 %. </a:t>
            </a:r>
            <a:endParaRPr lang="cs-CZ" sz="2400" i="1" baseline="-25000" dirty="0">
              <a:latin typeface="+mn-lt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484040" y="2996952"/>
            <a:ext cx="58242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350 w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3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  =   140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1835696" y="3645024"/>
            <a:ext cx="63367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3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  =   140 / 350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5" grpId="0"/>
      <p:bldP spid="17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268760"/>
            <a:ext cx="25922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i="1" dirty="0" smtClean="0"/>
              <a:t>Literatura:</a:t>
            </a:r>
            <a:endParaRPr lang="cs-CZ" sz="2600" dirty="0"/>
          </a:p>
        </p:txBody>
      </p:sp>
      <p:sp>
        <p:nvSpPr>
          <p:cNvPr id="5" name="Obdélník 4"/>
          <p:cNvSpPr/>
          <p:nvPr/>
        </p:nvSpPr>
        <p:spPr>
          <a:xfrm>
            <a:off x="395536" y="1916832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400" b="1" dirty="0" smtClean="0"/>
              <a:t>ŠRÁMEK,V., KOSINA, L. </a:t>
            </a:r>
            <a:r>
              <a:rPr lang="cs-CZ" sz="2400" b="1" i="1" dirty="0" smtClean="0"/>
              <a:t>CHEMICKÉ VÝPOČTY A REAKCE</a:t>
            </a:r>
            <a:r>
              <a:rPr lang="cs-CZ" sz="2400" b="1" dirty="0" smtClean="0"/>
              <a:t>. Úvaly u Prahy: ALBRA, 1996.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280</TotalTime>
  <Words>569</Words>
  <Application>Microsoft Office PowerPoint</Application>
  <PresentationFormat>Předvádění na obrazovce (4:3)</PresentationFormat>
  <Paragraphs>67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Tok</vt:lpstr>
      <vt:lpstr>Ředění a směšování roztoků pomocí směšovací rovnice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Ředění a směšování roztoků pomocí směšovací rovnice</dc:title>
  <dc:creator>Ptacek</dc:creator>
  <cp:lastModifiedBy>Ptacek</cp:lastModifiedBy>
  <cp:revision>29</cp:revision>
  <dcterms:created xsi:type="dcterms:W3CDTF">2013-03-12T15:22:16Z</dcterms:created>
  <dcterms:modified xsi:type="dcterms:W3CDTF">2015-03-05T13:38:13Z</dcterms:modified>
</cp:coreProperties>
</file>