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7" r:id="rId2"/>
    <p:sldId id="258" r:id="rId3"/>
    <p:sldId id="266" r:id="rId4"/>
    <p:sldId id="267" r:id="rId5"/>
    <p:sldId id="260" r:id="rId6"/>
    <p:sldId id="261" r:id="rId7"/>
    <p:sldId id="268" r:id="rId8"/>
    <p:sldId id="269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C8526E-C437-4077-AC8A-A49239E6CACA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84F0F5-2638-4368-810B-9960C96A0A2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53945D-C948-434A-98BA-C0EC55FF7D9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6.wav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6.wav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>Zákony plynů (</a:t>
            </a:r>
            <a:r>
              <a:rPr lang="cs-CZ" sz="4000" dirty="0" err="1" smtClean="0">
                <a:solidFill>
                  <a:schemeClr val="bg1"/>
                </a:solidFill>
              </a:rPr>
              <a:t>Boyleův</a:t>
            </a:r>
            <a:r>
              <a:rPr lang="cs-CZ" sz="4000" dirty="0" smtClean="0">
                <a:solidFill>
                  <a:schemeClr val="bg1"/>
                </a:solidFill>
              </a:rPr>
              <a:t> – </a:t>
            </a:r>
            <a:r>
              <a:rPr lang="cs-CZ" sz="4000" dirty="0" err="1" smtClean="0">
                <a:solidFill>
                  <a:schemeClr val="bg1"/>
                </a:solidFill>
              </a:rPr>
              <a:t>Mariottův</a:t>
            </a:r>
            <a:r>
              <a:rPr lang="cs-CZ" sz="4000" dirty="0" smtClean="0">
                <a:solidFill>
                  <a:schemeClr val="bg1"/>
                </a:solidFill>
              </a:rPr>
              <a:t>)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250825" y="3789040"/>
            <a:ext cx="871366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Ideální plyn je pouze model, který 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 běžných podmínek neexistuje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a který slouží k zjednodušenému předpovídání chování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skutčných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plynů při různých dějích (např. stlačování, zahřívání, rozpínání, aj.)</a:t>
            </a:r>
            <a:endParaRPr lang="cs-CZ" sz="2400" b="1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179512" y="3212976"/>
            <a:ext cx="835292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Může ideální plyn existovat ve skutečnosti ?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251520" y="692697"/>
            <a:ext cx="856895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Vysvětlete co se rozumí pod pojmem IDEÁLNÍ PLYN</a:t>
            </a: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251521" y="1196752"/>
            <a:ext cx="886536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Pojmem ideální plyn se rozumí takový plyn, který má na rozdíl od skutečného plynu tyto ideální vlastnosti: </a:t>
            </a:r>
          </a:p>
          <a:p>
            <a:pPr marL="457200" indent="-457200">
              <a:buAutoNum type="alphaLcParenR"/>
            </a:pP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 dokonale stlačitelný.</a:t>
            </a:r>
          </a:p>
          <a:p>
            <a:pPr marL="457200" indent="-457200">
              <a:buAutoNum type="alphaLcParenR"/>
            </a:pP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srážky jeho částic jsou dokonale pružné a není mezi nimi žádné tření.</a:t>
            </a:r>
            <a:endParaRPr lang="cs-CZ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79512" y="5373216"/>
            <a:ext cx="835292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jsou to reálné plyny ? 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251520" y="5805264"/>
            <a:ext cx="86409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Reálné plyny jsou plyny, se kterými se setkáváme v běžném životě a nemají tedy vlastnosti ideálních plynů.  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5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250825" y="2636912"/>
            <a:ext cx="871366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Tlak plynu je tím větší,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čím větší je počet částic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(tohoto plynu)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 objemu V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(určité nádoby) a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čím častější jsou nárazy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částic plynu na stěny nádoby, ve které je tento plyn uzavřen.  </a:t>
            </a:r>
            <a:endParaRPr lang="cs-CZ" sz="2400" b="1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179512" y="2132856"/>
            <a:ext cx="835292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Na čem závisí tlak plynu ?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251520" y="692697"/>
            <a:ext cx="856895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Vysvětlete pojem TLAK PLYNU a čím je způsoben: </a:t>
            </a: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251521" y="1196752"/>
            <a:ext cx="88653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Tlak plynu je účinek nárazů částic plynu (atomů nebo molekul) na stěny nádoby. </a:t>
            </a:r>
            <a:endParaRPr lang="cs-CZ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79512" y="4005064"/>
            <a:ext cx="896448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Tlak plynu je zároveň veličinou, jak tuto veličinu značíme 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a jaká je její jednotka ?</a:t>
            </a: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251520" y="4941168"/>
            <a:ext cx="9017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Veličinu tlak značíme písmenem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a jednotkou je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pascal (</a:t>
            </a:r>
            <a:r>
              <a:rPr lang="cs-CZ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331912" y="5589240"/>
            <a:ext cx="896448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Jakou hodnotu má tzv. normální atmosférický tlak ?</a:t>
            </a:r>
          </a:p>
        </p:txBody>
      </p:sp>
      <p:sp>
        <p:nvSpPr>
          <p:cNvPr id="22" name="TextovéPole 21"/>
          <p:cNvSpPr txBox="1">
            <a:spLocks noChangeArrowheads="1"/>
          </p:cNvSpPr>
          <p:nvPr/>
        </p:nvSpPr>
        <p:spPr bwMode="auto">
          <a:xfrm>
            <a:off x="403920" y="6093296"/>
            <a:ext cx="9017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normální atmosférický tlak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  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   =   101325 </a:t>
            </a:r>
            <a:r>
              <a:rPr lang="cs-CZ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5" grpId="0"/>
      <p:bldP spid="12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/>
        </p:nvSpPr>
        <p:spPr>
          <a:xfrm>
            <a:off x="251520" y="692697"/>
            <a:ext cx="856895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znění zákona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Boyle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-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Mariottova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:</a:t>
            </a: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251521" y="1196752"/>
            <a:ext cx="88653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Součin tlaku a objemu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plynu je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při téže teplotě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konstantní.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2411761" y="3717032"/>
            <a:ext cx="41764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   •   V   =   konstantní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331912" y="5301208"/>
            <a:ext cx="896448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Pro jaké děje platí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Boyleův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–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Mariottův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zákon ?</a:t>
            </a:r>
          </a:p>
        </p:txBody>
      </p:sp>
      <p:sp>
        <p:nvSpPr>
          <p:cNvPr id="22" name="TextovéPole 21"/>
          <p:cNvSpPr txBox="1">
            <a:spLocks noChangeArrowheads="1"/>
          </p:cNvSpPr>
          <p:nvPr/>
        </p:nvSpPr>
        <p:spPr bwMode="auto">
          <a:xfrm>
            <a:off x="403920" y="5805264"/>
            <a:ext cx="901776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Boyleův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Mariottův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zákon platí pro tzv. izotermické děje, to jsou děje, které s plynem probíhají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za konstantní teploty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251520" y="1765098"/>
            <a:ext cx="901776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Kolikrát se při téže teplotě zvětší tlak plynu, tolikrát se zmenší jeho objem (a naopak). </a:t>
            </a:r>
            <a:endParaRPr lang="cs-CZ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251520" y="2852936"/>
            <a:ext cx="872135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Vyjádřete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Boyleův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–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Mariottův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zákon pomocí vzorců:</a:t>
            </a:r>
          </a:p>
        </p:txBody>
      </p:sp>
      <p:sp>
        <p:nvSpPr>
          <p:cNvPr id="17" name="TextovéPole 16"/>
          <p:cNvSpPr txBox="1">
            <a:spLocks noChangeArrowheads="1"/>
          </p:cNvSpPr>
          <p:nvPr/>
        </p:nvSpPr>
        <p:spPr bwMode="auto">
          <a:xfrm>
            <a:off x="1979713" y="4509120"/>
            <a:ext cx="4760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•   V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= p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•   V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2" grpId="0"/>
      <p:bldP spid="22" grpId="0"/>
      <p:bldP spid="13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/>
          <p:cNvSpPr txBox="1"/>
          <p:nvPr/>
        </p:nvSpPr>
        <p:spPr>
          <a:xfrm>
            <a:off x="179512" y="836712"/>
            <a:ext cx="259228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Příklad 1:</a:t>
            </a:r>
            <a:endParaRPr lang="cs-CZ" sz="2600" dirty="0">
              <a:solidFill>
                <a:srgbClr val="FF00FF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179512" y="1340768"/>
            <a:ext cx="896448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Plyn o objemu 10 dm</a:t>
            </a:r>
            <a:r>
              <a:rPr lang="cs-CZ" sz="2600" b="1" baseline="30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má tlak 100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kPa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Jaký bude jeho objem při tlaku 250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kPa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cs-CZ" sz="2600" b="1" baseline="-250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79512" y="2348880"/>
            <a:ext cx="479900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Zápis úlohy: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23528" y="2780928"/>
            <a:ext cx="871296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původní objem plynu:  </a:t>
            </a:r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4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2400" b="1" dirty="0" smtClean="0">
                <a:solidFill>
                  <a:srgbClr val="0000FF"/>
                </a:solidFill>
                <a:latin typeface="Constantia" pitchFamily="18" charset="0"/>
                <a:sym typeface="Symbol"/>
              </a:rPr>
              <a:t>  </a:t>
            </a:r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10 dm</a:t>
            </a:r>
            <a:r>
              <a:rPr lang="cs-CZ" sz="2400" b="1" baseline="30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0,01 m</a:t>
            </a:r>
            <a:r>
              <a:rPr lang="cs-CZ" sz="2400" b="1" baseline="30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původní tlak plynu:  </a:t>
            </a:r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=  100 </a:t>
            </a:r>
            <a:r>
              <a:rPr lang="cs-CZ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kPa</a:t>
            </a:r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100 000 </a:t>
            </a:r>
            <a:r>
              <a:rPr lang="cs-CZ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Pa</a:t>
            </a:r>
            <a:endParaRPr lang="cs-CZ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24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nový tlak plynu:  </a:t>
            </a:r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=  250 </a:t>
            </a:r>
            <a:r>
              <a:rPr lang="cs-CZ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kPa</a:t>
            </a:r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250 000 </a:t>
            </a:r>
            <a:r>
              <a:rPr lang="cs-CZ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Pa</a:t>
            </a:r>
            <a:endParaRPr lang="cs-CZ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nový objem plynu: 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C00000"/>
                </a:solidFill>
                <a:latin typeface="Constantia" pitchFamily="18" charset="0"/>
                <a:sym typeface="Symbol"/>
              </a:rPr>
              <a:t> 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 ? dm</a:t>
            </a:r>
            <a:r>
              <a:rPr lang="cs-CZ" sz="2400" b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endParaRPr lang="cs-CZ" sz="24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teplota plynu během děje: </a:t>
            </a:r>
            <a:r>
              <a:rPr lang="cs-CZ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 = konstantní</a:t>
            </a:r>
          </a:p>
          <a:p>
            <a:endParaRPr lang="cs-CZ" sz="2400" b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79388" y="836712"/>
            <a:ext cx="784899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Řešení: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07504" y="2060848"/>
            <a:ext cx="82809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100 000   •   0,01   =   250 000   •   V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331640" y="3284984"/>
            <a:ext cx="69127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1000   =   250 000 V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1259632" y="3861048"/>
            <a:ext cx="8036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 = 1000   /   250 000 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539551" y="4437112"/>
            <a:ext cx="84249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400" b="1" i="1" u="sng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= 0,004 m</a:t>
            </a:r>
            <a:r>
              <a:rPr lang="cs-CZ" sz="2400" b="1" i="1" u="sng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endParaRPr lang="cs-CZ" sz="2400" b="1" i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331912" y="5085184"/>
            <a:ext cx="590855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Odpověď: 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23528" y="5589240"/>
            <a:ext cx="86409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Objem plynu po stlačení činí 0,004 m</a:t>
            </a:r>
            <a:r>
              <a:rPr lang="cs-CZ" sz="2400" b="1" i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(což je 4 dm</a:t>
            </a:r>
            <a:r>
              <a:rPr lang="cs-CZ" sz="2400" b="1" i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cs-CZ" sz="2400" i="1" baseline="-25000" dirty="0">
              <a:latin typeface="+mn-lt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979713" y="1484784"/>
            <a:ext cx="4760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•   V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=    p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•   V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152401" y="2708920"/>
            <a:ext cx="823602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100 000   •   0,01   =   250 000   •   V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3" grpId="0"/>
      <p:bldP spid="17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/>
          <p:cNvSpPr txBox="1"/>
          <p:nvPr/>
        </p:nvSpPr>
        <p:spPr>
          <a:xfrm>
            <a:off x="179512" y="836712"/>
            <a:ext cx="259228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Příklad 2:</a:t>
            </a:r>
            <a:endParaRPr lang="cs-CZ" sz="2600" dirty="0">
              <a:solidFill>
                <a:srgbClr val="FF00FF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179512" y="1340768"/>
            <a:ext cx="896448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Při tlaku 1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MPa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má plyn objem 20 dm</a:t>
            </a:r>
            <a:r>
              <a:rPr lang="cs-CZ" sz="2600" b="1" baseline="30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Vypočítejte, při jakém tlaku bude objem tohoto plynu 100 dm</a:t>
            </a:r>
            <a:r>
              <a:rPr lang="cs-CZ" sz="2600" b="1" baseline="30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(za konstantní teploty). </a:t>
            </a:r>
            <a:endParaRPr lang="cs-CZ" sz="2600" b="1" baseline="-250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79512" y="2780928"/>
            <a:ext cx="479900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Zápis úlohy: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23528" y="3429000"/>
            <a:ext cx="871296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původní objem plynu:  </a:t>
            </a:r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4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2400" b="1" dirty="0" smtClean="0">
                <a:solidFill>
                  <a:srgbClr val="0000FF"/>
                </a:solidFill>
                <a:latin typeface="Constantia" pitchFamily="18" charset="0"/>
                <a:sym typeface="Symbol"/>
              </a:rPr>
              <a:t>  </a:t>
            </a:r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 20 dm</a:t>
            </a:r>
            <a:r>
              <a:rPr lang="cs-CZ" sz="2400" b="1" baseline="30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0,02 m</a:t>
            </a:r>
            <a:r>
              <a:rPr lang="cs-CZ" sz="2400" b="1" baseline="30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původní tlak plynu:  </a:t>
            </a:r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=  1 </a:t>
            </a:r>
            <a:r>
              <a:rPr lang="cs-CZ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MPa</a:t>
            </a:r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1000 000 </a:t>
            </a:r>
            <a:r>
              <a:rPr lang="cs-CZ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Pa</a:t>
            </a:r>
            <a:endParaRPr lang="cs-CZ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24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nový objem plynu:  </a:t>
            </a:r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4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0000FF"/>
                </a:solidFill>
                <a:latin typeface="Constantia" pitchFamily="18" charset="0"/>
                <a:sym typeface="Symbol"/>
              </a:rPr>
              <a:t>  </a:t>
            </a:r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 100 dm</a:t>
            </a:r>
            <a:r>
              <a:rPr lang="cs-CZ" sz="2400" b="1" baseline="30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0,1 m</a:t>
            </a:r>
            <a:r>
              <a:rPr lang="cs-CZ" sz="2400" b="1" baseline="30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nový tlak plynu: 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=  ? </a:t>
            </a:r>
            <a:r>
              <a:rPr lang="cs-CZ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</a:t>
            </a:r>
            <a:endParaRPr lang="cs-CZ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24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teplota plynu během děje: </a:t>
            </a:r>
            <a:r>
              <a:rPr lang="cs-CZ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 = konstantní</a:t>
            </a:r>
          </a:p>
          <a:p>
            <a:endParaRPr lang="cs-CZ" sz="2400" b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79388" y="836712"/>
            <a:ext cx="784899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 - výpočet pomocí směšovací rovnice: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07504" y="2060848"/>
            <a:ext cx="74888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1000 000   •   0,02   =   p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 •   0,1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547664" y="3284984"/>
            <a:ext cx="56886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0,1 p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 =   20 000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1547663" y="3861048"/>
            <a:ext cx="69847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 =   20 000   /   0,1 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683568" y="4437112"/>
            <a:ext cx="82809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b="1" i="1" u="sng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cs-CZ" sz="24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=  200 000 </a:t>
            </a:r>
            <a:r>
              <a:rPr lang="cs-CZ" sz="2400" b="1" i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</a:t>
            </a:r>
            <a:r>
              <a:rPr lang="cs-CZ" sz="24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endParaRPr lang="cs-CZ" sz="2400" b="1" i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331912" y="5085184"/>
            <a:ext cx="590855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Odpověď: 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23528" y="5589240"/>
            <a:ext cx="864096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Objem 100 dm</a:t>
            </a:r>
            <a:r>
              <a:rPr lang="cs-CZ" sz="2400" b="1" i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bude tento plyn zaujímat při tlaku 200 000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Pa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(což je 0,2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MPa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cs-CZ" sz="2400" i="1" baseline="-25000" dirty="0">
              <a:latin typeface="+mn-lt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979713" y="1484784"/>
            <a:ext cx="4760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•   V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=    p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•   V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152401" y="2708920"/>
            <a:ext cx="823602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20 000   =   0,1 p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3" grpId="0"/>
      <p:bldP spid="17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1268760"/>
            <a:ext cx="259228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i="1" dirty="0" smtClean="0"/>
              <a:t>Literatura:</a:t>
            </a:r>
            <a:endParaRPr lang="cs-CZ" sz="2600" dirty="0"/>
          </a:p>
        </p:txBody>
      </p:sp>
      <p:sp>
        <p:nvSpPr>
          <p:cNvPr id="5" name="Obdélník 4"/>
          <p:cNvSpPr/>
          <p:nvPr/>
        </p:nvSpPr>
        <p:spPr>
          <a:xfrm>
            <a:off x="395536" y="1916832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cs-CZ" sz="2400" b="1" dirty="0" smtClean="0"/>
              <a:t>ŠRÁMEK,V., KOSINA, L. </a:t>
            </a:r>
            <a:r>
              <a:rPr lang="cs-CZ" sz="2400" b="1" i="1" dirty="0" smtClean="0"/>
              <a:t>CHEMICKÉ VÝPOČTY A REAKCE</a:t>
            </a:r>
            <a:r>
              <a:rPr lang="cs-CZ" sz="2400" b="1" dirty="0" smtClean="0"/>
              <a:t>. Úvaly u Prahy: ALBRA, 1996.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395536" y="3140967"/>
            <a:ext cx="84249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/>
              <a:t>Ideální plyn. In: </a:t>
            </a:r>
            <a:r>
              <a:rPr lang="cs-CZ" sz="2400" b="1" i="1" dirty="0" err="1" smtClean="0"/>
              <a:t>Wikipedia</a:t>
            </a:r>
            <a:r>
              <a:rPr lang="cs-CZ" sz="2400" b="1" i="1" dirty="0" smtClean="0"/>
              <a:t>: </a:t>
            </a:r>
            <a:r>
              <a:rPr lang="cs-CZ" sz="2400" b="1" i="1" dirty="0" err="1" smtClean="0"/>
              <a:t>the</a:t>
            </a:r>
            <a:r>
              <a:rPr lang="cs-CZ" sz="2400" b="1" i="1" dirty="0" smtClean="0"/>
              <a:t> free </a:t>
            </a:r>
            <a:r>
              <a:rPr lang="cs-CZ" sz="2400" b="1" i="1" dirty="0" err="1" smtClean="0"/>
              <a:t>encyclopedia</a:t>
            </a:r>
            <a:r>
              <a:rPr lang="cs-CZ" sz="2400" b="1" dirty="0" smtClean="0"/>
              <a:t> [online]. </a:t>
            </a:r>
            <a:r>
              <a:rPr lang="cs-CZ" sz="2400" b="1" dirty="0" err="1" smtClean="0"/>
              <a:t>Creative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Commons</a:t>
            </a:r>
            <a:r>
              <a:rPr lang="cs-CZ" sz="2400" b="1" dirty="0" smtClean="0"/>
              <a:t>. San </a:t>
            </a:r>
            <a:r>
              <a:rPr lang="cs-CZ" sz="2400" b="1" dirty="0" err="1" smtClean="0"/>
              <a:t>Francisco</a:t>
            </a:r>
            <a:r>
              <a:rPr lang="cs-CZ" sz="2400" b="1" dirty="0" smtClean="0"/>
              <a:t> (CA): </a:t>
            </a:r>
            <a:r>
              <a:rPr lang="cs-CZ" sz="2400" b="1" dirty="0" err="1" smtClean="0"/>
              <a:t>Wikimedia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Foundation</a:t>
            </a:r>
            <a:r>
              <a:rPr lang="cs-CZ" sz="2400" b="1" dirty="0" smtClean="0"/>
              <a:t>, 2001- [cit. 2013-03-13]. Dostupné z: http://cs.wikipedia.org/wiki/Ide%C3%A1ln%C3%AD_plyn</a:t>
            </a:r>
            <a:endParaRPr lang="cs-C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226</TotalTime>
  <Words>673</Words>
  <Application>Microsoft Office PowerPoint</Application>
  <PresentationFormat>Předvádění na obrazovce (4:3)</PresentationFormat>
  <Paragraphs>68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Tok</vt:lpstr>
      <vt:lpstr>Zákony plynů (Boyleův – Mariottův)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Zákony plynů (Boyleův – Mariottův)</dc:title>
  <dc:creator>Ptacek</dc:creator>
  <cp:lastModifiedBy>Ptacek</cp:lastModifiedBy>
  <cp:revision>29</cp:revision>
  <dcterms:created xsi:type="dcterms:W3CDTF">2013-03-13T14:21:11Z</dcterms:created>
  <dcterms:modified xsi:type="dcterms:W3CDTF">2015-03-05T13:37:33Z</dcterms:modified>
</cp:coreProperties>
</file>