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68" r:id="rId4"/>
    <p:sldId id="269" r:id="rId5"/>
    <p:sldId id="261" r:id="rId6"/>
    <p:sldId id="267" r:id="rId7"/>
    <p:sldId id="262" r:id="rId8"/>
    <p:sldId id="263" r:id="rId9"/>
    <p:sldId id="270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5615" autoAdjust="0"/>
    <p:restoredTop sz="94660"/>
  </p:normalViewPr>
  <p:slideViewPr>
    <p:cSldViewPr>
      <p:cViewPr varScale="1">
        <p:scale>
          <a:sx n="102" d="100"/>
          <a:sy n="102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9B0E5-B7BF-4840-A7AA-B368430288DC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A46EC-B8CE-4401-870B-D8023376CB1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53945D-C948-434A-98BA-C0EC55FF7D9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5.3.2015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teplom%C4%9Br&amp;source=images&amp;cd=&amp;cad=rja&amp;docid=hnHIRHEMYDpeAM&amp;tbnid=7g87Isic9aTpFM:&amp;ved=0CAUQjRw&amp;url=http://www.e-pristroje.cz/teplomery-digitalni.html&amp;ei=5l5DUZ-PBMKxO8L8gMAH&amp;bvm=bv.43828540,d.Yms&amp;psig=AFQjCNGiN7CWaS8WPBSD3n2GuWZ1hPywiQ&amp;ust=1363456089879788" TargetMode="Externa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6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6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>Zákony plynů (Gay – </a:t>
            </a:r>
            <a:r>
              <a:rPr lang="cs-CZ" sz="4000" dirty="0" err="1" smtClean="0">
                <a:solidFill>
                  <a:schemeClr val="bg1"/>
                </a:solidFill>
              </a:rPr>
              <a:t>Lussacův</a:t>
            </a:r>
            <a:r>
              <a:rPr lang="cs-CZ" sz="4000" dirty="0" smtClean="0">
                <a:solidFill>
                  <a:schemeClr val="bg1"/>
                </a:solidFill>
              </a:rPr>
              <a:t>)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908720"/>
            <a:ext cx="25922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i="1" dirty="0" smtClean="0"/>
              <a:t>Literatura:</a:t>
            </a:r>
            <a:endParaRPr lang="cs-CZ" sz="2600" dirty="0"/>
          </a:p>
        </p:txBody>
      </p:sp>
      <p:sp>
        <p:nvSpPr>
          <p:cNvPr id="5" name="Obdélník 4"/>
          <p:cNvSpPr/>
          <p:nvPr/>
        </p:nvSpPr>
        <p:spPr>
          <a:xfrm>
            <a:off x="395536" y="1484784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400" dirty="0" smtClean="0"/>
              <a:t>ŠRÁMEK,V., KOSINA, L. </a:t>
            </a:r>
            <a:r>
              <a:rPr lang="cs-CZ" sz="2400" i="1" dirty="0" smtClean="0"/>
              <a:t>CHEMICKÉ VÝPOČTY A REAKCE</a:t>
            </a:r>
            <a:r>
              <a:rPr lang="cs-CZ" sz="2400" dirty="0" smtClean="0"/>
              <a:t>. Úvaly u Prahy: ALBRA, 1996.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395536" y="4437112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Obr.1.:</a:t>
            </a:r>
          </a:p>
          <a:p>
            <a:r>
              <a:rPr lang="cs-CZ" sz="2400" dirty="0" smtClean="0"/>
              <a:t>Jednoduchý závěsný kapalinový teploměr klasické konstrukce (</a:t>
            </a:r>
            <a:r>
              <a:rPr lang="cs-CZ" sz="2400" dirty="0" err="1" smtClean="0"/>
              <a:t>mrazničkový</a:t>
            </a:r>
            <a:r>
              <a:rPr lang="cs-CZ" sz="2400" dirty="0" smtClean="0"/>
              <a:t>, chladničkový). [online]. [cit. 2013-03-15]. Dostupné z: http://www.e-</a:t>
            </a:r>
            <a:r>
              <a:rPr lang="cs-CZ" sz="2400" dirty="0" err="1" smtClean="0"/>
              <a:t>pristroje.cz</a:t>
            </a:r>
            <a:r>
              <a:rPr lang="cs-CZ" sz="2400" dirty="0" smtClean="0"/>
              <a:t>/</a:t>
            </a:r>
            <a:r>
              <a:rPr lang="cs-CZ" sz="2400" dirty="0" err="1" smtClean="0"/>
              <a:t>teplomery</a:t>
            </a:r>
            <a:r>
              <a:rPr lang="cs-CZ" sz="2400" dirty="0" smtClean="0"/>
              <a:t>-</a:t>
            </a:r>
            <a:r>
              <a:rPr lang="cs-CZ" sz="2400" dirty="0" err="1" smtClean="0"/>
              <a:t>digitalni.html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395536" y="2636912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Http://cs.wikipedia.org/wiki/Teplota. In: </a:t>
            </a:r>
            <a:r>
              <a:rPr lang="cs-CZ" sz="2400" i="1" dirty="0" err="1" smtClean="0"/>
              <a:t>Wikipedia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free </a:t>
            </a:r>
            <a:r>
              <a:rPr lang="cs-CZ" sz="2400" i="1" dirty="0" err="1" smtClean="0"/>
              <a:t>encyclopedia</a:t>
            </a:r>
            <a:r>
              <a:rPr lang="cs-CZ" sz="2400" dirty="0" smtClean="0"/>
              <a:t> [online]. </a:t>
            </a:r>
            <a:r>
              <a:rPr lang="cs-CZ" sz="2400" dirty="0" err="1" smtClean="0"/>
              <a:t>Creative</a:t>
            </a:r>
            <a:r>
              <a:rPr lang="cs-CZ" sz="2400" dirty="0" smtClean="0"/>
              <a:t> </a:t>
            </a:r>
            <a:r>
              <a:rPr lang="cs-CZ" sz="2400" dirty="0" err="1" smtClean="0"/>
              <a:t>Commons</a:t>
            </a:r>
            <a:r>
              <a:rPr lang="cs-CZ" sz="2400" dirty="0" smtClean="0"/>
              <a:t>. San </a:t>
            </a:r>
            <a:r>
              <a:rPr lang="cs-CZ" sz="2400" dirty="0" err="1" smtClean="0"/>
              <a:t>Francisco</a:t>
            </a:r>
            <a:r>
              <a:rPr lang="cs-CZ" sz="2400" dirty="0" smtClean="0"/>
              <a:t> (CA): </a:t>
            </a:r>
            <a:r>
              <a:rPr lang="cs-CZ" sz="2400" dirty="0" err="1" smtClean="0"/>
              <a:t>Wikimedia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, 2001- [cit. 2013-03-15]. Dostupné z: http://cs.wikipedia.org/wiki/Teplota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250825" y="1700808"/>
            <a:ext cx="8713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Podíl objemu a termodynamické teploty plynu je při stálém tlaku konstantní. </a:t>
            </a:r>
            <a:endParaRPr lang="cs-CZ" sz="24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79512" y="1052736"/>
            <a:ext cx="835292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Jaké je znění Gay –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Lussacova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zákona ?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51520" y="3717032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Objem určitého množství plynu při stálém tlaku je přímo úměrný  termodynamické teplotě tohoto plynu.</a:t>
            </a:r>
            <a:endParaRPr lang="cs-CZ" sz="2400" dirty="0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251519" y="2708920"/>
            <a:ext cx="87129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Zvyšováním teploty zvětšuje plyn při konstantním tlaku svůj objem. </a:t>
            </a:r>
            <a:endParaRPr lang="cs-CZ" sz="24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51520" y="5013176"/>
            <a:ext cx="80648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Pro jaké děje platí Gay –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Lussacův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?</a:t>
            </a: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179513" y="5589240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Gay –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Lussacův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zákon platí pro tzv. izobarické děje, což jsou děje, které s plynem probíhají </a:t>
            </a:r>
            <a:r>
              <a:rPr lang="cs-CZ" sz="2400" b="1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za konstantního tlaku.</a:t>
            </a:r>
            <a:endParaRPr lang="cs-CZ" sz="2400" b="1" i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8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179512" y="908720"/>
            <a:ext cx="871296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tzv. termodynamická (absolutní) teplota, jak 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se značí a jakou má jednotku ?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3" y="1916832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Termodynamická teplota je přímo úměrná objemu ideálního plynu při konstantním tlaku.</a:t>
            </a:r>
            <a:endParaRPr lang="cs-CZ" sz="2400" b="1" i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179512" y="2780928"/>
            <a:ext cx="91168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Termodynamická teplota je přímo úměrná tlaku ideálního plynu při konstantním objemu.</a:t>
            </a:r>
            <a:endParaRPr lang="cs-CZ" sz="2400" b="1" i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179512" y="3645024"/>
            <a:ext cx="92692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Termodynamická teplota  se značí T a její jednotkou je kelvin (K). </a:t>
            </a:r>
            <a:endParaRPr lang="cs-CZ" sz="2400" b="1" i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403920" y="4293096"/>
            <a:ext cx="755245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!!! PRAVIDLO !!!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547663" y="4869161"/>
            <a:ext cx="53285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 °C   =   273,15 K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1763687" y="5445224"/>
            <a:ext cx="4896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1 °C   =   274,15 K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63689" y="5877272"/>
            <a:ext cx="48965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2 °C   =   275,15 K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>
            <a:spLocks noChangeArrowheads="1"/>
          </p:cNvSpPr>
          <p:nvPr/>
        </p:nvSpPr>
        <p:spPr bwMode="auto">
          <a:xfrm>
            <a:off x="1979712" y="6309320"/>
            <a:ext cx="4464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3 °C   =   276,15 K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179512" y="1052736"/>
            <a:ext cx="25922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Procvičování: </a:t>
            </a:r>
            <a:endParaRPr lang="cs-CZ" sz="2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79512" y="1556792"/>
            <a:ext cx="896448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Převeďte jednotky:</a:t>
            </a:r>
            <a:endParaRPr lang="cs-CZ" sz="2600" b="1" baseline="-25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3528" y="2276872"/>
            <a:ext cx="13681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20 °C   =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2708920"/>
            <a:ext cx="15121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-5 °C   =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3528" y="3212976"/>
            <a:ext cx="15121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90 °C   = 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79512" y="3717032"/>
            <a:ext cx="16561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300 °C   = 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67544" y="4869160"/>
            <a:ext cx="14401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15 K   = 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51520" y="4221088"/>
            <a:ext cx="15121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-50 °C   = 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467544" y="5301208"/>
            <a:ext cx="14401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30 K   = 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323528" y="5733256"/>
            <a:ext cx="15841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385 K   = 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1907704" y="2276872"/>
            <a:ext cx="35283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293,15 K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1907704" y="2708920"/>
            <a:ext cx="36807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268,15 K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907704" y="3212976"/>
            <a:ext cx="38331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363,15 K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907704" y="3717032"/>
            <a:ext cx="39855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573,15 K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1907704" y="4221088"/>
            <a:ext cx="41379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223,15 K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1835696" y="4869160"/>
            <a:ext cx="21602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-258,15 °C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835696" y="5301208"/>
            <a:ext cx="23126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-243,15 °C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1835696" y="5733256"/>
            <a:ext cx="24650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111,85 °C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323528" y="6165304"/>
            <a:ext cx="15841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281 K   = 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2123728" y="6165304"/>
            <a:ext cx="23294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7,85 °C</a:t>
            </a:r>
          </a:p>
        </p:txBody>
      </p:sp>
      <p:pic>
        <p:nvPicPr>
          <p:cNvPr id="1026" name="Picture 2" descr="http://www.e-pristroje.cz/pictures/teplomery/t32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908720"/>
            <a:ext cx="5544616" cy="5949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323528" y="836712"/>
            <a:ext cx="814528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Vyjádřete Gay –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Lussacův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zákon pomocí vzorečku: 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1403648" y="1700808"/>
            <a:ext cx="59046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40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/   T</a:t>
            </a:r>
            <a:r>
              <a:rPr lang="cs-CZ" sz="40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=    V</a:t>
            </a:r>
            <a:r>
              <a:rPr lang="cs-CZ" sz="40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/   T</a:t>
            </a:r>
            <a:r>
              <a:rPr lang="cs-CZ" sz="40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cs-CZ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251520" y="2636912"/>
            <a:ext cx="842493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vyjadřují jednotlivé symboly ve vzorečku ?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395536" y="3212976"/>
            <a:ext cx="86024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původní objem plynu 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395536" y="3717032"/>
            <a:ext cx="87548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původní termodynamická teplota plynu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395536" y="4221088"/>
            <a:ext cx="87548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nový objem plynu 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395536" y="4725144"/>
            <a:ext cx="8907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nová termodynamická teplota plynu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179512" y="1052736"/>
            <a:ext cx="25922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Příklad 1:</a:t>
            </a:r>
            <a:endParaRPr lang="cs-CZ" sz="2600" dirty="0">
              <a:solidFill>
                <a:srgbClr val="00B0F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79512" y="1556792"/>
            <a:ext cx="896448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Plyn má objem 30 dm</a:t>
            </a:r>
            <a:r>
              <a:rPr lang="cs-CZ" sz="2600" b="1" baseline="30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 teplotu 20 °C. Jaký bude jeho objem při teplotě 70 °C (za konstantního tlaku)?</a:t>
            </a:r>
            <a:endParaRPr lang="cs-CZ" sz="2600" b="1" baseline="-25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79512" y="2708920"/>
            <a:ext cx="479900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Zápis úlohy: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3528" y="3429000"/>
            <a:ext cx="871296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původní objem plynu: 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dirty="0" smtClean="0">
                <a:solidFill>
                  <a:srgbClr val="00B0F0"/>
                </a:solidFill>
                <a:latin typeface="Constantia" pitchFamily="18" charset="0"/>
                <a:sym typeface="Symbol"/>
              </a:rPr>
              <a:t> 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= 30 dm</a:t>
            </a:r>
            <a:r>
              <a:rPr lang="cs-CZ" sz="2400" b="1" baseline="3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(0,03 m</a:t>
            </a:r>
            <a:r>
              <a:rPr lang="cs-CZ" sz="2400" b="1" baseline="3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b="1" baseline="30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původní teplota plynu plynu: 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=  20 °C  (293,15 K)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nová teplota plynu: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=  70 °C  (343,15 K)</a:t>
            </a:r>
          </a:p>
          <a:p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nový objem plynu: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C00000"/>
                </a:solidFill>
                <a:latin typeface="Constantia" pitchFamily="18" charset="0"/>
                <a:sym typeface="Symbol"/>
              </a:rPr>
              <a:t>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? dm</a:t>
            </a:r>
            <a:r>
              <a:rPr lang="cs-CZ" sz="24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endParaRPr lang="cs-CZ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tlak plynu během děje: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 = konstantní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79388" y="836712"/>
            <a:ext cx="78489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07504" y="2060848"/>
            <a:ext cx="8280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0,03   /   293,15   =   V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/   343,15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907703" y="3284984"/>
            <a:ext cx="5904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i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=  0,0351 m</a:t>
            </a:r>
            <a:r>
              <a:rPr lang="cs-CZ" sz="2400" b="1" i="1" u="sng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79512" y="4725144"/>
            <a:ext cx="606095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Odpověď: 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79512" y="5373216"/>
            <a:ext cx="87849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Objem plynu po zahřátí, při konstantním tlaku, bude činit 35,1 dm</a:t>
            </a:r>
            <a:r>
              <a:rPr lang="cs-CZ" sz="2400" b="1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i="1" baseline="-25000" dirty="0">
              <a:latin typeface="+mn-lt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979713" y="1268760"/>
            <a:ext cx="476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/   T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=    V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/   T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52401" y="2708920"/>
            <a:ext cx="55717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(0,03   /  293,15)  • 343,15   =   V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2267744" y="3789040"/>
            <a:ext cx="4176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0,0351 m</a:t>
            </a:r>
            <a:r>
              <a:rPr lang="cs-CZ" sz="2400" b="1" i="1" u="sng" baseline="3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=   35,1dm</a:t>
            </a:r>
            <a:r>
              <a:rPr lang="cs-CZ" sz="2400" b="1" i="1" u="sng" baseline="3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u="sng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7" grpId="0"/>
      <p:bldP spid="11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179512" y="836712"/>
            <a:ext cx="25922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Příklad 2:</a:t>
            </a:r>
            <a:endParaRPr lang="cs-CZ" sz="2600" dirty="0">
              <a:solidFill>
                <a:srgbClr val="00B0F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79512" y="1340768"/>
            <a:ext cx="896448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 jakou teplotu musíme zahřát 50 dm</a:t>
            </a:r>
            <a:r>
              <a:rPr lang="cs-CZ" sz="2600" b="1" baseline="30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plynu z</a:t>
            </a:r>
            <a:r>
              <a:rPr lang="cs-CZ" sz="2600" b="1" baseline="30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283,15 K, aby se při konstantním tlaku jeho objem zvětšil o polovinu? </a:t>
            </a:r>
            <a:endParaRPr lang="cs-CZ" sz="2600" b="1" baseline="-25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79512" y="2492896"/>
            <a:ext cx="479900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cs-CZ" sz="2600" b="1" dirty="0" smtClean="0">
                <a:solidFill>
                  <a:srgbClr val="387026"/>
                </a:solidFill>
                <a:latin typeface="Times New Roman" pitchFamily="18" charset="0"/>
                <a:cs typeface="Times New Roman" pitchFamily="18" charset="0"/>
              </a:rPr>
              <a:t>Zápis úlohy: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3212976"/>
            <a:ext cx="871296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původní objem plynu: 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dirty="0" smtClean="0">
                <a:solidFill>
                  <a:srgbClr val="00B0F0"/>
                </a:solidFill>
                <a:latin typeface="Constantia" pitchFamily="18" charset="0"/>
                <a:sym typeface="Symbol"/>
              </a:rPr>
              <a:t> 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= 50 dm</a:t>
            </a:r>
            <a:r>
              <a:rPr lang="cs-CZ" sz="2400" b="1" baseline="3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(0,05 m</a:t>
            </a:r>
            <a:r>
              <a:rPr lang="cs-CZ" sz="2400" b="1" baseline="3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původní teplota plynu plynu: 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=  10 °C  (283,15 K)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nový objem plynu: 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B0F0"/>
                </a:solidFill>
                <a:latin typeface="Constantia" pitchFamily="18" charset="0"/>
                <a:sym typeface="Symbol"/>
              </a:rPr>
              <a:t> 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= 75 dm</a:t>
            </a:r>
            <a:r>
              <a:rPr lang="cs-CZ" sz="2400" b="1" baseline="3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(0,075 m</a:t>
            </a:r>
            <a:r>
              <a:rPr lang="cs-CZ" sz="2400" b="1" baseline="3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b="1" baseline="30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400" b="1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nová teplota plynu: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=  ? °C  (? K)</a:t>
            </a:r>
          </a:p>
          <a:p>
            <a:endParaRPr lang="cs-CZ" sz="2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tlak plynu během děje: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 = konstantní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79388" y="836712"/>
            <a:ext cx="784899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07504" y="1772816"/>
            <a:ext cx="7776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50   /   283,15   =   75   /  T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79512" y="5229200"/>
            <a:ext cx="606095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Odpověď: </a:t>
            </a:r>
            <a:endParaRPr lang="cs-CZ" sz="2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79512" y="5733256"/>
            <a:ext cx="87849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Aby se při konstantním tlaku objem plynu zvětšil o polovinu, musíme plyn zahřát z 10 °C na 150,58 °C.  </a:t>
            </a:r>
            <a:endParaRPr lang="cs-CZ" sz="2400" i="1" baseline="-25000" dirty="0">
              <a:latin typeface="+mn-lt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979713" y="1124744"/>
            <a:ext cx="4760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/   T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=    V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/   T</a:t>
            </a:r>
            <a:r>
              <a:rPr lang="cs-CZ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2483768" y="2348880"/>
            <a:ext cx="40324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0,177   =   75   /  T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1772072" y="2924944"/>
            <a:ext cx="4456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0,177 T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=   75  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3203848" y="3501008"/>
            <a:ext cx="36171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=   75   /   0,177  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2627784" y="4077072"/>
            <a:ext cx="4345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b="1" i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=   423,73 K  </a:t>
            </a:r>
            <a:r>
              <a:rPr lang="cs-CZ" sz="2400" b="1" i="1" u="sng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cs-CZ" sz="2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2123728" y="4653136"/>
            <a:ext cx="4536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423,73 K   =   150,58 °C  </a:t>
            </a:r>
            <a:r>
              <a:rPr lang="cs-CZ" sz="2400" b="1" i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cs-CZ" sz="24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1" grpId="0"/>
      <p:bldP spid="12" grpId="0"/>
      <p:bldP spid="13" grpId="0"/>
      <p:bldP spid="15" grpId="0"/>
      <p:bldP spid="18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251</TotalTime>
  <Words>659</Words>
  <Application>Microsoft Office PowerPoint</Application>
  <PresentationFormat>Předvádění na obrazovce (4:3)</PresentationFormat>
  <Paragraphs>88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Zákony plynů (Gay – Lussacův)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Zákony plynů (Gay – Lussacův)</dc:title>
  <dc:creator>Ptacek</dc:creator>
  <cp:lastModifiedBy>Ptacek</cp:lastModifiedBy>
  <cp:revision>38</cp:revision>
  <dcterms:created xsi:type="dcterms:W3CDTF">2013-03-13T18:27:20Z</dcterms:created>
  <dcterms:modified xsi:type="dcterms:W3CDTF">2015-03-05T13:36:21Z</dcterms:modified>
</cp:coreProperties>
</file>