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8" r:id="rId9"/>
    <p:sldId id="267" r:id="rId10"/>
    <p:sldId id="264" r:id="rId11"/>
    <p:sldId id="26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7C5CA-5DBC-4922-B7B4-690BBFEEA720}" type="datetimeFigureOut">
              <a:rPr lang="cs-CZ" smtClean="0"/>
              <a:pPr/>
              <a:t>5.3.2015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309D9-5459-48F2-AD2F-8EB0BA79E88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53945D-C948-434A-98BA-C0EC55FF7D9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5.3.2015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571500" y="1785938"/>
            <a:ext cx="7772400" cy="14700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bg1"/>
                </a:solidFill>
              </a:rPr>
              <a:t>Zákony plynů (Charlesův)</a:t>
            </a:r>
            <a:endParaRPr lang="cs-CZ" sz="4800" dirty="0" smtClean="0">
              <a:solidFill>
                <a:schemeClr val="bg1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1268760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i="1" dirty="0" smtClean="0"/>
              <a:t>Literatura:</a:t>
            </a:r>
            <a:endParaRPr lang="cs-CZ" sz="2600" dirty="0"/>
          </a:p>
        </p:txBody>
      </p:sp>
      <p:sp>
        <p:nvSpPr>
          <p:cNvPr id="5" name="Obdélník 4"/>
          <p:cNvSpPr/>
          <p:nvPr/>
        </p:nvSpPr>
        <p:spPr>
          <a:xfrm>
            <a:off x="395536" y="191683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cs-CZ" sz="2400" dirty="0" smtClean="0"/>
              <a:t>ŠRÁMEK,V., KOSINA, L. </a:t>
            </a:r>
            <a:r>
              <a:rPr lang="cs-CZ" sz="2400" i="1" dirty="0" smtClean="0"/>
              <a:t>CHEMICKÉ VÝPOČTY A REAKCE</a:t>
            </a:r>
            <a:r>
              <a:rPr lang="cs-CZ" sz="2400" dirty="0" smtClean="0"/>
              <a:t>. Úvaly u Prahy: ALBRA, 1996.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395536" y="292494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Obr. 1: </a:t>
            </a:r>
          </a:p>
          <a:p>
            <a:r>
              <a:rPr lang="cs-CZ" sz="2400" dirty="0" smtClean="0"/>
              <a:t>File:Jacques Alexandre César Charles.</a:t>
            </a:r>
            <a:r>
              <a:rPr lang="cs-CZ" sz="2400" dirty="0" err="1" smtClean="0"/>
              <a:t>jpg</a:t>
            </a:r>
            <a:r>
              <a:rPr lang="cs-CZ" sz="2400" dirty="0" smtClean="0"/>
              <a:t>. In: </a:t>
            </a:r>
            <a:r>
              <a:rPr lang="cs-CZ" sz="2400" i="1" dirty="0" err="1" smtClean="0"/>
              <a:t>Wikipedia</a:t>
            </a:r>
            <a:r>
              <a:rPr lang="cs-CZ" sz="2400" i="1" dirty="0" smtClean="0"/>
              <a:t>: </a:t>
            </a:r>
            <a:r>
              <a:rPr lang="cs-CZ" sz="2400" i="1" dirty="0" err="1" smtClean="0"/>
              <a:t>the</a:t>
            </a:r>
            <a:r>
              <a:rPr lang="cs-CZ" sz="2400" i="1" dirty="0" smtClean="0"/>
              <a:t> free </a:t>
            </a:r>
            <a:r>
              <a:rPr lang="cs-CZ" sz="2400" i="1" dirty="0" err="1" smtClean="0"/>
              <a:t>encyclopedia</a:t>
            </a:r>
            <a:r>
              <a:rPr lang="cs-CZ" sz="2400" dirty="0" smtClean="0"/>
              <a:t> [online]. </a:t>
            </a:r>
            <a:r>
              <a:rPr lang="cs-CZ" sz="2400" dirty="0" err="1" smtClean="0"/>
              <a:t>Crative</a:t>
            </a:r>
            <a:r>
              <a:rPr lang="cs-CZ" sz="2400" dirty="0" smtClean="0"/>
              <a:t> </a:t>
            </a:r>
            <a:r>
              <a:rPr lang="cs-CZ" sz="2400" dirty="0" err="1" smtClean="0"/>
              <a:t>commons</a:t>
            </a:r>
            <a:r>
              <a:rPr lang="cs-CZ" sz="2400" dirty="0" smtClean="0"/>
              <a:t>. San </a:t>
            </a:r>
            <a:r>
              <a:rPr lang="cs-CZ" sz="2400" dirty="0" err="1" smtClean="0"/>
              <a:t>Francisco</a:t>
            </a:r>
            <a:r>
              <a:rPr lang="cs-CZ" sz="2400" dirty="0" smtClean="0"/>
              <a:t> (CA): </a:t>
            </a:r>
            <a:r>
              <a:rPr lang="cs-CZ" sz="2400" dirty="0" err="1" smtClean="0"/>
              <a:t>Wikimedia</a:t>
            </a:r>
            <a:r>
              <a:rPr lang="cs-CZ" sz="2400" dirty="0" smtClean="0"/>
              <a:t> </a:t>
            </a:r>
            <a:r>
              <a:rPr lang="cs-CZ" sz="2400" dirty="0" err="1" smtClean="0"/>
              <a:t>Foundation</a:t>
            </a:r>
            <a:r>
              <a:rPr lang="cs-CZ" sz="2400" dirty="0" smtClean="0"/>
              <a:t>, 2001- [cit. 2013-03-18]. Dostupné z: http://en.wikipedia.org/wiki/File:Jacques_Alexandre_C%C3%A9sar_Charles.jpg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12474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Obr. 2.:</a:t>
            </a:r>
          </a:p>
          <a:p>
            <a:r>
              <a:rPr lang="cs-CZ" sz="2400" dirty="0" smtClean="0"/>
              <a:t>File:Jacques Charles </a:t>
            </a:r>
            <a:r>
              <a:rPr lang="cs-CZ" sz="2400" dirty="0" err="1" smtClean="0"/>
              <a:t>Luftschiff.jpg</a:t>
            </a:r>
            <a:r>
              <a:rPr lang="cs-CZ" sz="2400" dirty="0" smtClean="0"/>
              <a:t>. In: </a:t>
            </a:r>
            <a:r>
              <a:rPr lang="cs-CZ" sz="2400" i="1" dirty="0" err="1" smtClean="0"/>
              <a:t>Wikipedia</a:t>
            </a:r>
            <a:r>
              <a:rPr lang="cs-CZ" sz="2400" i="1" dirty="0" smtClean="0"/>
              <a:t>: </a:t>
            </a:r>
            <a:r>
              <a:rPr lang="cs-CZ" sz="2400" i="1" dirty="0" err="1" smtClean="0"/>
              <a:t>the</a:t>
            </a:r>
            <a:r>
              <a:rPr lang="cs-CZ" sz="2400" i="1" dirty="0" smtClean="0"/>
              <a:t> free </a:t>
            </a:r>
            <a:r>
              <a:rPr lang="cs-CZ" sz="2400" i="1" dirty="0" err="1" smtClean="0"/>
              <a:t>encyclopedia</a:t>
            </a:r>
            <a:r>
              <a:rPr lang="cs-CZ" sz="2400" dirty="0" smtClean="0"/>
              <a:t> [online]. </a:t>
            </a:r>
            <a:r>
              <a:rPr lang="cs-CZ" sz="2400" dirty="0" err="1" smtClean="0"/>
              <a:t>Creative</a:t>
            </a:r>
            <a:r>
              <a:rPr lang="cs-CZ" sz="2400" dirty="0" smtClean="0"/>
              <a:t> </a:t>
            </a:r>
            <a:r>
              <a:rPr lang="cs-CZ" sz="2400" dirty="0" err="1" smtClean="0"/>
              <a:t>Commons</a:t>
            </a:r>
            <a:r>
              <a:rPr lang="cs-CZ" sz="2400" dirty="0" smtClean="0"/>
              <a:t>. San </a:t>
            </a:r>
            <a:r>
              <a:rPr lang="cs-CZ" sz="2400" dirty="0" err="1" smtClean="0"/>
              <a:t>Francisco</a:t>
            </a:r>
            <a:r>
              <a:rPr lang="cs-CZ" sz="2400" dirty="0" smtClean="0"/>
              <a:t> (CA): </a:t>
            </a:r>
            <a:r>
              <a:rPr lang="cs-CZ" sz="2400" dirty="0" err="1" smtClean="0"/>
              <a:t>Wikimedia</a:t>
            </a:r>
            <a:r>
              <a:rPr lang="cs-CZ" sz="2400" dirty="0" smtClean="0"/>
              <a:t> </a:t>
            </a:r>
            <a:r>
              <a:rPr lang="cs-CZ" sz="2400" dirty="0" err="1" smtClean="0"/>
              <a:t>Foundation</a:t>
            </a:r>
            <a:r>
              <a:rPr lang="cs-CZ" sz="2400" dirty="0" smtClean="0"/>
              <a:t>, 2001- [cit. 2013-03-18]. Dostupné z: http://en.wikipedia.org/wiki/File:Jacques_Charles_Luftschiff.jpg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323528" y="4077071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Jacques Charles. In: </a:t>
            </a:r>
            <a:r>
              <a:rPr lang="en-US" sz="2400" i="1" dirty="0" smtClean="0"/>
              <a:t>Wikipedia: the free encyclopedia</a:t>
            </a:r>
            <a:r>
              <a:rPr lang="en-US" sz="2400" dirty="0" smtClean="0"/>
              <a:t> [online]. Creative Commons. San Francisco (CA): Wikimedia Foundation, 2001- [cit. 2013-03-18]. </a:t>
            </a:r>
            <a:r>
              <a:rPr lang="en-US" sz="2400" dirty="0" err="1" smtClean="0"/>
              <a:t>Dostupné</a:t>
            </a:r>
            <a:r>
              <a:rPr lang="en-US" sz="2400" dirty="0" smtClean="0"/>
              <a:t> z: http://en.wikipedia.org/wiki/Jacques_Charles</a:t>
            </a:r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50825" y="4077072"/>
            <a:ext cx="8713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Za stálého objemu plynu je tlak plynu přímo úměrný absolutní teplotě tohoto plynu.</a:t>
            </a:r>
            <a:endParaRPr lang="cs-CZ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9512" y="3429000"/>
            <a:ext cx="86409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Vysvětlete vlastními slovy podstatu Charlesova zákona: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51520" y="908719"/>
            <a:ext cx="87129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Charakterizujte veličinu OBJEM PLYNU a uveďte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jednotku objemu: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251521" y="1844824"/>
            <a:ext cx="8865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Objem plynu je dán velikostí nádoby, kterou plyn rovnoměrně vyplňuje. Jednotkou objemu je 1m</a:t>
            </a:r>
            <a:r>
              <a:rPr lang="cs-CZ" sz="24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častěji se však používá dílčí jednotka 1dm</a:t>
            </a:r>
            <a:r>
              <a:rPr lang="cs-CZ" sz="24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(1 l).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1520" y="56612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Charlesův zákon platí pro tzv. 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izochorické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děje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to znamená děje, které s plynem probíhají 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při </a:t>
            </a:r>
            <a:r>
              <a:rPr lang="cs-CZ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kostantním</a:t>
            </a:r>
            <a:r>
              <a:rPr lang="cs-C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objemu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tohoto plynu. </a:t>
            </a: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251520" y="5085184"/>
            <a:ext cx="8064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Uveďte, pro jaké děje platí Charlesův zákon: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8/Jacques_Alexandre_C%C3%A9sar_Char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07504" y="692696"/>
            <a:ext cx="4104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Obr. 1:</a:t>
            </a:r>
            <a:r>
              <a:rPr lang="cs-CZ" sz="2000" dirty="0" smtClean="0"/>
              <a:t> 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Charles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Jacques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Alexandre César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7504" y="1484784"/>
            <a:ext cx="3816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Charles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Jacques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Alexandre César (12.11.1746 - 7. dubna 1823) byl francouzský vynálezce, vědec, matematik a vzduchoplavec.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Charles vypustil v srpnu 1783, jako první na světě, vodíkem naplněný balón bez posádky.  Podruhé , v prosinci 1783, už s posádkou - Charles a jeho  mechanik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Nicolas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-Louis Robert  v něm vystoupali do výšky asi 550 m.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Jeho práce s plyny vedla k formování zákona pro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izochorický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děj v roce 1787. Ačkoli je tento zákon tím, co ho nejvíce proslavilo, nepublikoval ho sám. Zveřejnil ho až o 15 let později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Joseph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Gay-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Lussac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1196752"/>
            <a:ext cx="81452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Napište Charlesův zákon pomocí vzorečku: 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1331640" y="1916832"/>
            <a:ext cx="6480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4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/   T</a:t>
            </a:r>
            <a:r>
              <a:rPr lang="cs-CZ" sz="4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=    p</a:t>
            </a:r>
            <a:r>
              <a:rPr lang="cs-CZ" sz="4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/   T</a:t>
            </a:r>
            <a:r>
              <a:rPr lang="cs-CZ" sz="40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cs-CZ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51520" y="2996952"/>
            <a:ext cx="8424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? Co vyjadřují jednotlivé symboly ve vzorečku ?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395536" y="3501008"/>
            <a:ext cx="86024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původní tlak plynu  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395536" y="4149080"/>
            <a:ext cx="8754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původní teplota plynu 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395536" y="4797152"/>
            <a:ext cx="8754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nový tlak plynu  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395536" y="5445224"/>
            <a:ext cx="8907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nová teplota plynu 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79512" y="908720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Příklad 1:</a:t>
            </a:r>
            <a:endParaRPr lang="cs-CZ" sz="2600" dirty="0">
              <a:solidFill>
                <a:srgbClr val="0000FF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79512" y="1412776"/>
            <a:ext cx="8964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Plyn v tlakové nádobě má tlak 100 </a:t>
            </a:r>
            <a:r>
              <a:rPr lang="cs-CZ" sz="2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při teplotě 283 K. Jaký tlak bude mít tento plyn, zvýšíme-li jeho teplotu o 10 °C? </a:t>
            </a:r>
            <a:endParaRPr lang="cs-CZ" sz="2600" b="1" baseline="-25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2636912"/>
            <a:ext cx="47990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cs-CZ" sz="2600" b="1" dirty="0" smtClean="0">
                <a:solidFill>
                  <a:srgbClr val="387026"/>
                </a:solidFill>
                <a:latin typeface="Times New Roman" pitchFamily="18" charset="0"/>
                <a:cs typeface="Times New Roman" pitchFamily="18" charset="0"/>
              </a:rPr>
              <a:t>Zápis úlohy: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528" y="3284984"/>
            <a:ext cx="8712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původní tlak plynu: 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  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100 </a:t>
            </a:r>
            <a:r>
              <a:rPr lang="cs-CZ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(100 000 </a:t>
            </a:r>
            <a:r>
              <a:rPr lang="cs-CZ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2400" b="1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původní teplota plynu plynu: 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=  283 K (9,85 °C) 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nová teplota plynu: 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=  293 K (19,5 °C) </a:t>
            </a:r>
          </a:p>
          <a:p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nový tlak plynu: 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  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? dm</a:t>
            </a:r>
            <a:r>
              <a:rPr lang="cs-CZ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cs-CZ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objem plynu během děje: </a:t>
            </a:r>
            <a:r>
              <a:rPr lang="cs-C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 = konstantní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79388" y="836712"/>
            <a:ext cx="78489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Řešení:</a:t>
            </a:r>
            <a:endParaRPr lang="cs-CZ" sz="2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107504" y="2060848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100 000   /   283   =   p</a:t>
            </a:r>
            <a:r>
              <a:rPr lang="cs-CZ" sz="24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  /   293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1259633" y="3284984"/>
            <a:ext cx="7884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  =   293   •   353,357  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2915816" y="4005064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b="1" i="1" u="sng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= 103533 </a:t>
            </a:r>
            <a:r>
              <a:rPr lang="cs-CZ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cs-CZ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(103,533 </a:t>
            </a:r>
            <a:r>
              <a:rPr lang="cs-CZ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cs-CZ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     </a:t>
            </a:r>
            <a:endParaRPr lang="cs-CZ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31912" y="4797152"/>
            <a:ext cx="59085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Odpověď: </a:t>
            </a:r>
            <a:endParaRPr lang="cs-CZ" sz="2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3528" y="5301208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Zvýšíme-li teplotu tohoto plynu o 10 °C , zvýší se tlak plynu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v nádobě o konstantním objemu ze 100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na 103,533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kPa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cs-CZ" sz="2400" b="1" i="1" baseline="-25000" dirty="0">
              <a:latin typeface="+mn-lt"/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1979713" y="1268760"/>
            <a:ext cx="4760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/   T</a:t>
            </a:r>
            <a:r>
              <a:rPr lang="cs-CZ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=    p</a:t>
            </a:r>
            <a:r>
              <a:rPr lang="cs-CZ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/   T</a:t>
            </a:r>
            <a:r>
              <a:rPr lang="cs-CZ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827584" y="2708920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353,357   =   p</a:t>
            </a:r>
            <a:r>
              <a:rPr lang="cs-CZ" sz="24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  /   293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79512" y="836712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Příklad 2:</a:t>
            </a:r>
            <a:endParaRPr lang="cs-CZ" sz="2600" dirty="0">
              <a:solidFill>
                <a:srgbClr val="0000FF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79512" y="1340768"/>
            <a:ext cx="89644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Stálý objem plynu má při teplotě 320 K tlak 1MPa. </a:t>
            </a:r>
          </a:p>
          <a:p>
            <a:pPr>
              <a:buFont typeface="Wingdings 2" pitchFamily="18" charset="2"/>
              <a:buNone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kolik </a:t>
            </a:r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°C musíme zvýšit teplotu, aby tlak tohoto plynu vzrostl na 1,2 </a:t>
            </a:r>
            <a:r>
              <a:rPr lang="cs-CZ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600" b="1" baseline="-25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3068960"/>
            <a:ext cx="47990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cs-CZ" sz="2600" b="1" dirty="0" smtClean="0">
                <a:solidFill>
                  <a:srgbClr val="387026"/>
                </a:solidFill>
                <a:latin typeface="Times New Roman" pitchFamily="18" charset="0"/>
                <a:cs typeface="Times New Roman" pitchFamily="18" charset="0"/>
              </a:rPr>
              <a:t>Zápis úlohy: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528" y="3717032"/>
            <a:ext cx="87129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původní tlak plynu:  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  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 1 </a:t>
            </a:r>
            <a:r>
              <a:rPr lang="cs-CZ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(1000 000 </a:t>
            </a:r>
            <a:r>
              <a:rPr lang="cs-CZ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2400" b="1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původní teplota plynu:  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=  320 K (46,85 °C)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nový tlak plynu:  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  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 1,2 </a:t>
            </a:r>
            <a:r>
              <a:rPr lang="cs-CZ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(1200 000 </a:t>
            </a:r>
            <a:r>
              <a:rPr lang="cs-CZ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cs-C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2400" b="1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nová teplota plynu:  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=  ? </a:t>
            </a:r>
            <a:r>
              <a:rPr lang="cs-CZ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endParaRPr lang="cs-C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objem plynu během děje: </a:t>
            </a:r>
            <a:r>
              <a:rPr lang="cs-C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 = konstantní</a:t>
            </a:r>
          </a:p>
          <a:p>
            <a:endParaRPr lang="cs-CZ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79388" y="836712"/>
            <a:ext cx="78489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Řešení:</a:t>
            </a:r>
            <a:endParaRPr lang="cs-CZ" sz="2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39552" y="2060848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1000 000   /   320   =   1200 000   /   T</a:t>
            </a:r>
            <a:r>
              <a:rPr lang="cs-CZ" sz="2400" b="1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1187624" y="3284984"/>
            <a:ext cx="7956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b="1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  = 1200 000   /   3125 </a:t>
            </a:r>
            <a:r>
              <a:rPr lang="cs-CZ" sz="24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1691680" y="4005064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b="1" i="1" u="sng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= 384 K (110,85 °C)      </a:t>
            </a:r>
            <a:endParaRPr lang="cs-CZ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31912" y="4797152"/>
            <a:ext cx="59085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Odpověď: </a:t>
            </a:r>
            <a:endParaRPr lang="cs-CZ" sz="2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3528" y="5301208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Aby se tlak plynu při konstantním objemu zvýšil z 1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 na 1,2 </a:t>
            </a:r>
            <a:r>
              <a:rPr lang="cs-CZ" sz="2400" b="1" i="1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, musí se zvýšit teplota z 320 K na 384 K, to je o 64 °C.  </a:t>
            </a:r>
            <a:endParaRPr lang="cs-CZ" sz="2400" b="1" i="1" baseline="-25000" dirty="0">
              <a:latin typeface="+mn-lt"/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1979713" y="1268760"/>
            <a:ext cx="4760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/   T</a:t>
            </a:r>
            <a:r>
              <a:rPr lang="cs-CZ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=    p</a:t>
            </a:r>
            <a:r>
              <a:rPr lang="cs-CZ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/   T</a:t>
            </a:r>
            <a:r>
              <a:rPr lang="cs-CZ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cs-CZ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1691680" y="2708920"/>
            <a:ext cx="640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i="1" dirty="0" smtClean="0">
                <a:latin typeface="Times New Roman" pitchFamily="18" charset="0"/>
                <a:cs typeface="Times New Roman" pitchFamily="18" charset="0"/>
              </a:rPr>
              <a:t>3125   =  1200 000   /   T</a:t>
            </a:r>
            <a:r>
              <a:rPr lang="cs-CZ" sz="2400" b="1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cs-CZ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9/90/Jacques_Charles_Luftschi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0" y="6237312"/>
            <a:ext cx="9252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Obr. 2: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Jacques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Charles  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Nicolas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Marie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Noel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Robert, v roce 1783 v  Paříži, při letu v balonu naplněném vodíkem.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389</TotalTime>
  <Words>733</Words>
  <Application>Microsoft Office PowerPoint</Application>
  <PresentationFormat>Předvádění na obrazovce (4:3)</PresentationFormat>
  <Paragraphs>69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Tok</vt:lpstr>
      <vt:lpstr>Zákony plynů (Charlesův)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Zákony plynů (Charlesův)</dc:title>
  <dc:creator>Ptacek</dc:creator>
  <cp:lastModifiedBy>Ptacek</cp:lastModifiedBy>
  <cp:revision>51</cp:revision>
  <dcterms:created xsi:type="dcterms:W3CDTF">2013-03-15T16:29:47Z</dcterms:created>
  <dcterms:modified xsi:type="dcterms:W3CDTF">2015-03-05T13:35:23Z</dcterms:modified>
</cp:coreProperties>
</file>