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D7EBF-3DF4-4B33-85D1-AE7A88884EFE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B6D31-E8CB-4CAD-BD2C-02C64A0B98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Halogenidy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313" y="1268760"/>
            <a:ext cx="84248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Chemicky se halogenidy odvozují jakožto soli tzv. </a:t>
            </a:r>
            <a:r>
              <a:rPr lang="cs-CZ" sz="2400" b="1" i="1" dirty="0" err="1" smtClean="0">
                <a:solidFill>
                  <a:srgbClr val="7030A0"/>
                </a:solidFill>
                <a:latin typeface="Constantia" pitchFamily="18" charset="0"/>
              </a:rPr>
              <a:t>halogenovodíkových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 kyselin </a:t>
            </a:r>
            <a:r>
              <a:rPr lang="cs-CZ" sz="2400" b="1" i="1" dirty="0" smtClean="0">
                <a:latin typeface="Constantia" pitchFamily="18" charset="0"/>
              </a:rPr>
              <a:t>(HF - kyseliny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fluorovodíkové</a:t>
            </a:r>
            <a:r>
              <a:rPr lang="cs-CZ" sz="2400" b="1" i="1" dirty="0" smtClean="0">
                <a:latin typeface="Constantia" pitchFamily="18" charset="0"/>
              </a:rPr>
              <a:t>, </a:t>
            </a:r>
            <a:r>
              <a:rPr lang="cs-CZ" sz="2400" b="1" i="1" dirty="0" err="1" smtClean="0">
                <a:latin typeface="Constantia" pitchFamily="18" charset="0"/>
              </a:rPr>
              <a:t>HCl</a:t>
            </a:r>
            <a:r>
              <a:rPr lang="cs-CZ" sz="2400" b="1" i="1" dirty="0" smtClean="0">
                <a:latin typeface="Constantia" pitchFamily="18" charset="0"/>
              </a:rPr>
              <a:t> - kyseliny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chlorovodíkové</a:t>
            </a:r>
            <a:r>
              <a:rPr lang="cs-CZ" sz="2400" b="1" i="1" dirty="0" smtClean="0">
                <a:latin typeface="Constantia" pitchFamily="18" charset="0"/>
              </a:rPr>
              <a:t>, </a:t>
            </a:r>
          </a:p>
          <a:p>
            <a:r>
              <a:rPr lang="cs-CZ" sz="2400" b="1" i="1" dirty="0" err="1" smtClean="0">
                <a:latin typeface="Constantia" pitchFamily="18" charset="0"/>
              </a:rPr>
              <a:t>HBr</a:t>
            </a:r>
            <a:r>
              <a:rPr lang="cs-CZ" sz="2400" b="1" i="1" dirty="0" smtClean="0">
                <a:latin typeface="Constantia" pitchFamily="18" charset="0"/>
              </a:rPr>
              <a:t> - kyseliny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bromovodíkové</a:t>
            </a:r>
            <a:r>
              <a:rPr lang="cs-CZ" sz="2400" b="1" i="1" dirty="0" smtClean="0">
                <a:latin typeface="Constantia" pitchFamily="18" charset="0"/>
              </a:rPr>
              <a:t> a HI - kyseliny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jodovodíkové</a:t>
            </a:r>
            <a:r>
              <a:rPr lang="cs-CZ" sz="2400" b="1" i="1" dirty="0" smtClean="0">
                <a:latin typeface="Constantia" pitchFamily="18" charset="0"/>
              </a:rPr>
              <a:t>).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560" y="5013176"/>
            <a:ext cx="78488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halogenovodíkových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kyselin s neušlechtilými kovy, např.:</a:t>
            </a:r>
          </a:p>
          <a:p>
            <a:pPr algn="ctr"/>
            <a:r>
              <a:rPr lang="cs-CZ" sz="2400" b="1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+   2HCl     </a:t>
            </a: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ZnCl</a:t>
            </a:r>
            <a:r>
              <a:rPr lang="cs-CZ" sz="2400" b="1" baseline="-25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H</a:t>
            </a:r>
            <a:r>
              <a:rPr lang="cs-CZ" sz="2400" b="1" baseline="-25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cs-CZ" sz="3200" b="1" i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692696"/>
            <a:ext cx="85689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Které kyseliny poskytují anionty pro vznik halogenidů 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3212976"/>
            <a:ext cx="8649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halogenidy připravují v chemické laboratoři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539552" y="3717033"/>
            <a:ext cx="85060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Přímou syntézou z prvků za vysoké teploty, např.:</a:t>
            </a:r>
          </a:p>
          <a:p>
            <a:pPr algn="ctr"/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2Fe   +   3Cl</a:t>
            </a:r>
            <a:r>
              <a:rPr lang="cs-CZ" sz="2400" b="1" baseline="-25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2FeCl</a:t>
            </a:r>
            <a:r>
              <a:rPr lang="cs-CZ" sz="2400" b="1" baseline="-25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cs-CZ" sz="2400" b="1" i="1" baseline="-25000" dirty="0" smtClean="0">
              <a:solidFill>
                <a:srgbClr val="660066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halogenidů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Vytvořte vzorec CHLORIDU KOBALTITÉHO:  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Při tvorbě vzorce píšeme na první místo značku prvku, který je v názvu na druhém místě a na druhé místo značku prvku, který je v názvu na prvním místě: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atom halogenu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podle koncovky přídavného jména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atom prvního prvku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Posledním krokem při tvorbě vzorce je, že oxidační čísla „padají“ ve vzorci do kříže, tzn.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chlorem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značku kobaltu a oxidační číslo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kobaltem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značku chloru:</a:t>
            </a:r>
          </a:p>
          <a:p>
            <a:pPr marL="457200" indent="-457200"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4300" y="2564904"/>
            <a:ext cx="2376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Co Cl</a:t>
            </a:r>
            <a:endParaRPr lang="cs-CZ" sz="3200" baseline="60000" dirty="0">
              <a:solidFill>
                <a:srgbClr val="660066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51920" y="4077072"/>
            <a:ext cx="28806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200" b="1" baseline="6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+III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cs-CZ" sz="3200" baseline="6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139952" y="6021288"/>
            <a:ext cx="23762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CoCl</a:t>
            </a:r>
            <a:r>
              <a:rPr lang="cs-CZ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3200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rgbClr val="660066"/>
                </a:solidFill>
              </a:rPr>
              <a:t>Doplňte vzorce následujících halogenidů: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chlorid uhličitý          </a:t>
            </a:r>
          </a:p>
          <a:p>
            <a:pPr>
              <a:buNone/>
              <a:defRPr/>
            </a:pPr>
            <a:r>
              <a:rPr lang="cs-CZ" sz="2400" b="1" i="1" dirty="0" smtClean="0"/>
              <a:t>jodid  hlinitý </a:t>
            </a:r>
          </a:p>
          <a:p>
            <a:pPr>
              <a:buNone/>
              <a:defRPr/>
            </a:pPr>
            <a:r>
              <a:rPr lang="cs-CZ" sz="2400" b="1" i="1" dirty="0" smtClean="0"/>
              <a:t>bromid železitý </a:t>
            </a:r>
          </a:p>
          <a:p>
            <a:pPr>
              <a:buNone/>
              <a:defRPr/>
            </a:pPr>
            <a:r>
              <a:rPr lang="cs-CZ" sz="2400" b="1" i="1" dirty="0" smtClean="0"/>
              <a:t>fluorid vanadičný </a:t>
            </a:r>
          </a:p>
          <a:p>
            <a:pPr>
              <a:buNone/>
              <a:defRPr/>
            </a:pPr>
            <a:r>
              <a:rPr lang="cs-CZ" sz="2400" b="1" i="1" dirty="0" smtClean="0"/>
              <a:t>chlorid wolframový </a:t>
            </a:r>
          </a:p>
          <a:p>
            <a:pPr>
              <a:buNone/>
              <a:defRPr/>
            </a:pPr>
            <a:r>
              <a:rPr lang="cs-CZ" sz="2400" b="1" i="1" dirty="0" smtClean="0"/>
              <a:t>bromid osmičelý</a:t>
            </a:r>
          </a:p>
          <a:p>
            <a:pPr>
              <a:buNone/>
              <a:defRPr/>
            </a:pPr>
            <a:r>
              <a:rPr lang="cs-CZ" sz="2400" b="1" i="1" dirty="0" smtClean="0"/>
              <a:t>jodid </a:t>
            </a:r>
            <a:r>
              <a:rPr lang="cs-CZ" sz="2400" b="1" i="1" dirty="0" err="1" smtClean="0"/>
              <a:t>rhenistý</a:t>
            </a:r>
            <a:endParaRPr lang="cs-CZ" sz="2400" b="1" i="1" dirty="0" smtClean="0"/>
          </a:p>
          <a:p>
            <a:pPr>
              <a:buNone/>
              <a:defRPr/>
            </a:pPr>
            <a:r>
              <a:rPr lang="cs-CZ" sz="2400" b="1" i="1" dirty="0" smtClean="0"/>
              <a:t>fluorid hořečnatý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75855" y="1412875"/>
            <a:ext cx="208830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CCl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75856" y="1844675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AlI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75856" y="2276475"/>
            <a:ext cx="2375644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FeBr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cs-CZ" sz="2400" baseline="-250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75856" y="2781301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VF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endParaRPr lang="cs-CZ" sz="2400" b="1" baseline="-25000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75856" y="3213100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WCl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  <a:endParaRPr lang="cs-CZ" sz="2400" baseline="-250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75856" y="3644900"/>
            <a:ext cx="1872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OsBr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8</a:t>
            </a:r>
            <a:endParaRPr lang="cs-CZ" sz="2400" baseline="-250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347864" y="4076700"/>
            <a:ext cx="20162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ReI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endParaRPr lang="cs-CZ" sz="2400" baseline="-25000" dirty="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347863" y="4508500"/>
            <a:ext cx="19448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MgF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04807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halogenidů ze vzorce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Vytvořte název následujícího halogenidu: </a:t>
            </a:r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TiF</a:t>
            </a:r>
            <a:r>
              <a:rPr lang="cs-CZ" sz="32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tam, kde ho známe (nad fluor):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stejný, ale opačného znaménka, takže: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Tímto způsobem určíme hodnotu 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oxidačního čísla nad titanem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můžeme halogenid </a:t>
            </a:r>
            <a:r>
              <a:rPr lang="cs-CZ" sz="20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pojmenovat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</p:txBody>
      </p:sp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203575" y="2133600"/>
            <a:ext cx="2592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cs-CZ" sz="32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3200" b="1" baseline="-25000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3200" b="1" baseline="60000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cs-CZ" sz="3200" dirty="0">
              <a:solidFill>
                <a:srgbClr val="D209E7"/>
              </a:solidFill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700338" y="3213100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   </a:t>
            </a:r>
            <a:r>
              <a:rPr lang="cs-CZ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•  (-</a:t>
            </a:r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I)   </a:t>
            </a:r>
            <a:r>
              <a:rPr lang="cs-CZ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cs-CZ" sz="32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-4</a:t>
            </a:r>
            <a:endParaRPr lang="cs-CZ" sz="3200" b="1" dirty="0">
              <a:solidFill>
                <a:srgbClr val="D209E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TextovéPole 5"/>
          <p:cNvSpPr txBox="1">
            <a:spLocks noChangeArrowheads="1"/>
          </p:cNvSpPr>
          <p:nvPr/>
        </p:nvSpPr>
        <p:spPr bwMode="auto">
          <a:xfrm>
            <a:off x="3635375" y="4581525"/>
            <a:ext cx="1081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+4</a:t>
            </a:r>
            <a:endParaRPr lang="cs-CZ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1331913" y="5949950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cs-CZ" sz="3200" b="1" baseline="60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+IV</a:t>
            </a: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3200" b="1" baseline="-25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3200" b="1" baseline="60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-I   </a:t>
            </a: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fluorid titaničitý</a:t>
            </a:r>
            <a:endParaRPr lang="cs-CZ" sz="32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49275"/>
            <a:ext cx="843528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vzorcům halogenidů: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HgBr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PF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AgCl</a:t>
            </a:r>
            <a:endParaRPr lang="cs-CZ" sz="28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SnI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cs-CZ" sz="28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AlBr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MoF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MnI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OsCl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907704" y="1557338"/>
            <a:ext cx="36009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bromid rtuťnatý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908175" y="2060575"/>
            <a:ext cx="331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fluorid fosforečný</a:t>
            </a:r>
            <a:endParaRPr lang="cs-CZ" sz="2400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908175" y="2565400"/>
            <a:ext cx="3743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chlorid stříbrný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908175" y="3068638"/>
            <a:ext cx="3168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jodid cíničitý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907704" y="3573463"/>
            <a:ext cx="30246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bromid hlinitý</a:t>
            </a:r>
            <a:endParaRPr lang="cs-CZ" sz="2400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907704" y="4076700"/>
            <a:ext cx="38168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fluorid molybdenový</a:t>
            </a:r>
            <a:endParaRPr lang="cs-CZ" sz="24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07704" y="4581128"/>
            <a:ext cx="3969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jodid manganistý</a:t>
            </a:r>
            <a:endParaRPr lang="cs-CZ" sz="24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712" y="5085184"/>
            <a:ext cx="4049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chlorid osmičelý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</TotalTime>
  <Words>346</Words>
  <Application>Microsoft Office PowerPoint</Application>
  <PresentationFormat>Předvádění na obrazovce (4:3)</PresentationFormat>
  <Paragraphs>83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Halogenidy a jejich názvosloví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Halogenidy a jejich názvosloví</dc:title>
  <dc:creator>Ptacek</dc:creator>
  <cp:lastModifiedBy>Ptacek</cp:lastModifiedBy>
  <cp:revision>28</cp:revision>
  <dcterms:created xsi:type="dcterms:W3CDTF">2012-12-10T18:06:37Z</dcterms:created>
  <dcterms:modified xsi:type="dcterms:W3CDTF">2015-02-26T09:31:27Z</dcterms:modified>
</cp:coreProperties>
</file>