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615" autoAdjust="0"/>
    <p:restoredTop sz="94660"/>
  </p:normalViewPr>
  <p:slideViewPr>
    <p:cSldViewPr>
      <p:cViewPr varScale="1">
        <p:scale>
          <a:sx n="102" d="100"/>
          <a:sy n="102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48949-C1C8-49EB-8074-0B9AE05CE93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7C402-C2C8-4398-B9F9-B9F6AA5C44D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Kyseliny a jejich chemické vlastnosti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060848"/>
            <a:ext cx="8569325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Kyseliny jsou látky, které jsou schopné ze své molekuly </a:t>
            </a:r>
            <a:r>
              <a:rPr lang="cs-CZ" sz="2400" b="1" i="1" dirty="0" smtClean="0">
                <a:solidFill>
                  <a:srgbClr val="FF0000"/>
                </a:solidFill>
                <a:latin typeface="Constantia" pitchFamily="18" charset="0"/>
              </a:rPr>
              <a:t>odštěpit</a:t>
            </a:r>
            <a:r>
              <a:rPr lang="cs-CZ" sz="2400" b="1" i="1" dirty="0" smtClean="0">
                <a:latin typeface="Constantia" pitchFamily="18" charset="0"/>
              </a:rPr>
              <a:t> vodíkový kation </a:t>
            </a:r>
            <a:r>
              <a:rPr lang="cs-CZ" sz="2400" b="1" i="1" dirty="0" smtClean="0">
                <a:solidFill>
                  <a:srgbClr val="FF0000"/>
                </a:solidFill>
                <a:latin typeface="Constantia" pitchFamily="18" charset="0"/>
              </a:rPr>
              <a:t>H</a:t>
            </a:r>
            <a:r>
              <a:rPr lang="cs-CZ" sz="2400" b="1" i="1" baseline="30000" dirty="0" smtClean="0">
                <a:solidFill>
                  <a:srgbClr val="FF0000"/>
                </a:solidFill>
                <a:latin typeface="Constantia" pitchFamily="18" charset="0"/>
              </a:rPr>
              <a:t>+</a:t>
            </a:r>
            <a:r>
              <a:rPr lang="cs-CZ" sz="2400" b="1" i="1" dirty="0" smtClean="0">
                <a:latin typeface="Constantia" pitchFamily="18" charset="0"/>
              </a:rPr>
              <a:t> (proton):</a:t>
            </a:r>
          </a:p>
          <a:p>
            <a:endParaRPr lang="cs-CZ" sz="2400" b="1" i="1" dirty="0" smtClean="0">
              <a:solidFill>
                <a:srgbClr val="7030A0"/>
              </a:solidFill>
              <a:latin typeface="Constantia" pitchFamily="18" charset="0"/>
            </a:endParaRPr>
          </a:p>
          <a:p>
            <a:pPr algn="ctr"/>
            <a:r>
              <a:rPr lang="cs-CZ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cs-CZ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   Cl</a:t>
            </a:r>
            <a:r>
              <a:rPr lang="cs-CZ" sz="3000" b="1" baseline="5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6390" name="TextovéPole 8"/>
          <p:cNvSpPr txBox="1">
            <a:spLocks noChangeArrowheads="1"/>
          </p:cNvSpPr>
          <p:nvPr/>
        </p:nvSpPr>
        <p:spPr bwMode="auto">
          <a:xfrm>
            <a:off x="395537" y="836712"/>
            <a:ext cx="77768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Constantia" pitchFamily="18" charset="0"/>
              </a:rPr>
              <a:t>Charakteristika kyselin</a:t>
            </a:r>
            <a:endParaRPr lang="cs-CZ" sz="3200" b="1" dirty="0">
              <a:latin typeface="Constantia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1556792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kyseliny ?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9" y="4437112"/>
            <a:ext cx="806489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Vodíkový kation </a:t>
            </a:r>
            <a:r>
              <a:rPr lang="cs-CZ" sz="2400" b="1" i="1" dirty="0" smtClean="0">
                <a:solidFill>
                  <a:srgbClr val="FF0000"/>
                </a:solidFill>
                <a:latin typeface="Constantia" pitchFamily="18" charset="0"/>
              </a:rPr>
              <a:t>H</a:t>
            </a:r>
            <a:r>
              <a:rPr lang="cs-CZ" sz="2400" b="1" i="1" baseline="30000" dirty="0" smtClean="0">
                <a:solidFill>
                  <a:srgbClr val="FF0000"/>
                </a:solidFill>
                <a:latin typeface="Constantia" pitchFamily="18" charset="0"/>
              </a:rPr>
              <a:t>+ </a:t>
            </a:r>
            <a:r>
              <a:rPr lang="cs-CZ" sz="2400" b="1" i="1" dirty="0" smtClean="0">
                <a:latin typeface="Constantia" pitchFamily="18" charset="0"/>
              </a:rPr>
              <a:t>, který není schopen samostatné existence, proto reaguje nejčastěji s vodou a vzniká tzv. </a:t>
            </a:r>
            <a:r>
              <a:rPr lang="cs-CZ" sz="2400" b="1" i="1" dirty="0" err="1" smtClean="0">
                <a:solidFill>
                  <a:srgbClr val="FF0000"/>
                </a:solidFill>
                <a:latin typeface="Constantia" pitchFamily="18" charset="0"/>
              </a:rPr>
              <a:t>hydroxoniový</a:t>
            </a:r>
            <a:r>
              <a:rPr lang="cs-CZ" sz="2400" b="1" i="1" dirty="0" smtClean="0">
                <a:solidFill>
                  <a:srgbClr val="FF0000"/>
                </a:solidFill>
                <a:latin typeface="Constantia" pitchFamily="18" charset="0"/>
              </a:rPr>
              <a:t> kation</a:t>
            </a:r>
            <a:r>
              <a:rPr lang="cs-CZ" sz="2400" b="1" i="1" dirty="0" smtClean="0">
                <a:latin typeface="Constantia" pitchFamily="18" charset="0"/>
              </a:rPr>
              <a:t>:</a:t>
            </a:r>
          </a:p>
          <a:p>
            <a:pPr algn="ctr"/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ctr"/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cs-CZ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 </a:t>
            </a:r>
            <a:r>
              <a:rPr lang="cs-CZ" sz="2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O   +   </a:t>
            </a:r>
            <a:r>
              <a:rPr lang="cs-CZ" sz="2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cs-CZ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cs-CZ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i="1" dirty="0" smtClean="0">
                <a:latin typeface="Constantia" pitchFamily="18" charset="0"/>
              </a:rPr>
              <a:t> 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5928" y="3933056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dělá z kyseliny kyselinu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564904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Žíravost kyselin zapříčiňuje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hydroxoniový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kationt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cs-CZ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cs-CZ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který způsobuje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štěpení molekul bílkovin a tuků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živých tkáních, což se projevuje poškozením (poleptáním) těchto tkání.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2060848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Čím je způsoben žíravý účinek kyselin ?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5445224"/>
            <a:ext cx="87220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Kyseliny dělíme na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anorganické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(minerální), např.: kyselina sírová –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organické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např.: octová kyselina –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cs-CZ" sz="2400" b="1" i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COOH.</a:t>
            </a:r>
            <a:endParaRPr lang="cs-CZ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5928" y="4941168"/>
            <a:ext cx="83445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dělíme kyseliny z hlediska oborů studia chemie 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764704"/>
            <a:ext cx="79928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jakém rozpouštědle se kyseliny dobře rozpouští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8" y="1268760"/>
            <a:ext cx="8874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Kyseliny se dobře rozpouští ve vodě. 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6" y="3861048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Při </a:t>
            </a:r>
            <a:r>
              <a:rPr lang="cs-CZ" sz="2400" b="1" i="1" smtClean="0">
                <a:latin typeface="Constantia" pitchFamily="18" charset="0"/>
              </a:rPr>
              <a:t>styku s </a:t>
            </a:r>
            <a:r>
              <a:rPr lang="cs-CZ" sz="2400" b="1" i="1" dirty="0" smtClean="0">
                <a:latin typeface="Constantia" pitchFamily="18" charset="0"/>
              </a:rPr>
              <a:t>pokožkou, jí kyseliny odebírají vodu a způsobují popáleniny. 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2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251520" y="836712"/>
            <a:ext cx="8892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nejčastěji vyrábějí anorganické kyseliny ?</a:t>
            </a:r>
            <a:endParaRPr lang="cs-CZ" sz="2600" b="1" dirty="0" smtClean="0">
              <a:solidFill>
                <a:srgbClr val="CC66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1412776"/>
            <a:ext cx="836131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Nejčastějším způsobem výroby anorganických kyselin je reakce příslušného kyselinotvorného oxidu s vodou </a:t>
            </a:r>
          </a:p>
          <a:p>
            <a:r>
              <a:rPr lang="cs-CZ" sz="2400" b="1" i="1" dirty="0" smtClean="0">
                <a:latin typeface="Constantia" pitchFamily="18" charset="0"/>
              </a:rPr>
              <a:t>(např. výroba </a:t>
            </a:r>
            <a:r>
              <a:rPr lang="cs-CZ" sz="2400" b="1" i="1" dirty="0" smtClean="0">
                <a:solidFill>
                  <a:srgbClr val="0070C0"/>
                </a:solidFill>
                <a:latin typeface="Constantia" pitchFamily="18" charset="0"/>
              </a:rPr>
              <a:t>kyseliny sírové </a:t>
            </a:r>
            <a:r>
              <a:rPr lang="cs-CZ" sz="2400" b="1" i="1" dirty="0" smtClean="0">
                <a:latin typeface="Constantia" pitchFamily="18" charset="0"/>
              </a:rPr>
              <a:t>reakcí </a:t>
            </a:r>
            <a:r>
              <a:rPr lang="cs-CZ" sz="2400" b="1" i="1" dirty="0" smtClean="0">
                <a:solidFill>
                  <a:srgbClr val="0070C0"/>
                </a:solidFill>
                <a:latin typeface="Constantia" pitchFamily="18" charset="0"/>
              </a:rPr>
              <a:t>oxidu sírového </a:t>
            </a:r>
            <a:r>
              <a:rPr lang="cs-CZ" sz="2400" b="1" i="1" dirty="0" smtClean="0">
                <a:latin typeface="Constantia" pitchFamily="18" charset="0"/>
              </a:rPr>
              <a:t>s </a:t>
            </a:r>
            <a:r>
              <a:rPr lang="cs-CZ" sz="2400" b="1" i="1" dirty="0" smtClean="0">
                <a:solidFill>
                  <a:srgbClr val="0070C0"/>
                </a:solidFill>
                <a:latin typeface="Constantia" pitchFamily="18" charset="0"/>
              </a:rPr>
              <a:t>vodou</a:t>
            </a:r>
            <a:r>
              <a:rPr lang="cs-CZ" sz="2400" b="1" i="1" dirty="0" smtClean="0">
                <a:latin typeface="Constantia" pitchFamily="18" charset="0"/>
              </a:rPr>
              <a:t>): </a:t>
            </a:r>
            <a:endParaRPr lang="cs-CZ" sz="24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r>
              <a:rPr lang="cs-CZ" sz="2400" b="1" i="1" dirty="0" smtClean="0">
                <a:solidFill>
                  <a:srgbClr val="0070C0"/>
                </a:solidFill>
                <a:latin typeface="Constantia" pitchFamily="18" charset="0"/>
              </a:rPr>
              <a:t>  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5536" y="4581128"/>
            <a:ext cx="86661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Při práci s koncentrovanými kyselinami se chráníme používáním gumových rukavic, obličejového štítu nebo alespoň ochranných brýlí.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3645024"/>
            <a:ext cx="9044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Která bezpečnostní opatření musíme dodržovat při práci s koncentrovanými kyselinami ?</a:t>
            </a:r>
            <a:endParaRPr lang="cs-CZ" sz="2600" b="1" dirty="0" smtClean="0">
              <a:solidFill>
                <a:srgbClr val="CC66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908720"/>
            <a:ext cx="85689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první pomoc při polití kyselinou: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1484784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Potřísněný oděv odstraníme z těla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1988840"/>
            <a:ext cx="85137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Postižené místo oplachujeme silným proudem vody (použití pouze malého množství vody by mohlo účinky kyselin ještě zhoršit).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žírav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005064"/>
            <a:ext cx="3672408" cy="2592288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467544" y="3356992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Obr. 1: výstražný symbol pro žíravé látky (tzv. piktogram)</a:t>
            </a:r>
            <a:endParaRPr lang="cs-CZ" sz="2400" b="1" i="1" dirty="0">
              <a:solidFill>
                <a:srgbClr val="CC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1:</a:t>
            </a:r>
            <a:r>
              <a:rPr lang="it-IT" sz="2400" dirty="0" smtClean="0"/>
              <a:t>CÍDLOVÁ, Hana, Miroslav FIALA a Irena PLUCKOVÁ. Piktogramy. [online]. [cit. 2012-12-11]. Dostupné z: http://www.ped.muni.cz/wchem/sm/hc/labtech/pages/piktogramy.html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507</TotalTime>
  <Words>321</Words>
  <Application>Microsoft Office PowerPoint</Application>
  <PresentationFormat>Předvádění na obrazovce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Kyseliny a jejich chemické vlastnosti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Oxidy a jejich chemické vlastnosti</dc:title>
  <dc:creator>Ptacek</dc:creator>
  <cp:lastModifiedBy>Ptacek</cp:lastModifiedBy>
  <cp:revision>57</cp:revision>
  <dcterms:created xsi:type="dcterms:W3CDTF">2012-12-11T09:38:18Z</dcterms:created>
  <dcterms:modified xsi:type="dcterms:W3CDTF">2015-02-26T09:31:59Z</dcterms:modified>
</cp:coreProperties>
</file>