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64" r:id="rId4"/>
    <p:sldId id="259" r:id="rId5"/>
    <p:sldId id="265" r:id="rId6"/>
    <p:sldId id="260" r:id="rId7"/>
    <p:sldId id="261" r:id="rId8"/>
    <p:sldId id="266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106A8-17CF-400C-B107-77B4F8B2352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67DF88-3831-4116-802C-34CD982A967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9842EB-C275-43D0-A08D-2CD6AE23E83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Vybrané příklady průmyslově významných kyselin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95536" y="980728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KYSELINA CHLOROVODÍKOVÁ - </a:t>
            </a:r>
            <a:r>
              <a:rPr lang="cs-CZ" sz="2400" b="1" dirty="0" err="1" smtClean="0">
                <a:solidFill>
                  <a:srgbClr val="0070C0"/>
                </a:solidFill>
                <a:latin typeface="Times New Roman"/>
                <a:cs typeface="Times New Roman"/>
              </a:rPr>
              <a:t>HCl</a:t>
            </a:r>
            <a:endParaRPr lang="cs-CZ" sz="2600" b="1" dirty="0" smtClean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2420888"/>
            <a:ext cx="8361311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Připravuje se rozpouštěním plynného chlorovodíku ve vodě:</a:t>
            </a:r>
          </a:p>
          <a:p>
            <a:pPr algn="ctr"/>
            <a:r>
              <a:rPr lang="cs-CZ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HCl</a:t>
            </a:r>
            <a:r>
              <a:rPr lang="cs-CZ" sz="2400" b="1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+   H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H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O</a:t>
            </a:r>
            <a:r>
              <a:rPr lang="cs-CZ" sz="2400" b="1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cs-CZ" sz="2400" b="1" i="1" dirty="0" smtClean="0">
                <a:solidFill>
                  <a:srgbClr val="0070C0"/>
                </a:solidFill>
                <a:latin typeface="Constantia" pitchFamily="18" charset="0"/>
              </a:rPr>
              <a:t>  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Cl</a:t>
            </a:r>
            <a:r>
              <a:rPr lang="cs-CZ" sz="3000" b="1" baseline="5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-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536" y="5229200"/>
            <a:ext cx="86661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Zředěná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(0,3% – 0,4%) je součástí žaludeční šťávy a má velký význam při trávení potravy.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3528" y="1556792"/>
            <a:ext cx="8640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Jakým postupem lze připravit kyselinu chlorovodíkovou?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  Uveďte rovnici disociace chlorovodíku ve vodě: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23528" y="4293096"/>
            <a:ext cx="8640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V které části lidského organismu se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HCl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vyskytuje, v jaké koncentraci a jaký tam má význam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95536" y="3284984"/>
            <a:ext cx="86661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 průmyslu se používá k výrobě léčiv, barviv a umělých hmot, neboli plastů, dále k čištění kovů (např. při pájení).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95536" y="1700808"/>
            <a:ext cx="85137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Čichem, je těkavá a dráždí dýchací cesty.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23528" y="836712"/>
            <a:ext cx="8640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Kterým smyslem lze zaznamenat a rozpoznat kyselinu chlorovodíkovou ?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23528" y="2348880"/>
            <a:ext cx="734481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Vyjmenujte v kterém oboru lidské činnosti a k čemu se kyselina chlorovodíková používá: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23528" y="4365104"/>
            <a:ext cx="734481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V obchodní síti se prodává tzv. koncentrovaná kyselina chlorovodíková, kolikaprocentní je to roztok?</a:t>
            </a: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395536" y="5589240"/>
            <a:ext cx="88185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Koncentrovaná kyselina chlorovodíková prodávaná v obchodní síti je 37%.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95536" y="908720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KYSELINA SÍROVÁ – H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/>
                <a:cs typeface="Times New Roman"/>
              </a:rPr>
              <a:t>2</a:t>
            </a:r>
            <a:r>
              <a:rPr lang="cs-CZ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SO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/>
                <a:cs typeface="Times New Roman"/>
              </a:rPr>
              <a:t>4</a:t>
            </a:r>
            <a:endParaRPr lang="cs-CZ" sz="2600" b="1" baseline="-25000" dirty="0" smtClean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2132856"/>
            <a:ext cx="83613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Je to bezbarvá olejovitá kapalina.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536" y="3284984"/>
            <a:ext cx="851371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pohlcuje vodní páru ze vzduchu, organickým látkám odebírá vodu, některé látky např. papír, dřevo, cukr nebo živočišné tkáně působením koncentrované kyseliny sírové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uhelnatějí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536" y="5301208"/>
            <a:ext cx="86661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!!! Při ředění koncentrované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H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2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SO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4 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nikdy nelijeme vodu do kyseliny – došlo by k bouřlivé reakci a rozstříknutí kyseliny!!!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3528" y="1628800"/>
            <a:ext cx="73448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Charakterizujte vnější vzhled kyseliny sírové: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23528" y="2780928"/>
            <a:ext cx="86409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účinky kyseliny sírové na organické látky a vzduch: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75928" y="4725144"/>
            <a:ext cx="86409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postup ředění koncentrované kyseliny sírové: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1556792"/>
            <a:ext cx="8666111" cy="1928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Při reakci s vodou se </a:t>
            </a:r>
            <a:r>
              <a:rPr lang="cs-CZ" sz="2400" b="1" i="1" dirty="0" smtClean="0">
                <a:latin typeface="Times New Roman"/>
                <a:cs typeface="Times New Roman"/>
              </a:rPr>
              <a:t>H</a:t>
            </a:r>
            <a:r>
              <a:rPr lang="cs-CZ" sz="2400" b="1" i="1" baseline="-25000" dirty="0" smtClean="0">
                <a:latin typeface="Times New Roman"/>
                <a:cs typeface="Times New Roman"/>
              </a:rPr>
              <a:t>2</a:t>
            </a:r>
            <a:r>
              <a:rPr lang="cs-CZ" sz="2400" b="1" i="1" dirty="0" smtClean="0">
                <a:latin typeface="Times New Roman"/>
                <a:cs typeface="Times New Roman"/>
              </a:rPr>
              <a:t>SO</a:t>
            </a:r>
            <a:r>
              <a:rPr lang="cs-CZ" sz="2400" b="1" i="1" baseline="-25000" dirty="0" smtClean="0">
                <a:latin typeface="Times New Roman"/>
                <a:cs typeface="Times New Roman"/>
              </a:rPr>
              <a:t>4</a:t>
            </a:r>
            <a:r>
              <a:rPr lang="cs-CZ" sz="2400" b="1" i="1" dirty="0" smtClean="0">
                <a:latin typeface="Times New Roman"/>
                <a:cs typeface="Times New Roman"/>
              </a:rPr>
              <a:t> ionizuje ve dvou stupních:</a:t>
            </a:r>
          </a:p>
          <a:p>
            <a:endParaRPr lang="cs-CZ" sz="2400" b="1" dirty="0" smtClean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algn="ctr"/>
            <a:r>
              <a:rPr lang="cs-CZ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H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/>
                <a:cs typeface="Times New Roman"/>
              </a:rPr>
              <a:t>2</a:t>
            </a:r>
            <a:r>
              <a:rPr lang="cs-CZ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SO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/>
                <a:cs typeface="Times New Roman"/>
              </a:rPr>
              <a:t>4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   +  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H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O</a:t>
            </a:r>
            <a:r>
              <a:rPr lang="cs-CZ" sz="2400" b="1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cs-CZ" sz="2400" b="1" i="1" dirty="0" smtClean="0">
                <a:solidFill>
                  <a:srgbClr val="0070C0"/>
                </a:solidFill>
                <a:latin typeface="Constantia" pitchFamily="18" charset="0"/>
              </a:rPr>
              <a:t>  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 HSO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3500" b="1" baseline="4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endParaRPr lang="cs-CZ" sz="3500" b="1" i="1" baseline="40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HSO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baseline="4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   +  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H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O</a:t>
            </a:r>
            <a:r>
              <a:rPr lang="cs-CZ" sz="2400" b="1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cs-CZ" sz="2400" b="1" i="1" dirty="0" smtClean="0">
                <a:solidFill>
                  <a:srgbClr val="0070C0"/>
                </a:solidFill>
                <a:latin typeface="Constantia" pitchFamily="18" charset="0"/>
              </a:rPr>
              <a:t>  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 SO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baseline="4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2-</a:t>
            </a:r>
            <a:endParaRPr lang="cs-CZ" sz="2400" b="1" i="1" dirty="0" smtClean="0">
              <a:latin typeface="Times New Roman"/>
              <a:cs typeface="Times New Roman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23528" y="908720"/>
            <a:ext cx="87933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Napište chemické rovnice ionizace kyseliny sírové ve vodě:</a:t>
            </a: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536" y="3933056"/>
            <a:ext cx="866611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!!! Pozor!!! Při ředění nebo rozpouštění kyseliny sírové se vznikající směs samovolně, silně zahřívá, někdy až na teplotu varu, hrozí popálení a poleptání !!!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536" y="3068960"/>
            <a:ext cx="85137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Používá se k výrobě průmyslových hnojiv, chemikálií, plastů barviv, léčiv, výbušnin.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536" y="4005064"/>
            <a:ext cx="866611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nezbytná v papírenském a textilním průmyslu, ve výrobě syntetických vláken, v ropném průmyslu k čištění ropy a v metalurgii k úpravě rud.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95536" y="5301208"/>
            <a:ext cx="866611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Její využití spočívá i v jejích dehydratačních vlastnostech – používá se při sušení a odvodňování různých materiálů, neboli k dehydrataci.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95536" y="2060848"/>
            <a:ext cx="83613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Kyselina sírová je nejpoužívanější a nejdůležitější kyselinou v průmyslu.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51520" y="980728"/>
            <a:ext cx="806489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alespoň 3 příklady využití kyseliny sírové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 průmyslové výrobě: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6" grpId="0"/>
      <p:bldP spid="9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95536" y="836712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KYSELINA DUSIČNÁ – HNO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/>
                <a:cs typeface="Times New Roman"/>
              </a:rPr>
              <a:t>3</a:t>
            </a:r>
            <a:endParaRPr lang="cs-CZ" sz="2600" b="1" baseline="-25000" dirty="0" smtClean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2276872"/>
            <a:ext cx="83613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to nestálá bezbarvá kapalná látka, která se vlivem světla rozkládá (proto se uchovává v tmavých lahvích)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536" y="3212976"/>
            <a:ext cx="85137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Dráždí dýchací cesty a jejím rozkladem vznikají velmi jedovaté oxidy dusíku.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23528" y="1340768"/>
            <a:ext cx="87933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Charakterizujte vnější vzhled a chemické vlastnosti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kyseliny dusičné: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95536" y="4293096"/>
            <a:ext cx="872135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Napište chemickou rovnici ionizace kyseliny dusičné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ve vodě: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95536" y="5229200"/>
            <a:ext cx="8666111" cy="1369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Ve vodě se ionizuje na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hydroxoniové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kationty a dusičnanové anionty:</a:t>
            </a:r>
          </a:p>
          <a:p>
            <a:pPr algn="ctr"/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+  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H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O</a:t>
            </a:r>
            <a:r>
              <a:rPr lang="cs-CZ" sz="2400" b="1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 NO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500" b="1" baseline="4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cs-CZ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95536" y="5517232"/>
            <a:ext cx="86661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 průmyslu se používá při výrobě barviv výbušnin a dusíkatých průmyslových hnojiv.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39552" y="5013176"/>
            <a:ext cx="872973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příklady průmyslového využití kyseliny dusičné: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23528" y="980728"/>
            <a:ext cx="842493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Kolikaprocentní roztok tzv. koncentrované kyseliny dusičné se prodává v obchodní síti ?  </a:t>
            </a: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323528" y="1916832"/>
            <a:ext cx="88905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Koncentrovaná kyselina dusičná, která se prodávaná v obchodní síti je 67%.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95536" y="2924944"/>
            <a:ext cx="850532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se typicky projevují první příznaky poleptání kyselinou dusičnou ? 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323528" y="3933056"/>
            <a:ext cx="90429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Objeví se zežloutnutí až zoranžovění poleptaného místa kůže (tzv. xantoproteinová reakce).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Citace:</a:t>
            </a:r>
          </a:p>
          <a:p>
            <a:pPr>
              <a:buNone/>
            </a:pPr>
            <a:r>
              <a:rPr lang="cs-CZ" sz="2400" dirty="0" smtClean="0"/>
              <a:t>ADAMKOVIČ, Emil, Věra HOFMANNOVÁ, Václav PUMPR, Tibor ŠRAMKO a Otto TOMEČEK. </a:t>
            </a:r>
            <a:r>
              <a:rPr lang="cs-CZ" sz="2400" i="1" dirty="0" smtClean="0"/>
              <a:t>Chemie pro 7. ročník základní školy</a:t>
            </a:r>
            <a:r>
              <a:rPr lang="cs-CZ" sz="2400" dirty="0" smtClean="0"/>
              <a:t>. Praha: Státní pedagogické nakladatelství, 1982.</a:t>
            </a: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/>
              <a:t>VACÍK, Jiří. </a:t>
            </a:r>
            <a:r>
              <a:rPr lang="cs-CZ" sz="2400" i="1" dirty="0" smtClean="0"/>
              <a:t>Přehled středoškolské chemie</a:t>
            </a:r>
            <a:r>
              <a:rPr lang="cs-CZ" sz="2400" dirty="0" smtClean="0"/>
              <a:t>. 1. </a:t>
            </a:r>
            <a:r>
              <a:rPr lang="cs-CZ" sz="2400" dirty="0" err="1" smtClean="0"/>
              <a:t>vyd</a:t>
            </a:r>
            <a:r>
              <a:rPr lang="cs-CZ" sz="2400" dirty="0" smtClean="0"/>
              <a:t>. Praha: Státní pedagogické nakladatelství, 1990, 365 s. Kostka. </a:t>
            </a:r>
            <a:r>
              <a:rPr lang="cs-CZ" sz="2400" smtClean="0"/>
              <a:t>ISBN 80-042-2463-6.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119</TotalTime>
  <Words>622</Words>
  <Application>Microsoft Office PowerPoint</Application>
  <PresentationFormat>Předvádění na obrazovce (4:3)</PresentationFormat>
  <Paragraphs>56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Tok</vt:lpstr>
      <vt:lpstr> Vybrané příklady průmyslově významných kyselin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Vybrané příklady průmyslově významných kyselin</dc:title>
  <dc:creator>Ptacek</dc:creator>
  <cp:lastModifiedBy>Ptacek</cp:lastModifiedBy>
  <cp:revision>18</cp:revision>
  <dcterms:created xsi:type="dcterms:W3CDTF">2012-12-12T14:34:22Z</dcterms:created>
  <dcterms:modified xsi:type="dcterms:W3CDTF">2015-02-26T09:32:22Z</dcterms:modified>
</cp:coreProperties>
</file>