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4886-1912-48DB-A419-6C008E4B5A72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F4E6A-C242-49F2-B992-2C09C64D7C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Kyseliny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3861048"/>
            <a:ext cx="8424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Kyselina fluorovodíková      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     HF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292494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znáte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halogenovodíkové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kyseliny ? Napište jejich názvy a vzorce: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467544" y="4509120"/>
            <a:ext cx="8578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Kyselina chlorovodíková      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     </a:t>
            </a:r>
            <a:r>
              <a:rPr lang="cs-CZ" sz="2400" b="1" i="1" dirty="0" err="1" smtClean="0">
                <a:latin typeface="Constantia" pitchFamily="18" charset="0"/>
                <a:sym typeface="Symbol"/>
              </a:rPr>
              <a:t>HCl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67544" y="5157192"/>
            <a:ext cx="8578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Kyselina bromovodíková      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     </a:t>
            </a:r>
            <a:r>
              <a:rPr lang="cs-CZ" sz="2400" b="1" i="1" dirty="0" err="1" smtClean="0">
                <a:latin typeface="Constantia" pitchFamily="18" charset="0"/>
                <a:sym typeface="Symbol"/>
              </a:rPr>
              <a:t>HBr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467544" y="5733256"/>
            <a:ext cx="8578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Kyselina jodovodíková           </a:t>
            </a:r>
            <a:r>
              <a:rPr lang="cs-CZ" sz="2400" b="1" i="1" dirty="0" smtClean="0">
                <a:latin typeface="Constantia" pitchFamily="18" charset="0"/>
                <a:sym typeface="Symbol"/>
              </a:rPr>
              <a:t>     HI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836712"/>
            <a:ext cx="82809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dělíme anorganické kyseliny dle obsahu atomu kyslíku v molekule kyseliny ?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67544" y="1772816"/>
            <a:ext cx="8578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Podle toho, zda kyseliny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obsahují</a:t>
            </a:r>
            <a:r>
              <a:rPr lang="cs-CZ" sz="2400" b="1" i="1" dirty="0" smtClean="0">
                <a:latin typeface="Constantia" pitchFamily="18" charset="0"/>
              </a:rPr>
              <a:t> nebo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neobsahují</a:t>
            </a:r>
            <a:r>
              <a:rPr lang="cs-CZ" sz="2400" b="1" i="1" dirty="0" smtClean="0">
                <a:latin typeface="Constantia" pitchFamily="18" charset="0"/>
              </a:rPr>
              <a:t> ve své molekule kyslík, je dělíme na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kyslíkaté</a:t>
            </a:r>
            <a:r>
              <a:rPr lang="cs-CZ" sz="2400" b="1" i="1" dirty="0" smtClean="0">
                <a:latin typeface="Constantia" pitchFamily="18" charset="0"/>
              </a:rPr>
              <a:t> a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bezkyslíkaté.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077072"/>
            <a:ext cx="8793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Do obecného vzorce anorganických kyselin vyznačte kladně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nabitou část molekuly a záporně nabitou část molekuly: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764704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obecný vzorec kyslíkatých anorganických kyselin: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0288" y="1340768"/>
            <a:ext cx="454342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875" y="5013176"/>
            <a:ext cx="73342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anorganických kyselin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vzorec KYSELINY DUSIČNÉ:  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Nejdříve napíšeme kostru vzorce dle vzoru obecného vzorce anorganických kyselin, viz dříve: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čísla nad vodík a kyslík, a následně dle koncovky přídavného jména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prvek, podle kterého je kyselina pojmenována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 tvorbu vzorců anorganických kyselin platí následující pravidlo: </a:t>
            </a:r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Součet kladných oxidačních čísel vydělíme záporným oxidačním číslem a </a:t>
            </a:r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výsledek</a:t>
            </a:r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(bez znaménka) zapíšeme jako </a:t>
            </a:r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dolní index za značku kyslíku:  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276872"/>
            <a:ext cx="237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 N O</a:t>
            </a:r>
            <a:endParaRPr lang="cs-CZ" sz="3200" baseline="60000" dirty="0">
              <a:solidFill>
                <a:srgbClr val="660066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4077072"/>
            <a:ext cx="28806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000" b="1" baseline="7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3000" b="1" baseline="7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sz="3000" b="1" baseline="7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000" baseline="7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39952" y="6021288"/>
            <a:ext cx="23762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 N O</a:t>
            </a:r>
            <a:r>
              <a:rPr lang="cs-CZ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rgbClr val="660066"/>
                </a:solidFill>
              </a:rPr>
              <a:t>Doplňte vzorce následujících anorganických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rgbClr val="660066"/>
                </a:solidFill>
              </a:rPr>
              <a:t>kyselin: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b="1" u="sng" dirty="0" smtClean="0">
              <a:solidFill>
                <a:srgbClr val="660066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kyselina chloristá          </a:t>
            </a:r>
          </a:p>
          <a:p>
            <a:pPr>
              <a:buNone/>
              <a:defRPr/>
            </a:pPr>
            <a:r>
              <a:rPr lang="cs-CZ" sz="2400" b="1" i="1" dirty="0" smtClean="0"/>
              <a:t>kyselina uhličitá </a:t>
            </a:r>
          </a:p>
          <a:p>
            <a:pPr>
              <a:buNone/>
              <a:defRPr/>
            </a:pPr>
            <a:r>
              <a:rPr lang="cs-CZ" sz="2400" b="1" i="1" dirty="0" smtClean="0"/>
              <a:t>kyselina osmičelá </a:t>
            </a:r>
          </a:p>
          <a:p>
            <a:pPr>
              <a:buNone/>
              <a:defRPr/>
            </a:pPr>
            <a:r>
              <a:rPr lang="cs-CZ" sz="2400" b="1" i="1" dirty="0" smtClean="0"/>
              <a:t>kyselina chlorná</a:t>
            </a:r>
          </a:p>
          <a:p>
            <a:pPr>
              <a:buNone/>
              <a:defRPr/>
            </a:pPr>
            <a:r>
              <a:rPr lang="cs-CZ" sz="2400" b="1" i="1" dirty="0" smtClean="0"/>
              <a:t>kyselina sírová </a:t>
            </a:r>
          </a:p>
          <a:p>
            <a:pPr>
              <a:buNone/>
              <a:defRPr/>
            </a:pPr>
            <a:r>
              <a:rPr lang="cs-CZ" sz="2400" b="1" i="1" dirty="0" smtClean="0"/>
              <a:t>kyselina dusitá</a:t>
            </a:r>
          </a:p>
          <a:p>
            <a:pPr>
              <a:buNone/>
              <a:defRPr/>
            </a:pPr>
            <a:r>
              <a:rPr lang="cs-CZ" sz="2400" b="1" i="1" dirty="0" smtClean="0"/>
              <a:t>kyselina křemičitá   </a:t>
            </a:r>
          </a:p>
          <a:p>
            <a:pPr>
              <a:buNone/>
              <a:defRPr/>
            </a:pPr>
            <a:r>
              <a:rPr lang="cs-CZ" sz="2400" b="1" i="1" dirty="0" smtClean="0"/>
              <a:t>kyselina </a:t>
            </a:r>
            <a:r>
              <a:rPr lang="cs-CZ" sz="2400" b="1" i="1" dirty="0" err="1" smtClean="0"/>
              <a:t>trihydrogenfosforečná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419872" y="191683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HClO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419872" y="2348880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419872" y="2780928"/>
            <a:ext cx="2231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endParaRPr lang="cs-CZ" sz="2400" baseline="-250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419872" y="3284984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HClO</a:t>
            </a:r>
            <a:endParaRPr lang="cs-CZ" sz="2400" b="1" baseline="-250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419872" y="3717032"/>
            <a:ext cx="2664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aseline="-250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419872" y="4149080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HNO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aseline="-250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419872" y="4581128"/>
            <a:ext cx="19442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64088" y="5013177"/>
            <a:ext cx="3024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anorganických kyselin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název následující anorganické kyseliny:</a:t>
            </a:r>
            <a:r>
              <a:rPr lang="cs-CZ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ClrTx/>
              <a:buFont typeface="Wingdings 2" pitchFamily="18" charset="2"/>
              <a:buAutoNum type="arabicPeriod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Doplníme oxidační čísla tam, kde je známe (nad vodík a kyslík):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None/>
              <a:defRPr/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Klíčovým úkolem pro pojmenování kyseliny je určit oxidační číslo nad atomem síry!!!  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ClrTx/>
              <a:buFont typeface="+mj-lt"/>
              <a:buAutoNum type="arabicPeriod" startAt="2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2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5949280"/>
            <a:ext cx="4248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cs-C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 (-</a:t>
            </a:r>
            <a:r>
              <a:rPr lang="cs-C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II)   </a:t>
            </a:r>
            <a:r>
              <a:rPr lang="cs-C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cs-CZ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636912"/>
            <a:ext cx="25202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 startAt="3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stejný, ale opačného znaménka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takže:</a:t>
            </a:r>
          </a:p>
          <a:p>
            <a:pPr marL="457200" indent="-457200">
              <a:buFont typeface="+mj-lt"/>
              <a:buAutoNum type="arabicPeriod" startAt="3"/>
              <a:defRPr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  <a:defRPr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Tx/>
              <a:buFont typeface="+mj-lt"/>
              <a:buAutoNum type="arabicPeriod" startAt="3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Jelikož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atomy vodíku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(každý s oxidačním číslem +I) poskytují v molekule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kladný náboj +2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zbývá do hodnoty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celkového kladného náboje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na kladné části molekuly doplnit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náboj +4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což odpovídá hodnotě oxidačního čísla nad atomem síry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+IV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 eaLnBrk="1" hangingPunct="1">
              <a:buFont typeface="Wingdings 2" pitchFamily="18" charset="2"/>
              <a:buAutoNum type="arabicPeriod" startAt="3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 startAt="3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None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5"/>
          <p:cNvSpPr txBox="1">
            <a:spLocks noChangeArrowheads="1"/>
          </p:cNvSpPr>
          <p:nvPr/>
        </p:nvSpPr>
        <p:spPr bwMode="auto">
          <a:xfrm>
            <a:off x="3635375" y="1700808"/>
            <a:ext cx="1081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97152"/>
            <a:ext cx="6984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9275"/>
            <a:ext cx="843528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rgbClr val="7030A0"/>
                </a:solidFill>
              </a:rPr>
              <a:t>Vytvořte názvy následujících anorganických kyselin: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AsO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HIO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HIO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HClO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SeO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HIO</a:t>
            </a:r>
            <a:endParaRPr lang="cs-CZ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7704" y="1557338"/>
            <a:ext cx="583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kyselina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trihydrogenarseničná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56881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kyselina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trihydrogenboritá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kyselina wolframová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kyselina jodistá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907704" y="3573463"/>
            <a:ext cx="3024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kyselina jodičná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7704" y="4076700"/>
            <a:ext cx="3816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kyselina chloritá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7704" y="4581128"/>
            <a:ext cx="3969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kyselina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seleničitá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2" y="5085184"/>
            <a:ext cx="404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kyselina jodná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381</Words>
  <Application>Microsoft Office PowerPoint</Application>
  <PresentationFormat>Předvádění na obrazovce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Kyseliny a jejich názvosloví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Kyseliny a jejich názvosloví</dc:title>
  <dc:creator>Ptacek</dc:creator>
  <cp:lastModifiedBy>Ptacek</cp:lastModifiedBy>
  <cp:revision>24</cp:revision>
  <dcterms:created xsi:type="dcterms:W3CDTF">2012-12-16T18:39:18Z</dcterms:created>
  <dcterms:modified xsi:type="dcterms:W3CDTF">2015-02-26T09:32:48Z</dcterms:modified>
</cp:coreProperties>
</file>