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7" r:id="rId2"/>
    <p:sldId id="258" r:id="rId3"/>
    <p:sldId id="265" r:id="rId4"/>
    <p:sldId id="267" r:id="rId5"/>
    <p:sldId id="259" r:id="rId6"/>
    <p:sldId id="26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3300"/>
    <a:srgbClr val="9966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B31B69-3706-49AC-939C-7C5AA7E69625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1E28E-4540-4303-A323-2F152E1A105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381B6-D296-4751-ABE1-4C8FAB53532F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26.2.2015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Tvorba chemických vzorců solí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683568" y="3326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87624" y="908720"/>
            <a:ext cx="6480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Chemické vzorce solí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162880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Vytvořte vzorec DUSIČNANU SODNÉHO:</a:t>
            </a:r>
            <a:endParaRPr lang="cs-CZ" sz="2400" dirty="0">
              <a:solidFill>
                <a:srgbClr val="0099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23528" y="2132856"/>
            <a:ext cx="84333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Vycházejme ze skutečnosti, že každou sůl lze vytvořit reakcí </a:t>
            </a:r>
            <a:r>
              <a:rPr lang="cs-CZ" sz="24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KYSELINY s HYDROXIDEM.</a:t>
            </a:r>
            <a:endParaRPr lang="cs-CZ" sz="2400" dirty="0">
              <a:solidFill>
                <a:srgbClr val="0099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95536" y="3356992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defRPr/>
            </a:pPr>
            <a:r>
              <a:rPr lang="cs-CZ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Mnemotechnická pomůcka: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539552" y="4221088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Kyselina = maminka      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dává miminku jméno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4"/>
              </a:buBlip>
            </a:pP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Hydroxid = tatínek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      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dává miminku příjmení</a:t>
            </a:r>
            <a:endParaRPr lang="cs-CZ" sz="2400" b="1" i="1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4"/>
              </a:buBlip>
            </a:pP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Sůl = miminko                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po mamince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jméno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 po</a:t>
            </a:r>
          </a:p>
          <a:p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                                               tatínkovi příjmení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příjmení</a:t>
            </a:r>
            <a:endParaRPr lang="cs-CZ" sz="2400" b="1" i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683568" y="3326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23528" y="76470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Tatínek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Hydroxid sodný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cs-CZ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NaOH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23528" y="134076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Maminka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Kyselina dusičná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HNO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cs-CZ" sz="2400" baseline="-25000" dirty="0">
              <a:solidFill>
                <a:srgbClr val="C0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23528" y="1916832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Miminko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Dusičnan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sodný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NaNO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cs-CZ" sz="2400" baseline="-25000" dirty="0">
              <a:solidFill>
                <a:srgbClr val="C0000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251520" y="2636912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získáme „spermii“ ?</a:t>
            </a:r>
          </a:p>
        </p:txBody>
      </p:sp>
      <p:sp>
        <p:nvSpPr>
          <p:cNvPr id="29" name="TextovéPole 28"/>
          <p:cNvSpPr txBox="1">
            <a:spLocks noChangeArrowheads="1"/>
          </p:cNvSpPr>
          <p:nvPr/>
        </p:nvSpPr>
        <p:spPr bwMode="auto">
          <a:xfrm>
            <a:off x="395288" y="3140968"/>
            <a:ext cx="84978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Spermii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“ získáme odštěpením všech hydroxidových (OH)</a:t>
            </a:r>
            <a:r>
              <a:rPr lang="cs-CZ" sz="2400" b="1" i="1" baseline="4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skupin z hydroxidu:</a:t>
            </a:r>
          </a:p>
          <a:p>
            <a:pPr algn="ctr"/>
            <a:r>
              <a:rPr lang="cs-CZ" sz="2400" b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-   OH</a:t>
            </a:r>
            <a:r>
              <a:rPr lang="cs-CZ" sz="2400" b="1" baseline="4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</a:t>
            </a:r>
            <a:r>
              <a:rPr lang="cs-CZ" sz="24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+1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251520" y="4653136"/>
            <a:ext cx="88653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získáme „vajíčko“ ?</a:t>
            </a:r>
          </a:p>
        </p:txBody>
      </p:sp>
      <p:sp>
        <p:nvSpPr>
          <p:cNvPr id="31" name="TextovéPole 30"/>
          <p:cNvSpPr txBox="1">
            <a:spLocks noChangeArrowheads="1"/>
          </p:cNvSpPr>
          <p:nvPr/>
        </p:nvSpPr>
        <p:spPr bwMode="auto">
          <a:xfrm>
            <a:off x="323528" y="5157192"/>
            <a:ext cx="87220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Vajíčko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“ získáme  odštěpením všech vodíkových iontů (H</a:t>
            </a:r>
            <a:r>
              <a:rPr lang="cs-CZ" sz="2400" b="1" i="1" baseline="300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 z kyseliny:</a:t>
            </a:r>
          </a:p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HNO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-   H</a:t>
            </a:r>
            <a:r>
              <a:rPr lang="cs-CZ" sz="2400" b="1" baseline="40000" dirty="0" smtClean="0">
                <a:latin typeface="Times New Roman" pitchFamily="18" charset="0"/>
                <a:cs typeface="Times New Roman" pitchFamily="18" charset="0"/>
                <a:sym typeface="Symbol"/>
              </a:rPr>
              <a:t>+1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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5E-6 -1.48148E-6 L 2.5E-6 -0.01967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0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38889E-6 0 L -1.38889E-6 -0.03356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38889E-6 0.0125 L -1.38889E-6 -2.96296E-6 " pathEditMode="relative" rAng="0" ptsTypes="AA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"/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6" grpId="0"/>
      <p:bldP spid="27" grpId="0"/>
      <p:bldP spid="29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683568" y="33265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95536" y="3573016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spermie    +     vajíčko             —›    miminko     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23528" y="4221088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cs-CZ" sz="24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+1</a:t>
            </a:r>
            <a:r>
              <a:rPr lang="cs-CZ" sz="2400" b="1" baseline="3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+       NO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—›      NaNO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23528" y="76470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spermie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sodný kation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</a:t>
            </a:r>
            <a:r>
              <a:rPr lang="cs-CZ" sz="24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+1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>
              <a:solidFill>
                <a:srgbClr val="C0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23528" y="134076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vajíčko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dusičnanový anion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 </a:t>
            </a:r>
            <a:r>
              <a:rPr lang="cs-CZ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baseline="40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-1 </a:t>
            </a:r>
            <a:endParaRPr lang="cs-CZ" sz="2400" baseline="-25000" dirty="0">
              <a:solidFill>
                <a:srgbClr val="C0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323528" y="1916832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Miminko  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Dusičnan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sodný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</a:t>
            </a:r>
            <a:r>
              <a:rPr lang="cs-CZ" sz="2400" b="1" i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NaNO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cs-CZ" sz="2400" baseline="-25000" dirty="0">
              <a:solidFill>
                <a:srgbClr val="C00000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251520" y="2852936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Ze „spermie“ a „vajíčka“ složte „miminko“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251520" y="4941168"/>
            <a:ext cx="8865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se stane s odštěpenými ionty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cs-CZ" sz="2800" b="1" baseline="4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a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cs-CZ" sz="2800" b="1" baseline="40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?</a:t>
            </a:r>
            <a:endParaRPr lang="cs-CZ" sz="2800" b="1" baseline="40000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5445224"/>
            <a:ext cx="872204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Ionty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cs-CZ" sz="2400" b="1" i="1" baseline="40000" dirty="0" smtClean="0"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pocházející z kyseliny a ionty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cs-CZ" sz="2400" b="1" i="1" baseline="4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pocházející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z hydroxidu se sloučí na vodu: 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cs-CZ" sz="2400" b="1" baseline="40000" dirty="0" smtClean="0"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+   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cs-CZ" sz="2400" b="1" baseline="40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        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38889E-6 3.33333E-6 L -1.38889E-6 -0.01273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6" grpId="0"/>
      <p:bldP spid="27" grpId="0"/>
      <p:bldP spid="1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7753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cs-CZ" b="1" u="sng" dirty="0" smtClean="0">
                <a:solidFill>
                  <a:schemeClr val="accent1">
                    <a:lumMod val="50000"/>
                  </a:schemeClr>
                </a:solidFill>
              </a:rPr>
              <a:t>Doplňte vzorce solí:</a:t>
            </a:r>
          </a:p>
          <a:p>
            <a:pPr eaLnBrk="1" hangingPunct="1">
              <a:buFont typeface="Wingdings 2" pitchFamily="18" charset="2"/>
              <a:buNone/>
              <a:defRPr/>
            </a:pPr>
            <a:endParaRPr lang="cs-CZ" sz="2400" b="1" i="1" dirty="0" smtClean="0"/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dusičnan barnatý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síran hlinitý 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manganistan draselný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uhličitan vápenatý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chlornan železitý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err="1" smtClean="0"/>
              <a:t>osmičelan</a:t>
            </a:r>
            <a:r>
              <a:rPr lang="cs-CZ" sz="2400" b="1" i="1" dirty="0" smtClean="0"/>
              <a:t> hořečnatý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dusitan strontnatý</a:t>
            </a: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cs-CZ" sz="2400" b="1" i="1" dirty="0" smtClean="0"/>
              <a:t>křemičitan sodný</a:t>
            </a:r>
            <a:r>
              <a:rPr lang="cs-CZ" b="1" i="1" dirty="0" smtClean="0"/>
              <a:t> 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779912" y="1412875"/>
            <a:ext cx="21602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Ba(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cs-CZ" sz="2400" b="1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779912" y="1844675"/>
            <a:ext cx="3744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Al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cs-CZ" sz="2400" dirty="0"/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779912" y="2276475"/>
            <a:ext cx="34563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KMnO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4</a:t>
            </a:r>
            <a:endParaRPr lang="cs-CZ" sz="2400" baseline="-25000" dirty="0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779912" y="2781300"/>
            <a:ext cx="2592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  CaCO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dirty="0"/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779912" y="3213100"/>
            <a:ext cx="2520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Fe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ClO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3 </a:t>
            </a:r>
            <a:endParaRPr lang="cs-CZ" sz="2400" dirty="0"/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779912" y="3644900"/>
            <a:ext cx="2592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Mg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OsO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5 </a:t>
            </a:r>
            <a:endParaRPr lang="cs-CZ" sz="2400" dirty="0"/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779912" y="4076700"/>
            <a:ext cx="230425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Symbol"/>
              <a:buChar char="®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Sr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aseline="-25000" dirty="0" smtClean="0"/>
          </a:p>
          <a:p>
            <a:pPr>
              <a:buFont typeface="Symbol"/>
              <a:buChar char="®"/>
            </a:pPr>
            <a:endParaRPr lang="cs-CZ" sz="2400" baseline="-25000" dirty="0"/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779912" y="4508500"/>
            <a:ext cx="22322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Symbol"/>
              <a:buChar char="®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Na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2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SiO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3</a:t>
            </a:r>
            <a:r>
              <a:rPr lang="cs-CZ" sz="2400" b="1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cs typeface="Times New Roman" pitchFamily="18" charset="0"/>
              </a:rPr>
              <a:t>PTÁČEK, Petr. VYUŽITÍ MNEMOTECHNICKÝCH POMŮCEK PŘI VÝUCE CHEMICKÉHO NÁZVOSLOVÍ NA ZÁKLADNÍ ŠKOLE. </a:t>
            </a:r>
            <a:r>
              <a:rPr lang="cs-CZ" sz="2400" b="1" dirty="0" err="1" smtClean="0">
                <a:cs typeface="Times New Roman" pitchFamily="18" charset="0"/>
              </a:rPr>
              <a:t>Journal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of</a:t>
            </a:r>
            <a:r>
              <a:rPr lang="cs-CZ" sz="2400" b="1" dirty="0" smtClean="0">
                <a:cs typeface="Times New Roman" pitchFamily="18" charset="0"/>
              </a:rPr>
              <a:t> Technology </a:t>
            </a:r>
            <a:r>
              <a:rPr lang="cs-CZ" sz="2400" b="1" dirty="0" err="1" smtClean="0">
                <a:cs typeface="Times New Roman" pitchFamily="18" charset="0"/>
              </a:rPr>
              <a:t>and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Information</a:t>
            </a:r>
            <a:r>
              <a:rPr lang="cs-CZ" sz="2400" b="1" dirty="0" smtClean="0">
                <a:cs typeface="Times New Roman" pitchFamily="18" charset="0"/>
              </a:rPr>
              <a:t> </a:t>
            </a:r>
            <a:r>
              <a:rPr lang="cs-CZ" sz="2400" b="1" dirty="0" err="1" smtClean="0">
                <a:cs typeface="Times New Roman" pitchFamily="18" charset="0"/>
              </a:rPr>
              <a:t>Education</a:t>
            </a:r>
            <a:r>
              <a:rPr lang="cs-CZ" sz="2400" dirty="0" smtClean="0">
                <a:cs typeface="Times New Roman" pitchFamily="18" charset="0"/>
              </a:rPr>
              <a:t>, Ústí nad Labem: Univerzita J. E. </a:t>
            </a:r>
            <a:r>
              <a:rPr lang="cs-CZ" sz="2400" dirty="0" err="1" smtClean="0">
                <a:cs typeface="Times New Roman" pitchFamily="18" charset="0"/>
              </a:rPr>
              <a:t>Purkyně</a:t>
            </a:r>
            <a:r>
              <a:rPr lang="cs-CZ" sz="2400" dirty="0" smtClean="0">
                <a:cs typeface="Times New Roman" pitchFamily="18" charset="0"/>
              </a:rPr>
              <a:t> Ústí nad Labem, 2011, 1, od s. 44-47, 4 s. ISSN 1803-537X. 2011.</a:t>
            </a:r>
            <a:endParaRPr lang="cs-CZ" sz="2400" smtClean="0">
              <a:cs typeface="Times New Roman" pitchFamily="18" charset="0"/>
            </a:endParaRP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Současné chemické názvosloví / Jaroslav Blažek. - 3. </a:t>
            </a:r>
            <a:r>
              <a:rPr lang="cs-CZ" sz="2400" dirty="0" err="1" smtClean="0"/>
              <a:t>vyd</a:t>
            </a:r>
            <a:r>
              <a:rPr lang="cs-CZ" sz="2400" dirty="0" smtClean="0"/>
              <a:t>. - Praha : Státní pedagogické nakladatelství, 1979. - 122 s.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err="1" smtClean="0"/>
              <a:t>Fikr</a:t>
            </a:r>
            <a:r>
              <a:rPr lang="cs-CZ" sz="2400" dirty="0" smtClean="0"/>
              <a:t> J.: Jak porozumíme chemickým vzorcům a rovnicím. Společnost pro odbornou literaturu - </a:t>
            </a:r>
            <a:r>
              <a:rPr lang="cs-CZ" sz="2400" dirty="0" err="1" smtClean="0"/>
              <a:t>Barister</a:t>
            </a:r>
            <a:r>
              <a:rPr lang="cs-CZ" sz="2400" dirty="0" smtClean="0"/>
              <a:t> &amp; </a:t>
            </a:r>
            <a:r>
              <a:rPr lang="cs-CZ" sz="2400" dirty="0" err="1" smtClean="0"/>
              <a:t>Principal</a:t>
            </a:r>
            <a:r>
              <a:rPr lang="cs-CZ" sz="2400" dirty="0" smtClean="0"/>
              <a:t>, Brno 2007.</a:t>
            </a:r>
            <a:br>
              <a:rPr lang="cs-CZ" sz="2400" dirty="0" smtClean="0"/>
            </a:br>
            <a:r>
              <a:rPr lang="cs-CZ" sz="2400" dirty="0" smtClean="0"/>
              <a:t> </a:t>
            </a:r>
            <a:br>
              <a:rPr lang="cs-CZ" sz="2400" dirty="0" smtClean="0"/>
            </a:b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700</TotalTime>
  <Words>339</Words>
  <Application>Microsoft Office PowerPoint</Application>
  <PresentationFormat>Předvádění na obrazovce (4:3)</PresentationFormat>
  <Paragraphs>54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 Tvorba chemických vzorců solí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41</cp:revision>
  <dcterms:created xsi:type="dcterms:W3CDTF">2013-01-10T18:08:52Z</dcterms:created>
  <dcterms:modified xsi:type="dcterms:W3CDTF">2015-02-26T09:35:10Z</dcterms:modified>
</cp:coreProperties>
</file>