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59" r:id="rId23"/>
    <p:sldId id="260" r:id="rId24"/>
    <p:sldId id="261" r:id="rId25"/>
    <p:sldId id="262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94F7466-2115-4E85-B07E-2443CF993752}" type="datetimeFigureOut">
              <a:rPr lang="cs-CZ" smtClean="0"/>
              <a:t>24.3.2015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1B9CB9-C92D-4611-8665-2BBCDE5C3875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percepce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79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Atribuce je proces, na jehož základě si vytváříme dojem o tom, proč se lidé chovají tak, jak se chovají (nejen </a:t>
            </a:r>
            <a:r>
              <a:rPr lang="cs-CZ" dirty="0"/>
              <a:t>lidé). </a:t>
            </a:r>
            <a:r>
              <a:rPr lang="cs-CZ" b="1" dirty="0"/>
              <a:t>F</a:t>
            </a:r>
            <a:r>
              <a:rPr lang="cs-CZ" b="1" dirty="0" smtClean="0"/>
              <a:t>. </a:t>
            </a:r>
            <a:r>
              <a:rPr lang="cs-CZ" b="1" dirty="0" err="1" smtClean="0"/>
              <a:t>Heider</a:t>
            </a:r>
            <a:r>
              <a:rPr lang="cs-CZ" dirty="0" smtClean="0"/>
              <a:t> </a:t>
            </a:r>
            <a:r>
              <a:rPr lang="cs-CZ" dirty="0"/>
              <a:t>(1958)</a:t>
            </a: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Přisuzujeme různým dějům různé příčiny. Např. když někdo upadne, přisoudíme to buď jeho osobnostním kvalitám (nemotora), nebo vnějším příčinám (náhoda).</a:t>
            </a:r>
          </a:p>
          <a:p>
            <a:pPr marL="137160" indent="0">
              <a:buNone/>
            </a:pPr>
            <a:r>
              <a:rPr lang="cs-CZ" dirty="0" smtClean="0"/>
              <a:t>Rozlišuje se tedy atribuce:</a:t>
            </a:r>
          </a:p>
          <a:p>
            <a:pPr marL="137160" indent="0">
              <a:buNone/>
            </a:pPr>
            <a:r>
              <a:rPr lang="cs-CZ" dirty="0" smtClean="0"/>
              <a:t>1. vnitřní - dispoziční</a:t>
            </a:r>
          </a:p>
          <a:p>
            <a:pPr marL="137160" indent="0">
              <a:buNone/>
            </a:pPr>
            <a:r>
              <a:rPr lang="cs-CZ" dirty="0" smtClean="0"/>
              <a:t>2. vnější - situační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23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F. </a:t>
            </a:r>
            <a:r>
              <a:rPr lang="cs-CZ" dirty="0" err="1" smtClean="0"/>
              <a:t>Heider</a:t>
            </a:r>
            <a:r>
              <a:rPr lang="cs-CZ" dirty="0" smtClean="0"/>
              <a:t> si jako jeden z prvních všiml, že chování jedince je tak působivé, že nepřikládáme dostatečnou váhu okolnostem.</a:t>
            </a:r>
          </a:p>
          <a:p>
            <a:pPr marL="137160" indent="0">
              <a:buNone/>
            </a:pPr>
            <a:r>
              <a:rPr lang="cs-CZ" dirty="0" smtClean="0"/>
              <a:t>Podceňujeme situační příčiny chování a naopak velmi snadno děláme unáhlené závěry o dispozicích určité osoby.</a:t>
            </a:r>
          </a:p>
          <a:p>
            <a:pPr marL="137160" indent="0">
              <a:buNone/>
            </a:pPr>
            <a:r>
              <a:rPr lang="cs-CZ" b="1" dirty="0" smtClean="0"/>
              <a:t>Základní </a:t>
            </a:r>
            <a:r>
              <a:rPr lang="cs-CZ" b="1" dirty="0" err="1" smtClean="0"/>
              <a:t>atribuční</a:t>
            </a:r>
            <a:r>
              <a:rPr lang="cs-CZ" b="1" dirty="0" smtClean="0"/>
              <a:t> chyba </a:t>
            </a:r>
            <a:r>
              <a:rPr lang="cs-CZ" dirty="0" smtClean="0"/>
              <a:t>tedy spočívá v tom, že přikládáme větší váhu osobě a příliš malou váhu situaci.</a:t>
            </a:r>
          </a:p>
          <a:p>
            <a:pPr marL="137160" indent="0">
              <a:buNone/>
            </a:pPr>
            <a:r>
              <a:rPr lang="cs-CZ" dirty="0" smtClean="0"/>
              <a:t>Př.: Má sportovkyně v televizní reklamě opravdu ráda obilninovou kaši, kterou nabízí?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</a:t>
            </a:r>
            <a:r>
              <a:rPr lang="cs-CZ" dirty="0" err="1"/>
              <a:t>atribuční</a:t>
            </a:r>
            <a:r>
              <a:rPr lang="cs-CZ" dirty="0"/>
              <a:t> chyba</a:t>
            </a:r>
          </a:p>
        </p:txBody>
      </p:sp>
    </p:spTree>
    <p:extLst>
      <p:ext uri="{BB962C8B-B14F-4D97-AF65-F5344CB8AC3E}">
        <p14:creationId xmlns:p14="http://schemas.microsoft.com/office/powerpoint/2010/main" val="29200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/>
              <a:t>Chyby v </a:t>
            </a:r>
            <a:r>
              <a:rPr lang="cs-CZ" dirty="0" err="1" smtClean="0"/>
              <a:t>atribuci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cs-CZ" dirty="0" smtClean="0"/>
              <a:t>Máme </a:t>
            </a:r>
            <a:r>
              <a:rPr lang="cs-CZ" dirty="0"/>
              <a:t>sklon uplatňovat odlišná měřítka v přisuzování příčin vlastnímu a cizímu jednání. </a:t>
            </a: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Máme </a:t>
            </a:r>
            <a:r>
              <a:rPr lang="cs-CZ" dirty="0"/>
              <a:t>tendenci posuzovat </a:t>
            </a:r>
            <a:r>
              <a:rPr lang="cs-CZ" b="1" dirty="0"/>
              <a:t>vlastní </a:t>
            </a:r>
            <a:r>
              <a:rPr lang="cs-CZ" b="1" dirty="0" smtClean="0"/>
              <a:t>chybu jako </a:t>
            </a:r>
            <a:r>
              <a:rPr lang="cs-CZ" b="1" dirty="0"/>
              <a:t>důsledek </a:t>
            </a:r>
            <a:r>
              <a:rPr lang="cs-CZ" b="1" dirty="0" smtClean="0"/>
              <a:t>vnější situace</a:t>
            </a:r>
            <a:r>
              <a:rPr lang="cs-CZ" dirty="0"/>
              <a:t>, ale </a:t>
            </a:r>
            <a:r>
              <a:rPr lang="cs-CZ" b="1" dirty="0" smtClean="0"/>
              <a:t>chybu druhých </a:t>
            </a:r>
            <a:r>
              <a:rPr lang="cs-CZ" b="1" dirty="0"/>
              <a:t>jako důsledek </a:t>
            </a:r>
            <a:r>
              <a:rPr lang="cs-CZ" b="1" dirty="0" smtClean="0"/>
              <a:t>jejich osobnosti</a:t>
            </a:r>
            <a:r>
              <a:rPr lang="cs-CZ" dirty="0" smtClean="0"/>
              <a:t> (toho </a:t>
            </a:r>
            <a:r>
              <a:rPr lang="cs-CZ" dirty="0"/>
              <a:t>jací jsou, jaké mají názory</a:t>
            </a:r>
            <a:r>
              <a:rPr lang="cs-CZ" dirty="0" smtClean="0"/>
              <a:t>).</a:t>
            </a:r>
          </a:p>
          <a:p>
            <a:pPr marL="137160" indent="0">
              <a:buNone/>
            </a:pPr>
            <a:r>
              <a:rPr lang="cs-CZ" b="1" dirty="0" smtClean="0"/>
              <a:t>Úspěch</a:t>
            </a:r>
            <a:r>
              <a:rPr lang="cs-CZ" dirty="0" smtClean="0"/>
              <a:t> na druhou stranu přisuzujeme svým vlastním vnitřním kvalitám a schopnostem, zatímco úspěch druhých často vysvětlujeme jako důsledek vnějších okolností.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b="1" dirty="0" smtClean="0"/>
              <a:t>Egocentrická tendence</a:t>
            </a:r>
            <a:r>
              <a:rPr lang="cs-CZ" dirty="0" smtClean="0"/>
              <a:t>: pokud pracujeme ve skupině, přisuzujeme úspěch sobě a neúspěch druhým.</a:t>
            </a:r>
          </a:p>
          <a:p>
            <a:pPr marL="137160" indent="0">
              <a:buNone/>
            </a:pPr>
            <a:r>
              <a:rPr lang="cs-CZ" b="1" dirty="0"/>
              <a:t>Efekt falešného </a:t>
            </a:r>
            <a:r>
              <a:rPr lang="cs-CZ" b="1" dirty="0" smtClean="0"/>
              <a:t>konsenzu: </a:t>
            </a:r>
            <a:r>
              <a:rPr lang="cs-CZ" dirty="0" smtClean="0"/>
              <a:t> máme tendenci </a:t>
            </a:r>
            <a:r>
              <a:rPr lang="cs-CZ" dirty="0"/>
              <a:t>hodnotit vlastní chování </a:t>
            </a:r>
            <a:r>
              <a:rPr lang="cs-CZ" dirty="0" smtClean="0"/>
              <a:t>jako </a:t>
            </a:r>
            <a:r>
              <a:rPr lang="cs-CZ" dirty="0"/>
              <a:t>adekvátní okolnostem a zároveň jako „obecně platné“ či „jedině možné</a:t>
            </a:r>
            <a:r>
              <a:rPr lang="cs-CZ" dirty="0" smtClean="0"/>
              <a:t>“.</a:t>
            </a:r>
            <a:endParaRPr lang="cs-CZ" dirty="0"/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23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Sebeatribuce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cs-CZ" dirty="0" err="1" smtClean="0"/>
              <a:t>Daryl</a:t>
            </a:r>
            <a:r>
              <a:rPr lang="cs-CZ" dirty="0" smtClean="0"/>
              <a:t> </a:t>
            </a:r>
            <a:r>
              <a:rPr lang="cs-CZ" dirty="0" err="1" smtClean="0"/>
              <a:t>Bemová</a:t>
            </a:r>
            <a:r>
              <a:rPr lang="cs-CZ" dirty="0" smtClean="0"/>
              <a:t> (1972) tvrdí, že při vytváření úsudků o sobě  samých používáme stejných usuzovacích procesů (a dopouštíme se stejných chyb), které používáme k vytváření úsudku o druhých.</a:t>
            </a:r>
          </a:p>
          <a:p>
            <a:pPr marL="137160" indent="0">
              <a:buNone/>
            </a:pPr>
            <a:r>
              <a:rPr lang="cs-CZ" dirty="0" smtClean="0"/>
              <a:t>Podle Bémové získávají  jedinci o svých vlastních postojích, emocích a vnitřních stavech částečně tím, že je vyvozují z pozorování svého vlastního chování.</a:t>
            </a:r>
          </a:p>
          <a:p>
            <a:pPr marL="137160" indent="0">
              <a:buNone/>
            </a:pPr>
            <a:r>
              <a:rPr lang="cs-CZ" dirty="0" smtClean="0"/>
              <a:t>Tedy do té míry, jak jsou vnitřní podněty slabé (nejasné), je jedinec jako každý vnější pozorovatel, který se musí spolehnout na vnější podněty, aby usoudil na jedincovy vnitřní stavy.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83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Efekt prvního dojmu (primárnosti)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Jeden z prvních výzkumů této problematiky provedl S. </a:t>
            </a:r>
            <a:r>
              <a:rPr lang="cs-CZ" dirty="0" err="1" smtClean="0"/>
              <a:t>Asch</a:t>
            </a:r>
            <a:r>
              <a:rPr lang="cs-CZ" dirty="0" smtClean="0"/>
              <a:t> </a:t>
            </a:r>
            <a:r>
              <a:rPr lang="cs-CZ" dirty="0"/>
              <a:t>již v roce 1946. Zjistil, že způsob, jakým budeme na danou osobu či věc pohlížet a jak ji budeme hodnotit, záleží na pořadí, v jakém se dozvíme jednotlivé údaje. První dojem má tak zásadní postavení, protože předurčuje způsob vnímání všech následujících </a:t>
            </a:r>
            <a:r>
              <a:rPr lang="cs-CZ" dirty="0" smtClean="0"/>
              <a:t>informací (srov. způsob podávání zpětné vazby). </a:t>
            </a:r>
            <a:r>
              <a:rPr lang="cs-CZ" dirty="0"/>
              <a:t>Člověk, který uvede své představení slovy „omlouvám se, dnes jsem se nestihl dobře připravit“ způsobí větší citlivost posluchačů na případné chyby a nedostatky, a publikum si všimne i věcí, které by si normálně nevšimlo nebo je interpretovalo jinak</a:t>
            </a:r>
            <a:r>
              <a:rPr lang="cs-CZ" dirty="0" smtClean="0"/>
              <a:t>.</a:t>
            </a:r>
          </a:p>
          <a:p>
            <a:r>
              <a:rPr lang="cs-CZ" dirty="0" smtClean="0"/>
              <a:t>Srov. vnímání žáků, vnímání výkonu žáků…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9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Haló efekt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/>
              <a:t>Některé charakteristiky jsou pro pozorovatele  důležité bez ohledu na pořadí prezentace. </a:t>
            </a:r>
            <a:r>
              <a:rPr lang="cs-CZ" dirty="0" smtClean="0"/>
              <a:t>Základním </a:t>
            </a:r>
            <a:r>
              <a:rPr lang="cs-CZ" dirty="0"/>
              <a:t>stavebním kamenem </a:t>
            </a:r>
            <a:r>
              <a:rPr lang="cs-CZ" dirty="0" smtClean="0"/>
              <a:t>haló </a:t>
            </a:r>
            <a:r>
              <a:rPr lang="cs-CZ" dirty="0"/>
              <a:t>efektu </a:t>
            </a:r>
            <a:r>
              <a:rPr lang="cs-CZ" dirty="0" smtClean="0"/>
              <a:t>je nějaká centrální </a:t>
            </a:r>
            <a:r>
              <a:rPr lang="cs-CZ" dirty="0"/>
              <a:t>vlastnost </a:t>
            </a:r>
            <a:r>
              <a:rPr lang="cs-CZ" dirty="0" smtClean="0"/>
              <a:t>pozorovaného (např. vztah ke zvířatům, k fotbalu, </a:t>
            </a:r>
            <a:r>
              <a:rPr lang="cs-CZ" dirty="0"/>
              <a:t>politický názor</a:t>
            </a:r>
            <a:r>
              <a:rPr lang="cs-CZ" dirty="0" smtClean="0"/>
              <a:t>, užívání nějakého artefaktu </a:t>
            </a:r>
            <a:r>
              <a:rPr lang="cs-CZ" dirty="0"/>
              <a:t>apod</a:t>
            </a:r>
            <a:r>
              <a:rPr lang="cs-CZ" dirty="0" smtClean="0"/>
              <a:t>.).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72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 novosti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52736"/>
          </a:xfrm>
        </p:spPr>
        <p:txBody>
          <a:bodyPr/>
          <a:lstStyle/>
          <a:p>
            <a:pPr marL="137160" indent="0">
              <a:buNone/>
            </a:pPr>
            <a:r>
              <a:rPr lang="cs-CZ" dirty="0" smtClean="0"/>
              <a:t>Novým informacím o jedinci přikládáme větší váhu a dle toho si o něm přetváříme dojem.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92450" y="270892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Projekce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21040" y="3855730"/>
            <a:ext cx="8229600" cy="266961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cs-CZ" dirty="0" smtClean="0"/>
              <a:t>Příčiny jednání druhých máme tendenci odvozovat podle svých vlastních motivů k jednání. Existují pozitivní a negativní projekce. Ne vždy musíme být nositeli </a:t>
            </a:r>
            <a:r>
              <a:rPr lang="cs-CZ" dirty="0" err="1" smtClean="0"/>
              <a:t>projikovaných</a:t>
            </a:r>
            <a:r>
              <a:rPr lang="cs-CZ" dirty="0" smtClean="0"/>
              <a:t> vlastností, ale často tomu tak bývá. Osoby, které nekriticky obdivujeme, ověnčujeme pozitivními projekcemi. Osoby, které nesnášíme, často ověnčujeme negativními projekcemi.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4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= důležitý pojem sociální psychologie</a:t>
            </a:r>
          </a:p>
          <a:p>
            <a:pPr marL="137160" indent="0">
              <a:buNone/>
            </a:pPr>
            <a:r>
              <a:rPr lang="cs-CZ" dirty="0" smtClean="0"/>
              <a:t>Postojem rozumíme sympatii či nesympatii k objektům, osobám, skupinám, situacím či jiným identifikovatelných stránkám prostředí (včetně abstraktních idejí).</a:t>
            </a:r>
          </a:p>
          <a:p>
            <a:pPr marL="137160" indent="0">
              <a:buNone/>
            </a:pPr>
            <a:r>
              <a:rPr lang="cs-CZ" dirty="0" smtClean="0"/>
              <a:t>„Mám rád jablka.“ „Nemám rád vulgární řeči.“</a:t>
            </a:r>
          </a:p>
          <a:p>
            <a:pPr marL="137160" indent="0">
              <a:buNone/>
            </a:pPr>
            <a:r>
              <a:rPr lang="cs-CZ" dirty="0" smtClean="0"/>
              <a:t>Ale i když postoje vyjadřují emoce/pocity, jsou často spojeny s </a:t>
            </a:r>
            <a:r>
              <a:rPr lang="cs-CZ" b="1" dirty="0" smtClean="0"/>
              <a:t>kognitivními strukturami </a:t>
            </a:r>
            <a:r>
              <a:rPr lang="cs-CZ" dirty="0" smtClean="0"/>
              <a:t>(přesvědčením). „Jablka obsahují vitamíny.“ „Vulgarismy jsou spojeny s nízkou mravností.“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26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 smtClean="0"/>
              <a:t>Postoje obsahují komponentu:</a:t>
            </a:r>
          </a:p>
          <a:p>
            <a:pPr marL="651510" indent="-514350">
              <a:buAutoNum type="arabicPeriod"/>
            </a:pPr>
            <a:r>
              <a:rPr lang="cs-CZ" dirty="0" smtClean="0"/>
              <a:t>kognitivní </a:t>
            </a:r>
          </a:p>
          <a:p>
            <a:pPr marL="651510" indent="-514350">
              <a:buAutoNum type="arabicPeriod"/>
            </a:pPr>
            <a:r>
              <a:rPr lang="cs-CZ" dirty="0" smtClean="0"/>
              <a:t>afektivní</a:t>
            </a:r>
          </a:p>
          <a:p>
            <a:pPr marL="651510" indent="-514350">
              <a:buAutoNum type="arabicPeriod"/>
            </a:pPr>
            <a:r>
              <a:rPr lang="cs-CZ" dirty="0" smtClean="0"/>
              <a:t>behaviorální (konativní)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Např. při výzkumu negativních postojů rozlišují mezi negativními stereotypy (negativní přesvědčení o skupině a vnímání skupiny – kognitivní složka), předsudkem (negativní pocity vůči menšině – afektivní složka) a diskriminaci (negativní činy proti menšině – behaviorální složka).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52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 </a:t>
            </a:r>
            <a:r>
              <a:rPr lang="cs-CZ" dirty="0" err="1" smtClean="0"/>
              <a:t>averzivní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 smtClean="0"/>
              <a:t>Velkou výhodou lidského učení je zavedení učení verbální cestou.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Do té doby se dítě učí:</a:t>
            </a:r>
          </a:p>
          <a:p>
            <a:r>
              <a:rPr lang="cs-CZ" dirty="0" smtClean="0"/>
              <a:t>nápodobou</a:t>
            </a:r>
          </a:p>
          <a:p>
            <a:r>
              <a:rPr lang="cs-CZ" dirty="0" err="1" smtClean="0"/>
              <a:t>pokusem&amp;omylem</a:t>
            </a:r>
            <a:r>
              <a:rPr lang="cs-CZ" dirty="0" smtClean="0"/>
              <a:t>, tzn. i </a:t>
            </a:r>
            <a:r>
              <a:rPr lang="cs-CZ" dirty="0" err="1" smtClean="0"/>
              <a:t>tzv</a:t>
            </a:r>
            <a:r>
              <a:rPr lang="cs-CZ" dirty="0" smtClean="0"/>
              <a:t> </a:t>
            </a:r>
            <a:r>
              <a:rPr lang="cs-CZ" b="1" i="1" dirty="0" err="1" smtClean="0"/>
              <a:t>averzivním</a:t>
            </a:r>
            <a:r>
              <a:rPr lang="cs-CZ" b="1" i="1" dirty="0" smtClean="0"/>
              <a:t> učením</a:t>
            </a:r>
            <a:r>
              <a:rPr lang="cs-CZ" dirty="0" smtClean="0"/>
              <a:t> =co bolí, to neopakuji, z čeho mně je špatně, to nejím… je to učení cukrem&amp;bičem, resp. trestem</a:t>
            </a:r>
          </a:p>
          <a:p>
            <a:r>
              <a:rPr lang="cs-CZ" dirty="0" smtClean="0"/>
              <a:t>Toto učení je univerzální – funguje i u bezobratlých (učí se i bezhlaví švábi – Veselovský, 1992)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0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percepce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Míra socializace dospělého člověka vede k tomu, že někdy vnímáme přednostně určité informace a jiné naopak </a:t>
            </a:r>
            <a:r>
              <a:rPr lang="cs-CZ" dirty="0" smtClean="0"/>
              <a:t>upozaďujeme.</a:t>
            </a: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Důvodem zkresleného </a:t>
            </a:r>
            <a:r>
              <a:rPr lang="cs-CZ" dirty="0" smtClean="0"/>
              <a:t>vnímání a hodnocení druhých </a:t>
            </a:r>
            <a:r>
              <a:rPr lang="cs-CZ" dirty="0" smtClean="0"/>
              <a:t>je/byla </a:t>
            </a:r>
            <a:r>
              <a:rPr lang="cs-CZ" dirty="0" smtClean="0"/>
              <a:t>evoluční potřeba: vždy bylo třeba poznat během relativně krátké chvíle, koho máme před sebou, abychom věděli, jak jednat (máme útočit nebo postavit na čaj?). To vedlo přednostně k izolování určitých „typických“ aspektů pozorovaného a vzniku stereotypů.</a:t>
            </a:r>
          </a:p>
          <a:p>
            <a:pPr marL="137160" indent="0">
              <a:buNone/>
            </a:pPr>
            <a:r>
              <a:rPr lang="cs-CZ" dirty="0" smtClean="0"/>
              <a:t>K některým sociálním informacím bývají (statisticky myšleno) otevřenější ženy (srov. milióny let trvající dělbu rolí v rodičovské dyádě).</a:t>
            </a:r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77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Dítě, dokud se nenaučí mluvit, můžeme učit v zásadě jen </a:t>
            </a:r>
            <a:r>
              <a:rPr lang="cs-CZ" dirty="0" err="1" smtClean="0"/>
              <a:t>averzivně</a:t>
            </a:r>
            <a:r>
              <a:rPr lang="cs-CZ" dirty="0" smtClean="0"/>
              <a:t>… což ho pochopitelně strašně štve a narušuje to jinak velmi pozitivní soužití. – nutnost naučit se kárat a chránit dítě co nejpříjemněji.</a:t>
            </a:r>
          </a:p>
          <a:p>
            <a:r>
              <a:rPr lang="cs-CZ" dirty="0" smtClean="0"/>
              <a:t>Srov. pozitivní roli zásadních životních zkušeností (=pádů) v raném dětství i později v životě. Aneb co tě nezabije, to tě „posílí“.</a:t>
            </a:r>
          </a:p>
          <a:p>
            <a:r>
              <a:rPr lang="cs-CZ" dirty="0" smtClean="0"/>
              <a:t>Srov. roli trestu ve výchově, roli 5ky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4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564904"/>
            <a:ext cx="5095875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548680"/>
            <a:ext cx="7931224" cy="489658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 algn="ctr">
              <a:buNone/>
            </a:pPr>
            <a:r>
              <a:rPr lang="cs-CZ" dirty="0" smtClean="0"/>
              <a:t>Neurobiologický pohled na vývoj: </a:t>
            </a:r>
          </a:p>
          <a:p>
            <a:pPr marL="137160" indent="0">
              <a:buNone/>
            </a:pPr>
            <a:r>
              <a:rPr lang="cs-CZ" dirty="0" smtClean="0"/>
              <a:t>mozková kůra dozrává; emoce a motivace jsou primárně řízeny z talamu, později z kůry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72808" y="573329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/>
              <a:t>Gazzaley</a:t>
            </a:r>
            <a:r>
              <a:rPr lang="cs-CZ" sz="1200" dirty="0" smtClean="0"/>
              <a:t>: </a:t>
            </a:r>
            <a:r>
              <a:rPr lang="cs-CZ" sz="1200" dirty="0" err="1" smtClean="0"/>
              <a:t>Exploring</a:t>
            </a:r>
            <a:r>
              <a:rPr lang="cs-CZ" sz="1200" dirty="0" smtClean="0"/>
              <a:t> </a:t>
            </a:r>
            <a:r>
              <a:rPr lang="cs-CZ" sz="1200" dirty="0" err="1" smtClean="0"/>
              <a:t>the</a:t>
            </a:r>
            <a:r>
              <a:rPr lang="cs-CZ" sz="1200" dirty="0" smtClean="0"/>
              <a:t> </a:t>
            </a:r>
            <a:r>
              <a:rPr lang="cs-CZ" sz="1200" dirty="0" err="1" smtClean="0"/>
              <a:t>Crossroads</a:t>
            </a:r>
            <a:r>
              <a:rPr lang="cs-CZ" sz="1200" dirty="0" smtClean="0"/>
              <a:t> (</a:t>
            </a:r>
            <a:r>
              <a:rPr lang="cs-CZ" sz="1200" dirty="0" err="1" smtClean="0"/>
              <a:t>YouTube</a:t>
            </a:r>
            <a:r>
              <a:rPr lang="cs-CZ" sz="1200" dirty="0" smtClean="0"/>
              <a:t>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2190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30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3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Stereotyp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 smtClean="0"/>
              <a:t>„Když se věci ve vzájemném vztahu mění (např. vzdělání a příjem, výška a hmotnost) říkáme o nich, že korelují či </a:t>
            </a:r>
            <a:r>
              <a:rPr lang="cs-CZ" dirty="0" err="1" smtClean="0"/>
              <a:t>kovariují</a:t>
            </a:r>
            <a:r>
              <a:rPr lang="cs-CZ" dirty="0" smtClean="0"/>
              <a:t>. Objevování takových </a:t>
            </a:r>
            <a:r>
              <a:rPr lang="cs-CZ" dirty="0" err="1" smtClean="0"/>
              <a:t>kovariací</a:t>
            </a:r>
            <a:r>
              <a:rPr lang="cs-CZ" dirty="0" smtClean="0"/>
              <a:t> je úkolem vědy a člověk jako intuitivní vědec, zabývající se lidským chováním, takové korelace vnímá (nebo si myslí, že vnímá) neustále.</a:t>
            </a:r>
          </a:p>
          <a:p>
            <a:pPr marL="137160" indent="0">
              <a:buNone/>
            </a:pPr>
            <a:r>
              <a:rPr lang="cs-CZ" dirty="0" smtClean="0"/>
              <a:t>Naše stereotypy jsou vlastně </a:t>
            </a:r>
            <a:r>
              <a:rPr lang="cs-CZ" dirty="0" err="1" smtClean="0"/>
              <a:t>miniteoriemi</a:t>
            </a:r>
            <a:r>
              <a:rPr lang="cs-CZ" dirty="0" smtClean="0"/>
              <a:t> </a:t>
            </a:r>
            <a:r>
              <a:rPr lang="cs-CZ" dirty="0" err="1" smtClean="0"/>
              <a:t>kovariace</a:t>
            </a:r>
            <a:r>
              <a:rPr lang="cs-CZ" dirty="0" smtClean="0"/>
              <a:t>: stereotyp extraverta, učitele, psychologa, fanouška fotbalu atd. jsou teoriemi toho, jak se jednotlivé rysy či vzorce chování vyskytují spolu s jinými určitými rysy a chováním.</a:t>
            </a:r>
          </a:p>
          <a:p>
            <a:pPr marL="137160" indent="0">
              <a:buNone/>
            </a:pPr>
            <a:r>
              <a:rPr lang="cs-CZ" dirty="0" smtClean="0"/>
              <a:t>Výzkumy ukazují, že si při tomto hledání </a:t>
            </a:r>
            <a:r>
              <a:rPr lang="cs-CZ" dirty="0" err="1" smtClean="0"/>
              <a:t>kovariací</a:t>
            </a:r>
            <a:r>
              <a:rPr lang="cs-CZ" dirty="0" smtClean="0"/>
              <a:t> nepočítáme příliš dobře. </a:t>
            </a:r>
            <a:r>
              <a:rPr lang="cs-CZ" dirty="0"/>
              <a:t>„ (Atkinson et al., 1995, s. </a:t>
            </a:r>
            <a:r>
              <a:rPr lang="cs-CZ" dirty="0" smtClean="0"/>
              <a:t>720)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Když nás naše schémata/teorie vedou k </a:t>
            </a:r>
            <a:r>
              <a:rPr lang="cs-CZ" dirty="0"/>
              <a:t>očekávání</a:t>
            </a:r>
            <a:r>
              <a:rPr lang="cs-CZ" dirty="0" smtClean="0"/>
              <a:t>, že dvě věci </a:t>
            </a:r>
            <a:r>
              <a:rPr lang="cs-CZ" dirty="0" err="1" smtClean="0"/>
              <a:t>kovariují</a:t>
            </a:r>
            <a:r>
              <a:rPr lang="cs-CZ" dirty="0" smtClean="0"/>
              <a:t>, nadhodnocujeme korelaci mezi nimi, a dokonce vidíme iluzorní korelace tam, kde neexistují. A když nemáme schéma/teorii, která by nás vedla k očekávání, že dvě věci </a:t>
            </a:r>
            <a:r>
              <a:rPr lang="cs-CZ" dirty="0" err="1" smtClean="0"/>
              <a:t>kovariují</a:t>
            </a:r>
            <a:r>
              <a:rPr lang="cs-CZ" dirty="0" smtClean="0"/>
              <a:t>, korelaci podceňujeme, dokonce ji nejsme schopni objevit, přestože se v datech objevuje.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Stereotypy přetrvávají, i když je data nepodporují.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25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Stereotyp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Stereotypy </a:t>
            </a:r>
            <a:r>
              <a:rPr lang="cs-CZ" dirty="0"/>
              <a:t>mají kategoriální povahu, která vyjadřuje přisuzování určitých charakteristik lidem na základě jejich skupinového členství. Pokud je jednou osoba identifikována jako patřící k jisté </a:t>
            </a:r>
            <a:r>
              <a:rPr lang="cs-CZ" dirty="0" smtClean="0"/>
              <a:t>skupině (metalista, fanoušek fotbalu, žena v domácnosti, příslušník etnické menšiny atd.), </a:t>
            </a:r>
            <a:r>
              <a:rPr lang="cs-CZ" dirty="0"/>
              <a:t>automaticky</a:t>
            </a:r>
            <a:r>
              <a:rPr lang="cs-CZ" dirty="0" smtClean="0"/>
              <a:t>, prostřednictvím </a:t>
            </a:r>
            <a:r>
              <a:rPr lang="cs-CZ" dirty="0"/>
              <a:t>stereotypu, jí bývají přisuzovány všechny </a:t>
            </a:r>
            <a:r>
              <a:rPr lang="cs-CZ" dirty="0" smtClean="0"/>
              <a:t>stereotypní vlastnosti </a:t>
            </a:r>
            <a:r>
              <a:rPr lang="cs-CZ" dirty="0"/>
              <a:t>této skupiny a aktivizuje se tak i </a:t>
            </a:r>
            <a:r>
              <a:rPr lang="cs-CZ" dirty="0" smtClean="0"/>
              <a:t>předsudek. </a:t>
            </a:r>
          </a:p>
          <a:p>
            <a:pPr marL="137160" indent="0">
              <a:buNone/>
            </a:pPr>
            <a:r>
              <a:rPr lang="cs-CZ" dirty="0" smtClean="0"/>
              <a:t>Stereotypy jsou jak negativní, tak pozitivní.</a:t>
            </a:r>
          </a:p>
          <a:p>
            <a:pPr marL="137160" indent="0">
              <a:buNone/>
            </a:pPr>
            <a:r>
              <a:rPr lang="cs-CZ" dirty="0" smtClean="0"/>
              <a:t>Jsou: </a:t>
            </a:r>
            <a:r>
              <a:rPr lang="cs-CZ" dirty="0" err="1"/>
              <a:t>a</a:t>
            </a:r>
            <a:r>
              <a:rPr lang="cs-CZ" dirty="0" err="1" smtClean="0"/>
              <a:t>utostereotypy</a:t>
            </a:r>
            <a:r>
              <a:rPr lang="cs-CZ" dirty="0" smtClean="0"/>
              <a:t> (my) a </a:t>
            </a:r>
            <a:r>
              <a:rPr lang="cs-CZ" dirty="0" err="1" smtClean="0"/>
              <a:t>heterostereotypy</a:t>
            </a:r>
            <a:r>
              <a:rPr lang="cs-CZ" dirty="0" smtClean="0"/>
              <a:t> (oni).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74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Sebenaplňující se stereotypy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cs-CZ" dirty="0" smtClean="0"/>
              <a:t>Naše schémata neovlivňují pouze naše vnímání a myšlení, ale také naše chování a sociální interakce.</a:t>
            </a:r>
          </a:p>
          <a:p>
            <a:pPr marL="137160" indent="0">
              <a:buNone/>
            </a:pPr>
            <a:r>
              <a:rPr lang="cs-CZ" dirty="0" smtClean="0"/>
              <a:t>Specifické chování k druhým (nepřátelství) vyvolává jejich stereotypní chování (horší výsledky v pohovoru) a potvrzuje tak náš původní stereotyp.</a:t>
            </a:r>
          </a:p>
          <a:p>
            <a:pPr marL="137160" indent="0">
              <a:buNone/>
            </a:pPr>
            <a:r>
              <a:rPr lang="cs-CZ" dirty="0" smtClean="0"/>
              <a:t>Srov. vliv posuzování žáka učitelem na výkon žáka.</a:t>
            </a:r>
          </a:p>
          <a:p>
            <a:pPr marL="137160" indent="0">
              <a:buNone/>
            </a:pPr>
            <a:r>
              <a:rPr lang="cs-CZ" dirty="0" smtClean="0"/>
              <a:t>Pokud se jedná o pozitivní očekávání, hovoří se o </a:t>
            </a:r>
            <a:r>
              <a:rPr lang="cs-CZ" dirty="0" err="1" smtClean="0"/>
              <a:t>Pygmalion</a:t>
            </a:r>
            <a:r>
              <a:rPr lang="cs-CZ" dirty="0" smtClean="0"/>
              <a:t> efektu. </a:t>
            </a:r>
          </a:p>
          <a:p>
            <a:pPr marL="137160" indent="0">
              <a:buNone/>
            </a:pPr>
            <a:r>
              <a:rPr lang="cs-CZ" dirty="0" smtClean="0"/>
              <a:t>Pokud se jedná o negativní očekávání, hovoří se o Golem efektu.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81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Sebenaplňující</a:t>
            </a:r>
            <a:r>
              <a:rPr lang="cs-CZ" dirty="0" smtClean="0"/>
              <a:t> se proroctví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Rosenthalův</a:t>
            </a:r>
            <a:r>
              <a:rPr lang="cs-CZ" b="1" dirty="0" smtClean="0"/>
              <a:t> efekt </a:t>
            </a:r>
            <a:r>
              <a:rPr lang="cs-CZ" dirty="0" smtClean="0"/>
              <a:t>(R. </a:t>
            </a:r>
            <a:r>
              <a:rPr lang="cs-CZ" dirty="0" err="1" smtClean="0"/>
              <a:t>Rosenthal</a:t>
            </a:r>
            <a:r>
              <a:rPr lang="cs-CZ" dirty="0" smtClean="0"/>
              <a:t>; srov. </a:t>
            </a:r>
            <a:r>
              <a:rPr lang="cs-CZ" dirty="0" err="1" smtClean="0"/>
              <a:t>Rosenhanův</a:t>
            </a:r>
            <a:r>
              <a:rPr lang="cs-CZ" dirty="0" smtClean="0"/>
              <a:t> experiment v psychiatrické praxi)</a:t>
            </a:r>
          </a:p>
          <a:p>
            <a:pPr>
              <a:buNone/>
            </a:pPr>
            <a:r>
              <a:rPr lang="cs-CZ" dirty="0" smtClean="0"/>
              <a:t>Učitelé ve škole dostali (náhodou zaslechli) tipy na obzvlášť šikovné děti, které ale byly úplně průměrní a normální žáci. </a:t>
            </a:r>
          </a:p>
          <a:p>
            <a:pPr>
              <a:buNone/>
            </a:pPr>
            <a:r>
              <a:rPr lang="cs-CZ" dirty="0" smtClean="0"/>
              <a:t>Za rok se těmto dětem výrazně zlepšil prospěch, a to jen díky očekávání učitelů. Učitelé se chovali k vybraným dětem jinak – častěji je vyvolávali, více je chválili apod.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0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Sebenaplňující</a:t>
            </a:r>
            <a:r>
              <a:rPr lang="cs-CZ" dirty="0" smtClean="0"/>
              <a:t> se proroctví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Studenti měli naučit chodit krysy bludištěm. Dozvěděli se, že zvířata pochází ze dvou různých populací – „chytré“ a „hloupé“. Ve skutečnosti byly krysy rovnoměrně rozděleny do dvou smíšených skupin, což ale studenti nevěděli. </a:t>
            </a:r>
          </a:p>
          <a:p>
            <a:pPr>
              <a:buNone/>
            </a:pPr>
            <a:r>
              <a:rPr lang="cs-CZ" dirty="0" smtClean="0"/>
              <a:t>Krysy, které studenti pokládali za chytré, se naučily projít bludištěm mnohem rychleji, protože s nimi studenti komunikovali mnohem intenzivněji než s těmi, které považovali za hloupé.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31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Sebenaplňující</a:t>
            </a:r>
            <a:r>
              <a:rPr lang="cs-CZ" dirty="0" smtClean="0"/>
              <a:t> se proroctví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Teorie </a:t>
            </a:r>
            <a:r>
              <a:rPr lang="cs-CZ" i="1" dirty="0" smtClean="0"/>
              <a:t>nálepkování</a:t>
            </a:r>
            <a:r>
              <a:rPr lang="cs-CZ" dirty="0" smtClean="0"/>
              <a:t> (</a:t>
            </a:r>
            <a:r>
              <a:rPr lang="cs-CZ" dirty="0" err="1" smtClean="0"/>
              <a:t>labellingu</a:t>
            </a:r>
            <a:r>
              <a:rPr lang="cs-CZ" dirty="0" smtClean="0"/>
              <a:t>) </a:t>
            </a:r>
          </a:p>
          <a:p>
            <a:pPr>
              <a:buNone/>
            </a:pPr>
            <a:r>
              <a:rPr lang="cs-CZ" dirty="0" smtClean="0"/>
              <a:t>A. </a:t>
            </a:r>
            <a:r>
              <a:rPr lang="cs-CZ" dirty="0" err="1" smtClean="0"/>
              <a:t>Giddens</a:t>
            </a:r>
            <a:r>
              <a:rPr lang="cs-CZ" dirty="0" smtClean="0"/>
              <a:t>: jedinci se stávají deviantními, protože jsou jako deviantní označeny.</a:t>
            </a:r>
          </a:p>
          <a:p>
            <a:pPr>
              <a:buNone/>
            </a:pPr>
            <a:r>
              <a:rPr lang="cs-CZ" dirty="0" smtClean="0"/>
              <a:t>Sociální skupiny definují pravidla. Když je jedinec nedodržuje, stává se jedinec deviantem, resp. je označen za outsidera.</a:t>
            </a:r>
          </a:p>
          <a:p>
            <a:pPr>
              <a:buNone/>
            </a:pPr>
            <a:r>
              <a:rPr lang="cs-CZ" dirty="0" smtClean="0"/>
              <a:t>Nezáleží příliš na tom, zda se jedinec skutečně pravidla porušuje, ale jen na tom, zda je nálepkován (homosexuálové, mentálně nemocní, koktaví…).</a:t>
            </a:r>
          </a:p>
          <a:p>
            <a:pPr>
              <a:buNone/>
            </a:pPr>
            <a:r>
              <a:rPr lang="cs-CZ" dirty="0" smtClean="0"/>
              <a:t>Jsou jedinci, kteří pravidla porušují, ale dávají si pozor na nálepkování.</a:t>
            </a:r>
          </a:p>
          <a:p>
            <a:pPr>
              <a:buNone/>
            </a:pPr>
            <a:r>
              <a:rPr lang="cs-CZ" dirty="0" smtClean="0"/>
              <a:t>Nálepkování se dopouštějí držitelé moci (politikové, policisté, učitelé…).</a:t>
            </a:r>
          </a:p>
          <a:p>
            <a:pPr>
              <a:buNone/>
            </a:pPr>
            <a:r>
              <a:rPr lang="cs-CZ" dirty="0" smtClean="0"/>
              <a:t>Dochází k separaci jedince – přiřazení k subkultuře, která posílí jeho chování = </a:t>
            </a:r>
            <a:r>
              <a:rPr lang="cs-CZ" dirty="0" err="1" smtClean="0"/>
              <a:t>sebenaplňující</a:t>
            </a:r>
            <a:r>
              <a:rPr lang="cs-CZ" dirty="0" smtClean="0"/>
              <a:t> se proroctví.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09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1543</Words>
  <Application>Microsoft Office PowerPoint</Application>
  <PresentationFormat>Předvádění na obrazovce (4:3)</PresentationFormat>
  <Paragraphs>95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Vrchol</vt:lpstr>
      <vt:lpstr>Sociální percepce</vt:lpstr>
      <vt:lpstr>Sociální percepce</vt:lpstr>
      <vt:lpstr>Stereotyp</vt:lpstr>
      <vt:lpstr>Prezentace aplikace PowerPoint</vt:lpstr>
      <vt:lpstr>Stereotyp</vt:lpstr>
      <vt:lpstr>Sebenaplňující se stereotypy</vt:lpstr>
      <vt:lpstr>Sebenaplňující se proroctví</vt:lpstr>
      <vt:lpstr>Sebenaplňující se proroctví</vt:lpstr>
      <vt:lpstr>Sebenaplňující se proroctví</vt:lpstr>
      <vt:lpstr>Atribuce</vt:lpstr>
      <vt:lpstr>Základní atribuční chyba</vt:lpstr>
      <vt:lpstr>Chyby v atribuci</vt:lpstr>
      <vt:lpstr>Sebeatribuce</vt:lpstr>
      <vt:lpstr>Efekt prvního dojmu (primárnosti)</vt:lpstr>
      <vt:lpstr>Haló efekt</vt:lpstr>
      <vt:lpstr>Efekt novosti</vt:lpstr>
      <vt:lpstr>Postoje</vt:lpstr>
      <vt:lpstr>Postoje</vt:lpstr>
      <vt:lpstr>Učení averzivní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VUT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2</cp:revision>
  <dcterms:created xsi:type="dcterms:W3CDTF">2015-03-24T20:41:20Z</dcterms:created>
  <dcterms:modified xsi:type="dcterms:W3CDTF">2015-03-24T20:45:23Z</dcterms:modified>
</cp:coreProperties>
</file>