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59" r:id="rId4"/>
    <p:sldId id="270" r:id="rId5"/>
    <p:sldId id="278" r:id="rId6"/>
    <p:sldId id="275" r:id="rId7"/>
    <p:sldId id="260" r:id="rId8"/>
    <p:sldId id="263" r:id="rId9"/>
    <p:sldId id="265" r:id="rId10"/>
    <p:sldId id="258" r:id="rId11"/>
    <p:sldId id="266" r:id="rId12"/>
    <p:sldId id="267" r:id="rId13"/>
    <p:sldId id="257" r:id="rId14"/>
    <p:sldId id="272" r:id="rId15"/>
    <p:sldId id="276" r:id="rId16"/>
    <p:sldId id="261" r:id="rId17"/>
    <p:sldId id="268" r:id="rId18"/>
    <p:sldId id="271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8.3.2015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8.3.2015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8.3.2015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8.3.2015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8.3.2015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8.3.2015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8.3.2015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8.3.2015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8.3.2015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8.3.2015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8.3.2015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8.3.2015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tlist.cz/en/milan-knizak-100526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ilanknizak.com/192-akce/" TargetMode="External"/><Relationship Id="rId5" Type="http://schemas.openxmlformats.org/officeDocument/2006/relationships/hyperlink" Target="http://www.ceskatelevize.cz/porady/10419676635-fenomen-underground/412235100221008-aktual/7890-milan-knizak/" TargetMode="External"/><Relationship Id="rId4" Type="http://schemas.openxmlformats.org/officeDocument/2006/relationships/hyperlink" Target="http://www.ceskatelevize.cz/porady/10419676635-fenomen-underground/412235100221008-aktual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2454-knizak_satymalovane_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5148064" cy="6858000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5148064" y="620688"/>
            <a:ext cx="381642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Milan Knížák a </a:t>
            </a:r>
            <a:r>
              <a:rPr lang="cs-CZ" sz="3600" b="1" dirty="0" err="1" smtClean="0"/>
              <a:t>Aktual</a:t>
            </a:r>
            <a:endParaRPr lang="cs-CZ" sz="3600" b="1" dirty="0" smtClean="0"/>
          </a:p>
          <a:p>
            <a:endParaRPr lang="cs-CZ" sz="3600" b="1" dirty="0" smtClean="0"/>
          </a:p>
          <a:p>
            <a:r>
              <a:rPr lang="cs-CZ" sz="2000" dirty="0" smtClean="0"/>
              <a:t>Umělecká skupina (1963—1967)</a:t>
            </a:r>
          </a:p>
          <a:p>
            <a:endParaRPr lang="cs-CZ" sz="2000" dirty="0" smtClean="0"/>
          </a:p>
          <a:p>
            <a:r>
              <a:rPr lang="cs-CZ" sz="2000" dirty="0" smtClean="0"/>
              <a:t>Rocková skupina (1967—1972)</a:t>
            </a:r>
          </a:p>
          <a:p>
            <a:endParaRPr lang="cs-CZ" sz="3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702-saty-malovane-primo-na-telo-1985-komb-technika-na-platne-175x600-c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524375"/>
            <a:ext cx="7620000" cy="2333625"/>
          </a:xfrm>
          <a:prstGeom prst="rect">
            <a:avLst/>
          </a:prstGeom>
        </p:spPr>
      </p:pic>
      <p:pic>
        <p:nvPicPr>
          <p:cNvPr id="3" name="Obrázek 2" descr="702-saty-malovane-primo-na-telo-1985-komb-technika-na-platne-175x600-c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4524375"/>
            <a:ext cx="7620000" cy="2333625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395537" y="332656"/>
            <a:ext cx="84249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Procházka po Novém Světě (1964)</a:t>
            </a:r>
          </a:p>
          <a:p>
            <a:endParaRPr lang="cs-CZ" b="1" dirty="0" smtClean="0"/>
          </a:p>
          <a:p>
            <a:r>
              <a:rPr lang="cs-CZ" b="1" dirty="0" smtClean="0"/>
              <a:t>Demonstrace pro všechny smysly</a:t>
            </a:r>
            <a:endParaRPr lang="cs-CZ" dirty="0" smtClean="0"/>
          </a:p>
          <a:p>
            <a:r>
              <a:rPr lang="cs-CZ" dirty="0" smtClean="0"/>
              <a:t>(spolupracovali: Vít Mach, Soňa Švecová, Jan Trtílek)</a:t>
            </a:r>
          </a:p>
          <a:p>
            <a:endParaRPr lang="cs-CZ" dirty="0" smtClean="0"/>
          </a:p>
          <a:p>
            <a:r>
              <a:rPr lang="cs-CZ" dirty="0" smtClean="0"/>
              <a:t>Všichni organizátoři demonstrace mají na sobě neobvyklé oděvy - místo šperků věci denní potřeby, kusy pestrých látek našité na normální šaty, část oděvů natřenou nějakou barvou, nejlépe červenou nebo bílou.</a:t>
            </a:r>
          </a:p>
          <a:p>
            <a:r>
              <a:rPr lang="cs-CZ" dirty="0" smtClean="0"/>
              <a:t>Každému příchozímu je přidělen nějaký předmět, který nosí po celou dobu v ruce (např. část jídelního příboru, talíř, váza, sklenka, konvice, kus šatstva, bota atp.)</a:t>
            </a:r>
          </a:p>
          <a:p>
            <a:r>
              <a:rPr lang="cs-CZ" dirty="0" smtClean="0"/>
              <a:t>Procházejí ulicí, v místnosti s otevřeným oknem sedí muž u prostřeného stolu a jí.</a:t>
            </a:r>
          </a:p>
          <a:p>
            <a:r>
              <a:rPr lang="cs-CZ" dirty="0" smtClean="0"/>
              <a:t>Jdou dál (vedení) do malé místnůstky, kde se všichni natěsnají. Náhle jsou uzamčeni a ponecháni v nečinnosti (od 5 do x min., podle jejich reakcí a otrlosti). V místnosti je vylitá voňavka. (Mnoho.)</a:t>
            </a:r>
          </a:p>
          <a:p>
            <a:r>
              <a:rPr lang="cs-CZ" dirty="0" smtClean="0"/>
              <a:t>Jsou vypuštěni. (To, co se s nimi dosud dělo, byla jen příprava, vyšinutí z normálního stavu.)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702-saty-malovane-primo-na-telo-1985-komb-technika-na-platne-175x600-c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524375"/>
            <a:ext cx="7620000" cy="2333625"/>
          </a:xfrm>
          <a:prstGeom prst="rect">
            <a:avLst/>
          </a:prstGeom>
        </p:spPr>
      </p:pic>
      <p:pic>
        <p:nvPicPr>
          <p:cNvPr id="3" name="Obrázek 2" descr="702-saty-malovane-primo-na-telo-1985-komb-technika-na-platne-175x600-c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4524375"/>
            <a:ext cx="7620000" cy="2333625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395537" y="332656"/>
            <a:ext cx="84249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Cesta pokračuje.</a:t>
            </a:r>
          </a:p>
          <a:p>
            <a:r>
              <a:rPr lang="cs-CZ" dirty="0" smtClean="0"/>
              <a:t>Potkávají předměty (části bytového zařízení, šaty apod.).</a:t>
            </a:r>
          </a:p>
          <a:p>
            <a:r>
              <a:rPr lang="cs-CZ" dirty="0" smtClean="0"/>
              <a:t>Na zemi leží hudebník a hraje na kontrabas.</a:t>
            </a:r>
          </a:p>
          <a:p>
            <a:r>
              <a:rPr lang="cs-CZ" dirty="0" smtClean="0"/>
              <a:t>Dojdou na malé prostranství.</a:t>
            </a:r>
          </a:p>
          <a:p>
            <a:r>
              <a:rPr lang="cs-CZ" dirty="0" smtClean="0"/>
              <a:t>Účastníci jsou v kruhu. Kolem nich krouží, křičí, hlučí, probíhají, prorážejí kruh, objíždějí na motorkách, autech organizátoři demonstrace.</a:t>
            </a:r>
          </a:p>
          <a:p>
            <a:r>
              <a:rPr lang="cs-CZ" dirty="0" smtClean="0"/>
              <a:t>Z výše se spouští židle, hledí a ukazují na ni. Židle je dole, přijde člověk, vezme židli a postaví ji na sokl. všichni padnou na zem. Po minutě přijde zase člověk, židli sundá a sedne si na ni.</a:t>
            </a:r>
          </a:p>
          <a:p>
            <a:r>
              <a:rPr lang="cs-CZ" dirty="0" smtClean="0"/>
              <a:t>Vstanou.</a:t>
            </a:r>
          </a:p>
          <a:p>
            <a:r>
              <a:rPr lang="cs-CZ" dirty="0" smtClean="0"/>
              <a:t>Účastníci jsou vyzváni, aby předměty, jež jim byly přiděleny, srovnali na zem do řady a každý se za svůj postavil. Pak jsou požádáni, aby předmět zvedli a řadu utvořili o 20 cm dál. To se opakuje libovolně dlouho podle reakce účastníků.</a:t>
            </a:r>
          </a:p>
          <a:p>
            <a:r>
              <a:rPr lang="cs-CZ" dirty="0" smtClean="0"/>
              <a:t>Pak cesta zpátky.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702-saty-malovane-primo-na-telo-1985-komb-technika-na-platne-175x600-c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524375"/>
            <a:ext cx="7620000" cy="2333625"/>
          </a:xfrm>
          <a:prstGeom prst="rect">
            <a:avLst/>
          </a:prstGeom>
        </p:spPr>
      </p:pic>
      <p:pic>
        <p:nvPicPr>
          <p:cNvPr id="3" name="Obrázek 2" descr="702-saty-malovane-primo-na-telo-1985-komb-technika-na-platne-175x600-c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4524375"/>
            <a:ext cx="7620000" cy="2333625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395537" y="332656"/>
            <a:ext cx="84249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U stěny domu stojí člověk. Zasklívá okno. Po zasklení ho okamžitě rozbije.</a:t>
            </a:r>
          </a:p>
          <a:p>
            <a:r>
              <a:rPr lang="cs-CZ" dirty="0" smtClean="0"/>
              <a:t>Uprostřed ulice stojí válenda, na ní leží žena a hraje na tranzistorový přijímač.</a:t>
            </a:r>
          </a:p>
          <a:p>
            <a:r>
              <a:rPr lang="cs-CZ" dirty="0" smtClean="0"/>
              <a:t>Účastníci se zastaví. Je jim předkládána kniha, z níž si každý vytrhne jeden list.</a:t>
            </a:r>
          </a:p>
          <a:p>
            <a:r>
              <a:rPr lang="cs-CZ" dirty="0" smtClean="0"/>
              <a:t>Odevzdávají předměty.</a:t>
            </a:r>
          </a:p>
          <a:p>
            <a:r>
              <a:rPr lang="cs-CZ" dirty="0" smtClean="0"/>
              <a:t>Odcházejí.</a:t>
            </a:r>
          </a:p>
          <a:p>
            <a:r>
              <a:rPr lang="cs-CZ" dirty="0" smtClean="0"/>
              <a:t>První aktivní část demonstrace končí.</a:t>
            </a:r>
          </a:p>
          <a:p>
            <a:r>
              <a:rPr lang="cs-CZ" dirty="0" smtClean="0"/>
              <a:t>Druhá část demonstrace končí za 14 dní ode dne první části demonstrace a je pro každého jedince zvláštní. Vše, s čím se po tuto dobu setká, je součástí 2. části demonstrace.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702-saty-malovane-primo-na-telo-1985-komb-technika-na-platne-175x600-c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524375"/>
            <a:ext cx="7620000" cy="2333625"/>
          </a:xfrm>
          <a:prstGeom prst="rect">
            <a:avLst/>
          </a:prstGeom>
        </p:spPr>
      </p:pic>
      <p:pic>
        <p:nvPicPr>
          <p:cNvPr id="3" name="Obrázek 2" descr="702-saty-malovane-primo-na-telo-1985-komb-technika-na-platne-175x600-c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4524375"/>
            <a:ext cx="7620000" cy="2333625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467544" y="548680"/>
            <a:ext cx="50038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Ležící obřad (1966-1968) </a:t>
            </a:r>
          </a:p>
          <a:p>
            <a:endParaRPr lang="cs-CZ" dirty="0" smtClean="0"/>
          </a:p>
          <a:p>
            <a:r>
              <a:rPr lang="cs-CZ" dirty="0" smtClean="0"/>
              <a:t>Lidé se zavázanýma očima leží tiše na zemi. Dlouho.</a:t>
            </a:r>
            <a:endParaRPr lang="cs-CZ" dirty="0"/>
          </a:p>
        </p:txBody>
      </p:sp>
      <p:pic>
        <p:nvPicPr>
          <p:cNvPr id="8194" name="Picture 2" descr="http://img.ceskatelevize.cz/program/porady/10419676635/foto09/412235100221008_gal-knizak_0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83554"/>
            <a:ext cx="9144000" cy="51409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702-saty-malovane-primo-na-telo-1985-komb-technika-na-platne-175x600-c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524375"/>
            <a:ext cx="7620000" cy="2333625"/>
          </a:xfrm>
          <a:prstGeom prst="rect">
            <a:avLst/>
          </a:prstGeom>
        </p:spPr>
      </p:pic>
      <p:pic>
        <p:nvPicPr>
          <p:cNvPr id="3" name="Obrázek 2" descr="702-saty-malovane-primo-na-telo-1985-komb-technika-na-platne-175x600-c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4524375"/>
            <a:ext cx="7620000" cy="2333625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467545" y="548680"/>
            <a:ext cx="79928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Druhá manifestace aktuálního umění 1965 </a:t>
            </a:r>
          </a:p>
          <a:p>
            <a:endParaRPr lang="cs-CZ" dirty="0" smtClean="0"/>
          </a:p>
          <a:p>
            <a:r>
              <a:rPr lang="cs-CZ" dirty="0" smtClean="0"/>
              <a:t>(spolu s V. Machem, S. Švecovou, J. Trtílkem)</a:t>
            </a:r>
          </a:p>
          <a:p>
            <a:endParaRPr lang="cs-CZ" dirty="0" smtClean="0"/>
          </a:p>
          <a:p>
            <a:r>
              <a:rPr lang="cs-CZ" dirty="0" smtClean="0"/>
              <a:t>Začíná v neděli 23.5.1965 v 10.00 hod. v ulici Nový Svět přednáškou Milana </a:t>
            </a:r>
            <a:r>
              <a:rPr lang="cs-CZ" dirty="0" err="1" smtClean="0"/>
              <a:t>Knížáka</a:t>
            </a:r>
            <a:r>
              <a:rPr lang="cs-CZ" dirty="0" smtClean="0"/>
              <a:t> na téma: Druhý atomový výbuch v Číně a jeho vliv na vývoj umění. Z velké monografie renesančního u mění vytrhává listy a rozdává je účastníkům. Na zemi ležící hromady obrazů a knih jsou ničeny. Všechno se uklízí oknem do už přeplněné místnosti. Někdo střílí z revolveru. Stádo účastníků je vedeno ulicí k vysoké zdi, na které jsou rozvěšeny části bytového zařízení: postel, stůl, židle, kamna </a:t>
            </a:r>
            <a:r>
              <a:rPr lang="cs-CZ" dirty="0" err="1" smtClean="0"/>
              <a:t>apod</a:t>
            </a:r>
            <a:r>
              <a:rPr lang="cs-CZ" dirty="0" smtClean="0"/>
              <a:t>……..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702-saty-malovane-primo-na-telo-1985-komb-technika-na-platne-175x600-c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524375"/>
            <a:ext cx="7620000" cy="2333625"/>
          </a:xfrm>
          <a:prstGeom prst="rect">
            <a:avLst/>
          </a:prstGeom>
        </p:spPr>
      </p:pic>
      <p:pic>
        <p:nvPicPr>
          <p:cNvPr id="3" name="Obrázek 2" descr="702-saty-malovane-primo-na-telo-1985-komb-technika-na-platne-175x600-c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4524375"/>
            <a:ext cx="7620000" cy="2333625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539552" y="404664"/>
            <a:ext cx="78488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Obtížný obřad</a:t>
            </a:r>
            <a:r>
              <a:rPr lang="cs-CZ" dirty="0" smtClean="0"/>
              <a:t>, New York, USA (1966-1969)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Strávit společně 24 hodin na opuštěném místě.</a:t>
            </a:r>
          </a:p>
          <a:p>
            <a:r>
              <a:rPr lang="cs-CZ" dirty="0" smtClean="0"/>
              <a:t>Nejíst, nepít, nekouřit, nespat, nefetovat,</a:t>
            </a:r>
          </a:p>
          <a:p>
            <a:r>
              <a:rPr lang="cs-CZ" dirty="0" smtClean="0"/>
              <a:t>nemluvit ani se jiným způsobem dorozumívat</a:t>
            </a:r>
          </a:p>
          <a:p>
            <a:r>
              <a:rPr lang="cs-CZ" dirty="0" smtClean="0"/>
              <a:t>(například psaním, ukazováním na prstech apod.),</a:t>
            </a:r>
          </a:p>
          <a:p>
            <a:r>
              <a:rPr lang="cs-CZ" dirty="0" smtClean="0"/>
              <a:t>po 24 hodinách se mlčky rozejít.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milanknizak.com/foto/679-milan-knizak-a-allan-kaprow-1968-long-island-n-y-us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236912" cy="4509120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0" y="4653136"/>
            <a:ext cx="5804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Milan Knížák a Allan </a:t>
            </a:r>
            <a:r>
              <a:rPr lang="cs-CZ" dirty="0" err="1" smtClean="0"/>
              <a:t>Kaprow</a:t>
            </a:r>
            <a:r>
              <a:rPr lang="cs-CZ" dirty="0" smtClean="0"/>
              <a:t>, 1968, </a:t>
            </a:r>
            <a:r>
              <a:rPr lang="cs-CZ" dirty="0" err="1" smtClean="0"/>
              <a:t>Long</a:t>
            </a:r>
            <a:r>
              <a:rPr lang="cs-CZ" dirty="0" smtClean="0"/>
              <a:t> Island, N.Y., USA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702-saty-malovane-primo-na-telo-1985-komb-technika-na-platne-175x600-c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524375"/>
            <a:ext cx="7620000" cy="2333625"/>
          </a:xfrm>
          <a:prstGeom prst="rect">
            <a:avLst/>
          </a:prstGeom>
        </p:spPr>
      </p:pic>
      <p:pic>
        <p:nvPicPr>
          <p:cNvPr id="3" name="Obrázek 2" descr="702-saty-malovane-primo-na-telo-1985-komb-technika-na-platne-175x600-c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4524375"/>
            <a:ext cx="7620000" cy="2333625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467545" y="548680"/>
            <a:ext cx="813690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EXISTUJÍ DVA ZÁKLADNÍ ZPŮSOBY ZAKTIVIZOVÁNÍ ÚČASTNÍKŮ:</a:t>
            </a:r>
          </a:p>
          <a:p>
            <a:endParaRPr lang="cs-CZ" dirty="0" smtClean="0"/>
          </a:p>
          <a:p>
            <a:r>
              <a:rPr lang="cs-CZ" dirty="0" smtClean="0"/>
              <a:t>1. MÉNĚ KVALITNÍ - </a:t>
            </a:r>
            <a:r>
              <a:rPr lang="cs-CZ" b="1" dirty="0" smtClean="0"/>
              <a:t>REAKCE VYNUCENÁ</a:t>
            </a:r>
            <a:r>
              <a:rPr lang="cs-CZ" dirty="0" smtClean="0"/>
              <a:t> - účastník je nějakým způsobem omezen, je mu ublíženo. Jeho snaha dostat se zpět do normálního (předešlého) stavu je aktivizace. Např. zavření do sklepa, umazání oděvu, přikrytí papírem apod.</a:t>
            </a:r>
          </a:p>
          <a:p>
            <a:r>
              <a:rPr lang="cs-CZ" dirty="0" smtClean="0"/>
              <a:t>2. KVALITNĚJŠÍ - </a:t>
            </a:r>
            <a:r>
              <a:rPr lang="cs-CZ" b="1" dirty="0" smtClean="0"/>
              <a:t>REAKCE DOBROVOLNÁ</a:t>
            </a:r>
            <a:r>
              <a:rPr lang="cs-CZ" dirty="0" smtClean="0"/>
              <a:t> - účastník se sám dobrovolně fyzicky i duševně zapojuje - princip hry; a jejich kombinace: a) spojení obou možností. Na začátku první způsob použit k vyšinutí a pak už přirozený vývoj druhého způsobu; b) někdy probíhají oba způsoby paralelně vedle sebe, protože existují dva druhy účastníků (na jedné akci) -</a:t>
            </a:r>
            <a:r>
              <a:rPr lang="cs-CZ" b="1" dirty="0" smtClean="0"/>
              <a:t>pasivní a aktivní</a:t>
            </a:r>
            <a:r>
              <a:rPr lang="cs-CZ" dirty="0" smtClean="0"/>
              <a:t>. Pasivní jsou donucováni, aktivní se zapojují sami. Často i donucují pasivní účastníky (už tím, že jsou aktivní).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702-saty-malovane-primo-na-telo-1985-komb-technika-na-platne-175x600-c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524375"/>
            <a:ext cx="7620000" cy="2333625"/>
          </a:xfrm>
          <a:prstGeom prst="rect">
            <a:avLst/>
          </a:prstGeom>
        </p:spPr>
      </p:pic>
      <p:pic>
        <p:nvPicPr>
          <p:cNvPr id="3" name="Obrázek 2" descr="702-saty-malovane-primo-na-telo-1985-komb-technika-na-platne-175x600-c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4524375"/>
            <a:ext cx="7620000" cy="2333625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467544" y="548680"/>
            <a:ext cx="82809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Literatura, zdroje (citováno dne 6.3.2015):</a:t>
            </a:r>
          </a:p>
          <a:p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artlist.cz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en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milan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knizak</a:t>
            </a:r>
            <a:r>
              <a:rPr lang="cs-CZ" dirty="0" smtClean="0">
                <a:hlinkClick r:id="rId3"/>
              </a:rPr>
              <a:t>-100526/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ceskatelevize.cz</a:t>
            </a:r>
            <a:r>
              <a:rPr lang="cs-CZ" dirty="0" smtClean="0">
                <a:hlinkClick r:id="rId4"/>
              </a:rPr>
              <a:t>/porady/10419676635-</a:t>
            </a:r>
            <a:r>
              <a:rPr lang="cs-CZ" dirty="0" err="1" smtClean="0">
                <a:hlinkClick r:id="rId4"/>
              </a:rPr>
              <a:t>fenomen</a:t>
            </a:r>
            <a:r>
              <a:rPr lang="cs-CZ" dirty="0" smtClean="0">
                <a:hlinkClick r:id="rId4"/>
              </a:rPr>
              <a:t>-underground/412235100221008-</a:t>
            </a:r>
            <a:r>
              <a:rPr lang="cs-CZ" dirty="0" err="1" smtClean="0">
                <a:hlinkClick r:id="rId4"/>
              </a:rPr>
              <a:t>aktual</a:t>
            </a:r>
            <a:r>
              <a:rPr lang="cs-CZ" dirty="0" smtClean="0">
                <a:hlinkClick r:id="rId4"/>
              </a:rPr>
              <a:t>/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http://www.</a:t>
            </a:r>
            <a:r>
              <a:rPr lang="cs-CZ" dirty="0" err="1" smtClean="0">
                <a:hlinkClick r:id="rId5"/>
              </a:rPr>
              <a:t>ceskatelevize.cz</a:t>
            </a:r>
            <a:r>
              <a:rPr lang="cs-CZ" dirty="0" smtClean="0">
                <a:hlinkClick r:id="rId5"/>
              </a:rPr>
              <a:t>/porady/10419676635-</a:t>
            </a:r>
            <a:r>
              <a:rPr lang="cs-CZ" dirty="0" err="1" smtClean="0">
                <a:hlinkClick r:id="rId5"/>
              </a:rPr>
              <a:t>fenomen</a:t>
            </a:r>
            <a:r>
              <a:rPr lang="cs-CZ" dirty="0" smtClean="0">
                <a:hlinkClick r:id="rId5"/>
              </a:rPr>
              <a:t>-underground/412235100221008-</a:t>
            </a:r>
            <a:r>
              <a:rPr lang="cs-CZ" dirty="0" err="1" smtClean="0">
                <a:hlinkClick r:id="rId5"/>
              </a:rPr>
              <a:t>aktual</a:t>
            </a:r>
            <a:r>
              <a:rPr lang="cs-CZ" dirty="0" smtClean="0">
                <a:hlinkClick r:id="rId5"/>
              </a:rPr>
              <a:t>/7890-</a:t>
            </a:r>
            <a:r>
              <a:rPr lang="cs-CZ" dirty="0" err="1" smtClean="0">
                <a:hlinkClick r:id="rId5"/>
              </a:rPr>
              <a:t>milan</a:t>
            </a:r>
            <a:r>
              <a:rPr lang="cs-CZ" dirty="0" smtClean="0">
                <a:hlinkClick r:id="rId5"/>
              </a:rPr>
              <a:t>-</a:t>
            </a:r>
            <a:r>
              <a:rPr lang="cs-CZ" dirty="0" err="1" smtClean="0">
                <a:hlinkClick r:id="rId5"/>
              </a:rPr>
              <a:t>knizak</a:t>
            </a:r>
            <a:r>
              <a:rPr lang="cs-CZ" dirty="0" smtClean="0">
                <a:hlinkClick r:id="rId5"/>
              </a:rPr>
              <a:t>/</a:t>
            </a:r>
            <a:endParaRPr lang="cs-CZ" dirty="0" smtClean="0"/>
          </a:p>
          <a:p>
            <a:r>
              <a:rPr lang="cs-CZ" dirty="0" smtClean="0">
                <a:hlinkClick r:id="rId6"/>
              </a:rPr>
              <a:t>http://www.</a:t>
            </a:r>
            <a:r>
              <a:rPr lang="cs-CZ" dirty="0" err="1" smtClean="0">
                <a:hlinkClick r:id="rId6"/>
              </a:rPr>
              <a:t>milanknizak.com</a:t>
            </a:r>
            <a:r>
              <a:rPr lang="cs-CZ" dirty="0" smtClean="0">
                <a:hlinkClick r:id="rId6"/>
              </a:rPr>
              <a:t>/192-akce/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MORGANOVÁ, Pavlína. </a:t>
            </a:r>
            <a:r>
              <a:rPr lang="cs-CZ" i="1" dirty="0" smtClean="0"/>
              <a:t>Akční umění</a:t>
            </a:r>
            <a:r>
              <a:rPr lang="cs-CZ" dirty="0" smtClean="0"/>
              <a:t>. V Olomouci: </a:t>
            </a:r>
            <a:r>
              <a:rPr lang="cs-CZ" dirty="0" err="1" smtClean="0"/>
              <a:t>Votobia</a:t>
            </a:r>
            <a:r>
              <a:rPr lang="cs-CZ" dirty="0" smtClean="0"/>
              <a:t>, 1999, 269 s. ISBN 8071983519</a:t>
            </a:r>
            <a:r>
              <a:rPr lang="cs-CZ" dirty="0" smtClean="0"/>
              <a:t>.</a:t>
            </a:r>
          </a:p>
          <a:p>
            <a:r>
              <a:rPr lang="vi-VN" dirty="0" smtClean="0"/>
              <a:t>ŠEVČÍK, Jiří, Pavlína MORGANOVÁ a Dagmar DUŠKOVÁ. </a:t>
            </a:r>
            <a:r>
              <a:rPr lang="vi-VN" i="1" dirty="0" smtClean="0"/>
              <a:t>České umění, 1938-1989: programy, kritické texty, dokumenty</a:t>
            </a:r>
            <a:r>
              <a:rPr lang="vi-VN" dirty="0" smtClean="0"/>
              <a:t>. Vyd. 1. Praha: Academia, 2001, 520 p. ISBN 8020009302.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aktu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5819313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702-saty-malovane-primo-na-telo-1985-komb-technika-na-platne-175x600-c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524375"/>
            <a:ext cx="7620000" cy="2333625"/>
          </a:xfrm>
          <a:prstGeom prst="rect">
            <a:avLst/>
          </a:prstGeom>
        </p:spPr>
      </p:pic>
      <p:pic>
        <p:nvPicPr>
          <p:cNvPr id="3" name="Obrázek 2" descr="702-saty-malovane-primo-na-telo-1985-komb-technika-na-platne-175x600-c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4524375"/>
            <a:ext cx="7620000" cy="2333625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539552" y="476672"/>
            <a:ext cx="306019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/>
              <a:t>Členové umělecké skupiny</a:t>
            </a:r>
            <a:r>
              <a:rPr lang="cs-CZ" sz="2000" dirty="0" smtClean="0"/>
              <a:t>:</a:t>
            </a:r>
          </a:p>
          <a:p>
            <a:r>
              <a:rPr lang="cs-CZ" sz="2000" dirty="0" smtClean="0"/>
              <a:t>Milan Knížák</a:t>
            </a:r>
          </a:p>
          <a:p>
            <a:r>
              <a:rPr lang="cs-CZ" sz="2000" dirty="0" smtClean="0"/>
              <a:t> Jan Maria Mach</a:t>
            </a:r>
          </a:p>
          <a:p>
            <a:r>
              <a:rPr lang="cs-CZ" sz="2000" dirty="0" smtClean="0"/>
              <a:t> Vít Mach</a:t>
            </a:r>
          </a:p>
          <a:p>
            <a:r>
              <a:rPr lang="cs-CZ" sz="2000" dirty="0" smtClean="0"/>
              <a:t> Soňa Švecová </a:t>
            </a:r>
          </a:p>
          <a:p>
            <a:r>
              <a:rPr lang="cs-CZ" sz="2000" dirty="0" smtClean="0"/>
              <a:t> Jan Trtílek</a:t>
            </a:r>
            <a:endParaRPr lang="cs-CZ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702-saty-malovane-primo-na-telo-1985-komb-technika-na-platne-175x600-c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524375"/>
            <a:ext cx="7620000" cy="2333625"/>
          </a:xfrm>
          <a:prstGeom prst="rect">
            <a:avLst/>
          </a:prstGeom>
        </p:spPr>
      </p:pic>
      <p:pic>
        <p:nvPicPr>
          <p:cNvPr id="3" name="Obrázek 2" descr="702-saty-malovane-primo-na-telo-1985-komb-technika-na-platne-175x600-c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4524375"/>
            <a:ext cx="7620000" cy="2333625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539552" y="188640"/>
            <a:ext cx="7848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Milan Knížák</a:t>
            </a:r>
          </a:p>
        </p:txBody>
      </p:sp>
      <p:pic>
        <p:nvPicPr>
          <p:cNvPr id="15362" name="Picture 2" descr="http://img.reflex.cz/img/3/full/1017075-img-kniza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71479"/>
            <a:ext cx="9144000" cy="60865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702-saty-malovane-primo-na-telo-1985-komb-technika-na-platne-175x600-c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524375"/>
            <a:ext cx="7620000" cy="2333625"/>
          </a:xfrm>
          <a:prstGeom prst="rect">
            <a:avLst/>
          </a:prstGeom>
        </p:spPr>
      </p:pic>
      <p:pic>
        <p:nvPicPr>
          <p:cNvPr id="3" name="Obrázek 2" descr="702-saty-malovane-primo-na-telo-1985-komb-technika-na-platne-175x600-c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4524375"/>
            <a:ext cx="7620000" cy="2333625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539552" y="404664"/>
            <a:ext cx="78488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Milan Knížák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 </a:t>
            </a:r>
            <a:r>
              <a:rPr lang="it-IT" dirty="0" smtClean="0"/>
              <a:t>narodil </a:t>
            </a:r>
            <a:r>
              <a:rPr lang="cs-CZ" dirty="0" smtClean="0"/>
              <a:t> se</a:t>
            </a:r>
            <a:r>
              <a:rPr lang="it-IT" dirty="0" smtClean="0"/>
              <a:t>19. 4. 1940 v Plzni</a:t>
            </a: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v roce 1957 maturoval na gymnasiu v Plané a následně nastoupil na VŠP v Praze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nedostudoval AVU a </a:t>
            </a:r>
            <a:r>
              <a:rPr lang="cs-CZ" dirty="0" err="1" smtClean="0"/>
              <a:t>Matfyz</a:t>
            </a: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v roce 1964 založil s přáteli uměleckou skupinu </a:t>
            </a:r>
            <a:r>
              <a:rPr lang="cs-CZ" dirty="0" err="1" smtClean="0"/>
              <a:t>Actual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r>
              <a:rPr lang="cs-CZ" dirty="0" smtClean="0"/>
              <a:t> – Aktuální umění; název byl jen o dva roky později zkrácen na </a:t>
            </a:r>
            <a:r>
              <a:rPr lang="cs-CZ" dirty="0" err="1" smtClean="0"/>
              <a:t>Aktual</a:t>
            </a: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v roce 1965 byl Knížák přijat do Svazu československých výtvarných umělců a v témže roce se přes teoretika Jindřicha </a:t>
            </a:r>
            <a:r>
              <a:rPr lang="cs-CZ" dirty="0" err="1" smtClean="0"/>
              <a:t>Chaloupeckého</a:t>
            </a:r>
            <a:r>
              <a:rPr lang="cs-CZ" dirty="0" smtClean="0"/>
              <a:t> napojil na mezinárodní umělecké hnutí </a:t>
            </a:r>
            <a:r>
              <a:rPr lang="cs-CZ" dirty="0" err="1" smtClean="0"/>
              <a:t>Fluxus</a:t>
            </a:r>
            <a:r>
              <a:rPr lang="cs-CZ" dirty="0" smtClean="0"/>
              <a:t> a nizozemské happeningové hnutí </a:t>
            </a:r>
            <a:r>
              <a:rPr lang="cs-CZ" dirty="0" err="1" smtClean="0"/>
              <a:t>Provos</a:t>
            </a: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v roce 1967 založil hudební skupinu </a:t>
            </a:r>
            <a:r>
              <a:rPr lang="cs-CZ" dirty="0" err="1" smtClean="0"/>
              <a:t>Aktual</a:t>
            </a:r>
            <a:r>
              <a:rPr lang="cs-CZ" dirty="0" smtClean="0"/>
              <a:t>, která byla jakýmsi průnikem avantgardní a konkrétní hudby a rockové rytmičnosti a dravosti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V roce 1968 odjel Knížák na pozvání hnutí </a:t>
            </a:r>
            <a:r>
              <a:rPr lang="cs-CZ" dirty="0" err="1" smtClean="0"/>
              <a:t>Fluxus</a:t>
            </a:r>
            <a:r>
              <a:rPr lang="cs-CZ" dirty="0" smtClean="0"/>
              <a:t> do USA, kde provedl „Ceremonie“, akce v západním uměleckém světě známé jako „</a:t>
            </a:r>
            <a:r>
              <a:rPr lang="cs-CZ" dirty="0" err="1" smtClean="0"/>
              <a:t>Lying</a:t>
            </a:r>
            <a:r>
              <a:rPr lang="cs-CZ" dirty="0" smtClean="0"/>
              <a:t> </a:t>
            </a:r>
            <a:r>
              <a:rPr lang="cs-CZ" dirty="0" err="1" smtClean="0"/>
              <a:t>Ceremony</a:t>
            </a:r>
            <a:r>
              <a:rPr lang="cs-CZ" dirty="0" smtClean="0"/>
              <a:t>“ a „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Difficult</a:t>
            </a:r>
            <a:r>
              <a:rPr lang="cs-CZ" dirty="0" smtClean="0"/>
              <a:t> </a:t>
            </a:r>
            <a:r>
              <a:rPr lang="cs-CZ" dirty="0" err="1" smtClean="0"/>
              <a:t>Ceremony</a:t>
            </a:r>
            <a:r>
              <a:rPr lang="cs-CZ" dirty="0" smtClean="0"/>
              <a:t>“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702-saty-malovane-primo-na-telo-1985-komb-technika-na-platne-175x600-c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524375"/>
            <a:ext cx="7620000" cy="2333625"/>
          </a:xfrm>
          <a:prstGeom prst="rect">
            <a:avLst/>
          </a:prstGeom>
        </p:spPr>
      </p:pic>
      <p:pic>
        <p:nvPicPr>
          <p:cNvPr id="3" name="Obrázek 2" descr="702-saty-malovane-primo-na-telo-1985-komb-technika-na-platne-175x600-c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4524375"/>
            <a:ext cx="7620000" cy="2333625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539552" y="404664"/>
            <a:ext cx="78488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Milan Knížák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od konce sedmdesátých let byly </a:t>
            </a:r>
            <a:r>
              <a:rPr lang="cs-CZ" dirty="0" err="1" smtClean="0"/>
              <a:t>Knížákovi</a:t>
            </a:r>
            <a:r>
              <a:rPr lang="cs-CZ" dirty="0" smtClean="0"/>
              <a:t> povoleny občasné návštěvy Západního Německa. Tam tvořil (Berlín 1982) a přednášel (</a:t>
            </a:r>
            <a:r>
              <a:rPr lang="cs-CZ" dirty="0" err="1" smtClean="0"/>
              <a:t>Hochschule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 </a:t>
            </a:r>
            <a:r>
              <a:rPr lang="cs-CZ" dirty="0" err="1" smtClean="0"/>
              <a:t>Bildende</a:t>
            </a:r>
            <a:r>
              <a:rPr lang="cs-CZ" dirty="0" smtClean="0"/>
              <a:t> </a:t>
            </a:r>
            <a:r>
              <a:rPr lang="cs-CZ" dirty="0" err="1" smtClean="0"/>
              <a:t>Kunst</a:t>
            </a:r>
            <a:r>
              <a:rPr lang="cs-CZ" dirty="0" smtClean="0"/>
              <a:t>, Hamburg). Přednášel i na letních akademiích v rakouském Salzburgu (1987, 1990). 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od poloviny 80. let se věnoval architektonickým experimentům, designu oděvů, šperků a nábytku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v letech 1990–1997 působil Milan Knížák jako rektor AVU v Praze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od roku 1999 byl generálním ředitelem Národní galerie až do svého odvolání v roce 2011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702-saty-malovane-primo-na-telo-1985-komb-technika-na-platne-175x600-c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524375"/>
            <a:ext cx="7620000" cy="2333625"/>
          </a:xfrm>
          <a:prstGeom prst="rect">
            <a:avLst/>
          </a:prstGeom>
        </p:spPr>
      </p:pic>
      <p:pic>
        <p:nvPicPr>
          <p:cNvPr id="3" name="Obrázek 2" descr="702-saty-malovane-primo-na-telo-1985-komb-technika-na-platne-175x600-c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4524375"/>
            <a:ext cx="7620000" cy="2333625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251520" y="476672"/>
            <a:ext cx="856895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Demonstrace jednoho (1964)</a:t>
            </a:r>
          </a:p>
          <a:p>
            <a:endParaRPr lang="cs-CZ" b="1" dirty="0" smtClean="0"/>
          </a:p>
          <a:p>
            <a:r>
              <a:rPr lang="cs-CZ" dirty="0" smtClean="0"/>
              <a:t>Zastavit se uprostřed davu, na zemi rozvinout papír, postavit se na něj, svléknout si normální oděv a obléci něco výjimečného (např. kabát napůl rudý, napůl zelený, na klopě zavěšená malá pila, na zádech přišpendlený krajkový kapesník apod.), vystavit plakát s nápisem:</a:t>
            </a:r>
          </a:p>
          <a:p>
            <a:r>
              <a:rPr lang="cs-CZ" dirty="0" smtClean="0"/>
              <a:t>PROSÍM KOLEMJDOUCÍ, ABY, POKUD MOŽNO, PŘI PROCHÁZENÍ KOLEM TOHOTO MÍSTA KOKRHALI</a:t>
            </a:r>
          </a:p>
          <a:p>
            <a:r>
              <a:rPr lang="cs-CZ" dirty="0" smtClean="0"/>
              <a:t>Lehnout si na papír, číst knihu, přečtené stránky vytrhávat, pak vstát, papír zmuchlat, spálit, pečlivě zamést zbytky, převléci se a odejít.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mg.ceskatelevize.cz/program/porady/10419676635/foto09/412235100221008_gal-knizak_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908719"/>
            <a:ext cx="9144001" cy="5145059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395536" y="260648"/>
            <a:ext cx="29614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Demonstrace jednoho (1964)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427984" y="6093296"/>
            <a:ext cx="471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http://www.</a:t>
            </a:r>
            <a:r>
              <a:rPr lang="cs-CZ" dirty="0" err="1" smtClean="0"/>
              <a:t>milanknizak.com</a:t>
            </a:r>
            <a:r>
              <a:rPr lang="cs-CZ" dirty="0" smtClean="0"/>
              <a:t>/192-akce/219-demonstrace/234-demonstrace-jednoho-1964/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260648"/>
            <a:ext cx="29614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Demonstrace jednoho (1964)</a:t>
            </a:r>
          </a:p>
          <a:p>
            <a:endParaRPr lang="cs-CZ" dirty="0"/>
          </a:p>
        </p:txBody>
      </p:sp>
      <p:pic>
        <p:nvPicPr>
          <p:cNvPr id="22530" name="Picture 2" descr="http://www.artlist.cz/typo3temp/_processed_/csm_2207-knizak_demo_jednoho016_05_7324c2b4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4000" y="0"/>
            <a:ext cx="5080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969</Words>
  <Application>Microsoft Office PowerPoint</Application>
  <PresentationFormat>Předvádění na obrazovce (4:3)</PresentationFormat>
  <Paragraphs>87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Romaine</dc:creator>
  <cp:lastModifiedBy>Romaine</cp:lastModifiedBy>
  <cp:revision>14</cp:revision>
  <dcterms:created xsi:type="dcterms:W3CDTF">2015-03-08T14:19:30Z</dcterms:created>
  <dcterms:modified xsi:type="dcterms:W3CDTF">2015-03-08T20:06:08Z</dcterms:modified>
</cp:coreProperties>
</file>