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9" r:id="rId5"/>
    <p:sldId id="280" r:id="rId6"/>
    <p:sldId id="268" r:id="rId7"/>
    <p:sldId id="270" r:id="rId8"/>
    <p:sldId id="260" r:id="rId9"/>
    <p:sldId id="261" r:id="rId10"/>
    <p:sldId id="279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62" r:id="rId20"/>
    <p:sldId id="263" r:id="rId21"/>
    <p:sldId id="265" r:id="rId22"/>
    <p:sldId id="264" r:id="rId23"/>
    <p:sldId id="267" r:id="rId24"/>
    <p:sldId id="266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27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FD04-15E6-4E31-91B8-5082D41A78B8}" type="datetimeFigureOut">
              <a:rPr lang="cs-CZ" smtClean="0"/>
              <a:pPr/>
              <a:t>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45F70-323A-4C74-8F47-AE6654753A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FD04-15E6-4E31-91B8-5082D41A78B8}" type="datetimeFigureOut">
              <a:rPr lang="cs-CZ" smtClean="0"/>
              <a:pPr/>
              <a:t>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45F70-323A-4C74-8F47-AE6654753A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FD04-15E6-4E31-91B8-5082D41A78B8}" type="datetimeFigureOut">
              <a:rPr lang="cs-CZ" smtClean="0"/>
              <a:pPr/>
              <a:t>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45F70-323A-4C74-8F47-AE6654753A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FD04-15E6-4E31-91B8-5082D41A78B8}" type="datetimeFigureOut">
              <a:rPr lang="cs-CZ" smtClean="0"/>
              <a:pPr/>
              <a:t>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45F70-323A-4C74-8F47-AE6654753A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FD04-15E6-4E31-91B8-5082D41A78B8}" type="datetimeFigureOut">
              <a:rPr lang="cs-CZ" smtClean="0"/>
              <a:pPr/>
              <a:t>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45F70-323A-4C74-8F47-AE6654753A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FD04-15E6-4E31-91B8-5082D41A78B8}" type="datetimeFigureOut">
              <a:rPr lang="cs-CZ" smtClean="0"/>
              <a:pPr/>
              <a:t>3.4.2015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45F70-323A-4C74-8F47-AE6654753A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FD04-15E6-4E31-91B8-5082D41A78B8}" type="datetimeFigureOut">
              <a:rPr lang="cs-CZ" smtClean="0"/>
              <a:pPr/>
              <a:t>3.4.2015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45F70-323A-4C74-8F47-AE6654753A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FD04-15E6-4E31-91B8-5082D41A78B8}" type="datetimeFigureOut">
              <a:rPr lang="cs-CZ" smtClean="0"/>
              <a:pPr/>
              <a:t>3.4.2015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45F70-323A-4C74-8F47-AE6654753A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FD04-15E6-4E31-91B8-5082D41A78B8}" type="datetimeFigureOut">
              <a:rPr lang="cs-CZ" smtClean="0"/>
              <a:pPr/>
              <a:t>3.4.2015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45F70-323A-4C74-8F47-AE6654753A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FD04-15E6-4E31-91B8-5082D41A78B8}" type="datetimeFigureOut">
              <a:rPr lang="cs-CZ" smtClean="0"/>
              <a:pPr/>
              <a:t>3.4.2015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45F70-323A-4C74-8F47-AE6654753A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FD04-15E6-4E31-91B8-5082D41A78B8}" type="datetimeFigureOut">
              <a:rPr lang="cs-CZ" smtClean="0"/>
              <a:pPr/>
              <a:t>3.4.2015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45F70-323A-4C74-8F47-AE6654753A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2FD04-15E6-4E31-91B8-5082D41A78B8}" type="datetimeFigureOut">
              <a:rPr lang="cs-CZ" smtClean="0"/>
              <a:pPr/>
              <a:t>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45F70-323A-4C74-8F47-AE6654753A9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200" b="1" cap="all" dirty="0" smtClean="0"/>
              <a:t>Strategie učení v  </a:t>
            </a:r>
            <a:r>
              <a:rPr lang="cs-CZ" sz="3200" b="1" cap="all" dirty="0" err="1" smtClean="0"/>
              <a:t>inkluzivní</a:t>
            </a:r>
            <a:r>
              <a:rPr lang="cs-CZ" sz="3200" b="1" cap="all" dirty="0" smtClean="0"/>
              <a:t>  škole</a:t>
            </a:r>
            <a:endParaRPr lang="cs-CZ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R="0">
              <a:lnSpc>
                <a:spcPct val="70000"/>
              </a:lnSpc>
            </a:pPr>
            <a:r>
              <a:rPr lang="cs-CZ" sz="2400" dirty="0" smtClean="0"/>
              <a:t>Hana Filová</a:t>
            </a:r>
          </a:p>
          <a:p>
            <a:pPr marR="0">
              <a:lnSpc>
                <a:spcPct val="70000"/>
              </a:lnSpc>
            </a:pPr>
            <a:r>
              <a:rPr lang="cs-CZ" sz="2400" dirty="0" smtClean="0"/>
              <a:t>Katedra primární pedagogiky </a:t>
            </a:r>
            <a:r>
              <a:rPr lang="cs-CZ" sz="2400" dirty="0" err="1" smtClean="0"/>
              <a:t>PdF</a:t>
            </a:r>
            <a:r>
              <a:rPr lang="cs-CZ" sz="2400" dirty="0" smtClean="0"/>
              <a:t> MU v Brně</a:t>
            </a:r>
            <a:endParaRPr lang="cs-CZ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2400" dirty="0" smtClean="0"/>
              <a:t>V praxi se však setkáváme i s tím, že současné strategie a programy často nevyhovují dostatečně potřebám dětí a mládeže, které jsou ohroženy odsunutím na okraj společnosti či vyloučením z ní.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Dříve se snaha omezovala na specializované programy, zařízení a speciální pedagogy a nežádoucím důsledkem takové dobře míněné diferenciace bylo často ještě výraznější vyloučení.</a:t>
            </a:r>
          </a:p>
          <a:p>
            <a:pPr>
              <a:buNone/>
            </a:pPr>
            <a:r>
              <a:rPr lang="cs-CZ" dirty="0" smtClean="0"/>
              <a:t>Domníváme se, že </a:t>
            </a:r>
            <a:r>
              <a:rPr lang="cs-CZ" b="1" dirty="0" smtClean="0"/>
              <a:t>problematiku </a:t>
            </a:r>
            <a:r>
              <a:rPr lang="cs-CZ" b="1" dirty="0" err="1" smtClean="0"/>
              <a:t>inkluzivní</a:t>
            </a:r>
            <a:r>
              <a:rPr lang="cs-CZ" b="1" dirty="0" smtClean="0"/>
              <a:t> výuky</a:t>
            </a:r>
            <a:r>
              <a:rPr lang="cs-CZ" dirty="0" smtClean="0"/>
              <a:t> je třeba analyzovat nikoli ze speciálně pedagogického hlediska, tj. s orientací na děti se speciálními potřebami, ale spíše z</a:t>
            </a:r>
            <a:r>
              <a:rPr lang="cs-CZ" b="1" dirty="0" smtClean="0"/>
              <a:t> pohledu </a:t>
            </a:r>
            <a:r>
              <a:rPr lang="cs-CZ" b="1" dirty="0" err="1" smtClean="0"/>
              <a:t>didakticko</a:t>
            </a:r>
            <a:r>
              <a:rPr lang="cs-CZ" b="1" dirty="0" smtClean="0"/>
              <a:t> - výchovného</a:t>
            </a:r>
            <a:r>
              <a:rPr lang="cs-CZ" dirty="0" smtClean="0"/>
              <a:t>, orientovaného na výkon učitele, který pracuje se </a:t>
            </a:r>
            <a:r>
              <a:rPr lang="cs-CZ" b="1" dirty="0" smtClean="0"/>
              <a:t>všemi dětmi</a:t>
            </a:r>
            <a:r>
              <a:rPr lang="cs-CZ" dirty="0" smtClean="0"/>
              <a:t>, které se výuky účastní tak, aby byly optimálně uspokojeny jejich individuální vzdělávací potřeby.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Učitel v </a:t>
            </a:r>
            <a:r>
              <a:rPr lang="cs-CZ" sz="3200" b="1" dirty="0" err="1" smtClean="0"/>
              <a:t>inkluzivní</a:t>
            </a:r>
            <a:r>
              <a:rPr lang="cs-CZ" sz="3200" b="1" dirty="0" smtClean="0"/>
              <a:t> škole – </a:t>
            </a:r>
            <a:br>
              <a:rPr lang="cs-CZ" sz="3200" b="1" dirty="0" smtClean="0"/>
            </a:br>
            <a:r>
              <a:rPr lang="cs-CZ" sz="3200" b="1" dirty="0" smtClean="0"/>
              <a:t>nevyčleňující přístup jako osobní postoj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b="1" i="1" dirty="0" smtClean="0"/>
              <a:t>individualita a specifické předpoklady jsou „vítané“ charakteristiky jednotlivých dětí, kterých učitel využívá k prosperitě celé třídy.</a:t>
            </a:r>
          </a:p>
          <a:p>
            <a:pPr lvl="0">
              <a:buNone/>
            </a:pPr>
            <a:endParaRPr lang="cs-CZ" dirty="0" smtClean="0"/>
          </a:p>
          <a:p>
            <a:pPr lvl="0">
              <a:buNone/>
            </a:pPr>
            <a:r>
              <a:rPr lang="cs-CZ" b="1" dirty="0" smtClean="0"/>
              <a:t>Specifika pedagogické práce:</a:t>
            </a:r>
          </a:p>
          <a:p>
            <a:pPr lvl="0"/>
            <a:r>
              <a:rPr lang="cs-CZ" dirty="0" smtClean="0"/>
              <a:t>vysoká míra individualizace výuky, diferenciace úkolů,</a:t>
            </a:r>
          </a:p>
          <a:p>
            <a:pPr lvl="0"/>
            <a:r>
              <a:rPr lang="cs-CZ" dirty="0" smtClean="0"/>
              <a:t>důraz na vnitřní motivaci žáků,</a:t>
            </a:r>
          </a:p>
          <a:p>
            <a:pPr lvl="0"/>
            <a:r>
              <a:rPr lang="cs-CZ" dirty="0" smtClean="0"/>
              <a:t>podpora spolupráce a pomoci mezi dětmi,</a:t>
            </a:r>
          </a:p>
          <a:p>
            <a:pPr lvl="0"/>
            <a:r>
              <a:rPr lang="cs-CZ" dirty="0" smtClean="0"/>
              <a:t>důraz na autentické učení, činnostní charakter výuky,</a:t>
            </a:r>
          </a:p>
          <a:p>
            <a:pPr lvl="0"/>
            <a:r>
              <a:rPr lang="cs-CZ" dirty="0" smtClean="0"/>
              <a:t>osobní přístup k jednotlivcům a podpora vzájemnosti, </a:t>
            </a:r>
            <a:r>
              <a:rPr lang="cs-CZ" dirty="0" err="1" smtClean="0"/>
              <a:t>prosociálnost</a:t>
            </a:r>
            <a:r>
              <a:rPr lang="cs-CZ" dirty="0" smtClean="0"/>
              <a:t> ve třídě.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1. Plánování výuky – práce s kurikulem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Učitel promýšlí na základě pečlivé </a:t>
            </a:r>
            <a:r>
              <a:rPr lang="cs-CZ" b="1" dirty="0" smtClean="0"/>
              <a:t>diagnostiky potřeb a možností jednotlivých žáků </a:t>
            </a:r>
            <a:r>
              <a:rPr lang="cs-CZ" dirty="0" smtClean="0"/>
              <a:t>vzdělávací cíle a provádí operační analýzu učiva, zaměřenou na úkolové situace, v nichž se bude odehrávat výuka. </a:t>
            </a:r>
          </a:p>
          <a:p>
            <a:pPr>
              <a:buNone/>
            </a:pPr>
            <a:r>
              <a:rPr lang="cs-CZ" dirty="0" smtClean="0"/>
              <a:t>Náročnost cílů i učebních úloh přizpůsobuje v rámci třídy jednotlivým typům žáků, promýšlí skupinovou práci s ohledem na cíle výuky a zapojení jednotlivých žáků do skupin (homogenita – heterogenita skupin s ohledem na účel, který má skupinová práce splnit).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2. Realizace výuky: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cs-CZ" sz="2600" b="1" dirty="0" smtClean="0"/>
              <a:t>a) Podmínky výuky (klima, komunikace</a:t>
            </a:r>
            <a:r>
              <a:rPr lang="cs-CZ" sz="2600" b="1" smtClean="0"/>
              <a:t>): učitel</a:t>
            </a:r>
            <a:endParaRPr lang="cs-CZ" sz="2600" dirty="0" smtClean="0"/>
          </a:p>
          <a:p>
            <a:pPr lvl="0"/>
            <a:r>
              <a:rPr lang="cs-CZ" sz="2600" dirty="0" smtClean="0"/>
              <a:t>vystupuje vstřícně</a:t>
            </a:r>
          </a:p>
          <a:p>
            <a:pPr lvl="0"/>
            <a:r>
              <a:rPr lang="cs-CZ" sz="2600" dirty="0" smtClean="0"/>
              <a:t>vyzařuje z něj klid, pohoda</a:t>
            </a:r>
          </a:p>
          <a:p>
            <a:pPr lvl="0"/>
            <a:r>
              <a:rPr lang="cs-CZ" sz="2600" dirty="0" smtClean="0"/>
              <a:t>implementuje v řádu života třídy pravidla chování</a:t>
            </a:r>
          </a:p>
          <a:p>
            <a:pPr lvl="0"/>
            <a:r>
              <a:rPr lang="cs-CZ" sz="2600" dirty="0" smtClean="0"/>
              <a:t>je důsledný v požadavcích</a:t>
            </a:r>
          </a:p>
          <a:p>
            <a:pPr lvl="0"/>
            <a:r>
              <a:rPr lang="cs-CZ" sz="2600" dirty="0" smtClean="0"/>
              <a:t>průběžně poskytuje zpětnou vazbu</a:t>
            </a:r>
          </a:p>
          <a:p>
            <a:pPr lvl="0"/>
            <a:r>
              <a:rPr lang="cs-CZ" sz="2600" dirty="0" smtClean="0"/>
              <a:t>projevuje osobní přístup k jednotlivcům - oslovuje jménem</a:t>
            </a:r>
          </a:p>
          <a:p>
            <a:pPr lvl="0"/>
            <a:r>
              <a:rPr lang="cs-CZ" sz="2600" dirty="0" smtClean="0"/>
              <a:t>klade důraz na kultivovanou komunikaci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792088"/>
          </a:xfrm>
        </p:spPr>
        <p:txBody>
          <a:bodyPr>
            <a:noAutofit/>
          </a:bodyPr>
          <a:lstStyle/>
          <a:p>
            <a:pPr lvl="0" algn="l"/>
            <a:r>
              <a:rPr lang="cs-CZ" sz="2800" b="1" dirty="0" smtClean="0"/>
              <a:t>b) Diagnostická činnost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 smtClean="0"/>
              <a:t>zajímá se o názory žáků</a:t>
            </a:r>
          </a:p>
          <a:p>
            <a:pPr lvl="0"/>
            <a:r>
              <a:rPr lang="cs-CZ" dirty="0" smtClean="0"/>
              <a:t>ptá se na postupy uvažování (Jak to víš? Kde jsi to slyšel? Co si o tom myslíš? Proč si to myslíš? …)</a:t>
            </a:r>
          </a:p>
          <a:p>
            <a:pPr lvl="0"/>
            <a:r>
              <a:rPr lang="cs-CZ" dirty="0" smtClean="0"/>
              <a:t>pracuje s dětskými </a:t>
            </a:r>
            <a:r>
              <a:rPr lang="cs-CZ" dirty="0" err="1" smtClean="0"/>
              <a:t>prekoncepcemi</a:t>
            </a:r>
            <a:endParaRPr lang="cs-CZ" dirty="0" smtClean="0"/>
          </a:p>
          <a:p>
            <a:pPr lvl="0"/>
            <a:r>
              <a:rPr lang="cs-CZ" dirty="0" smtClean="0"/>
              <a:t>využívá rozmanitosti předpokladů jednotlivých žáků</a:t>
            </a:r>
          </a:p>
          <a:p>
            <a:pPr lvl="0"/>
            <a:r>
              <a:rPr lang="cs-CZ" dirty="0" smtClean="0"/>
              <a:t>průběžně hodnotí nekonkurenčně, pojmenovává úspěšné i neúspěšné výkony – poskytuje objektivní zpětnou vazbu</a:t>
            </a:r>
          </a:p>
          <a:p>
            <a:pPr lvl="0"/>
            <a:r>
              <a:rPr lang="cs-CZ" dirty="0" smtClean="0"/>
              <a:t>vede žáky k sebepoznání, sebereflexi, sebehodnocení</a:t>
            </a:r>
          </a:p>
          <a:p>
            <a:pPr>
              <a:buNone/>
            </a:pPr>
            <a:r>
              <a:rPr lang="cs-CZ" dirty="0" smtClean="0"/>
              <a:t> 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/>
              <a:t>c) Motivace a motivační činnosti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cs-CZ" dirty="0" smtClean="0"/>
          </a:p>
          <a:p>
            <a:pPr lvl="0"/>
            <a:r>
              <a:rPr lang="cs-CZ" sz="2800" dirty="0" smtClean="0"/>
              <a:t>podporuje sebedůvěru žáků</a:t>
            </a:r>
          </a:p>
          <a:p>
            <a:pPr lvl="0"/>
            <a:r>
              <a:rPr lang="cs-CZ" sz="2800" dirty="0" smtClean="0"/>
              <a:t>orientuje žáky na cíle hodiny, jasně vymezuje cíle</a:t>
            </a:r>
          </a:p>
          <a:p>
            <a:pPr lvl="0"/>
            <a:r>
              <a:rPr lang="cs-CZ" sz="2800" dirty="0" smtClean="0"/>
              <a:t>vytváří rozmanité učební situace</a:t>
            </a:r>
          </a:p>
          <a:p>
            <a:pPr lvl="0"/>
            <a:r>
              <a:rPr lang="cs-CZ" sz="2800" dirty="0" smtClean="0"/>
              <a:t>uvádí věci do souvislostí</a:t>
            </a:r>
          </a:p>
          <a:p>
            <a:pPr lvl="0"/>
            <a:r>
              <a:rPr lang="cs-CZ" sz="2800" dirty="0" smtClean="0"/>
              <a:t>využívá příklady blízké životu dětí</a:t>
            </a:r>
          </a:p>
          <a:p>
            <a:pPr lvl="0"/>
            <a:r>
              <a:rPr lang="cs-CZ" sz="2800" dirty="0" smtClean="0"/>
              <a:t>pozitivně stimuluje k lepšímu výkonu</a:t>
            </a:r>
          </a:p>
          <a:p>
            <a:endParaRPr lang="cs-CZ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lvl="0" algn="l"/>
            <a:r>
              <a:rPr lang="cs-CZ" sz="2800" b="1" dirty="0" smtClean="0"/>
              <a:t>d) Organizace a organizační činnosti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Autofit/>
          </a:bodyPr>
          <a:lstStyle/>
          <a:p>
            <a:pPr lvl="0"/>
            <a:r>
              <a:rPr lang="cs-CZ" sz="2400" dirty="0" smtClean="0"/>
              <a:t>realizuje individuální přístup k žákům</a:t>
            </a:r>
          </a:p>
          <a:p>
            <a:pPr lvl="0"/>
            <a:r>
              <a:rPr lang="cs-CZ" sz="2400" dirty="0" smtClean="0"/>
              <a:t>poskytuje dostatek času na dokončení úkolu</a:t>
            </a:r>
          </a:p>
          <a:p>
            <a:pPr lvl="0"/>
            <a:r>
              <a:rPr lang="cs-CZ" sz="2400" dirty="0" smtClean="0"/>
              <a:t>diferencuje požadavky podle možností dětí</a:t>
            </a:r>
          </a:p>
          <a:p>
            <a:pPr lvl="0"/>
            <a:r>
              <a:rPr lang="cs-CZ" sz="2400" dirty="0" smtClean="0"/>
              <a:t>propojuje vyučování s domácí přípravou žáků</a:t>
            </a:r>
          </a:p>
          <a:p>
            <a:pPr lvl="0"/>
            <a:r>
              <a:rPr lang="cs-CZ" sz="2400" dirty="0" smtClean="0"/>
              <a:t>využívá operačních cvičení různého typu</a:t>
            </a:r>
          </a:p>
          <a:p>
            <a:pPr lvl="0"/>
            <a:r>
              <a:rPr lang="cs-CZ" sz="2400" dirty="0" smtClean="0"/>
              <a:t>dává dětem na výběr rozmanité úkoly</a:t>
            </a:r>
          </a:p>
          <a:p>
            <a:pPr lvl="0"/>
            <a:r>
              <a:rPr lang="cs-CZ" sz="2400" dirty="0" smtClean="0"/>
              <a:t>výuka má spád a dynamiku – nevznikají prostoje, nuda</a:t>
            </a:r>
          </a:p>
          <a:p>
            <a:pPr lvl="0"/>
            <a:r>
              <a:rPr lang="cs-CZ" sz="2400" dirty="0" smtClean="0"/>
              <a:t>ve výuce střídá činnosti</a:t>
            </a:r>
          </a:p>
          <a:p>
            <a:pPr lvl="0"/>
            <a:r>
              <a:rPr lang="cs-CZ" sz="2400" dirty="0" smtClean="0"/>
              <a:t>poskytuje prostor pro aktivitu a vyjádření všem žákům</a:t>
            </a:r>
          </a:p>
          <a:p>
            <a:pPr lvl="0"/>
            <a:r>
              <a:rPr lang="cs-CZ" sz="2400" dirty="0" smtClean="0"/>
              <a:t>podporuje spolupráci (kooperativní učení), využívá smysluplně skupinovou výuku (nezneužívá pohyb žáků po třídě)</a:t>
            </a:r>
          </a:p>
          <a:p>
            <a:pPr lvl="0"/>
            <a:r>
              <a:rPr lang="cs-CZ" sz="2400" dirty="0" smtClean="0"/>
              <a:t>nikoho nevyčleňuje</a:t>
            </a:r>
          </a:p>
          <a:p>
            <a:pPr>
              <a:buNone/>
            </a:pPr>
            <a:r>
              <a:rPr lang="cs-CZ" sz="2400" b="1" dirty="0" smtClean="0"/>
              <a:t> </a:t>
            </a:r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360040"/>
          </a:xfrm>
        </p:spPr>
        <p:txBody>
          <a:bodyPr>
            <a:normAutofit fontScale="90000"/>
          </a:bodyPr>
          <a:lstStyle/>
          <a:p>
            <a:pPr lvl="0" algn="l"/>
            <a:r>
              <a:rPr lang="cs-CZ" sz="3100" b="1" dirty="0" smtClean="0"/>
              <a:t>e)</a:t>
            </a:r>
            <a:r>
              <a:rPr lang="cs-CZ" sz="3100" dirty="0" smtClean="0"/>
              <a:t> </a:t>
            </a:r>
            <a:r>
              <a:rPr lang="cs-CZ" sz="3100" b="1" dirty="0" smtClean="0"/>
              <a:t>Metody a formy - nabídka učebních úloh, aktivit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6336704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cs-CZ" sz="3600" b="1" dirty="0" smtClean="0"/>
              <a:t>orientuje se na podstatné věci (klíčové/základní učivo) – vyžaduje jejich zvládnutí všemi žáky</a:t>
            </a:r>
          </a:p>
          <a:p>
            <a:pPr lvl="0"/>
            <a:r>
              <a:rPr lang="cs-CZ" sz="3600" b="1" dirty="0" smtClean="0"/>
              <a:t>nabízí rozmanité zdroje poznatků</a:t>
            </a:r>
          </a:p>
          <a:p>
            <a:pPr lvl="0"/>
            <a:r>
              <a:rPr lang="cs-CZ" sz="3600" b="1" dirty="0" smtClean="0"/>
              <a:t>používá rozmanité pomůcky, umožňující diferenciaci ve vyučování</a:t>
            </a:r>
          </a:p>
          <a:p>
            <a:pPr lvl="0"/>
            <a:r>
              <a:rPr lang="cs-CZ" sz="3600" b="1" dirty="0" smtClean="0"/>
              <a:t>nabízí soubory různě náročných úkolů a zadání, dává dětem volbu (v hodině i domácí přípravě) a diagnosticky toho využívá</a:t>
            </a:r>
          </a:p>
          <a:p>
            <a:pPr lvl="0"/>
            <a:r>
              <a:rPr lang="cs-CZ" sz="3600" b="1" dirty="0" smtClean="0"/>
              <a:t>klade dobré otázky</a:t>
            </a:r>
          </a:p>
          <a:p>
            <a:pPr lvl="0"/>
            <a:r>
              <a:rPr lang="cs-CZ" sz="3600" b="1" dirty="0" smtClean="0"/>
              <a:t>vybízí k vyžívání rozmanitých názorů, hypotéz</a:t>
            </a:r>
          </a:p>
          <a:p>
            <a:pPr lvl="0"/>
            <a:r>
              <a:rPr lang="cs-CZ" sz="3600" b="1" dirty="0" smtClean="0"/>
              <a:t>zaměřuje se na popisy myšlenkových postupů a výkonů</a:t>
            </a:r>
          </a:p>
          <a:p>
            <a:pPr lvl="0"/>
            <a:r>
              <a:rPr lang="cs-CZ" sz="3600" b="1" dirty="0" smtClean="0"/>
              <a:t>orientuje se na rozvoj poznávacích dovedností</a:t>
            </a:r>
          </a:p>
          <a:p>
            <a:pPr lvl="0"/>
            <a:r>
              <a:rPr lang="cs-CZ" sz="3600" b="1" dirty="0" smtClean="0"/>
              <a:t>přizpůsobuje metodické vedení hodiny dětem</a:t>
            </a:r>
          </a:p>
          <a:p>
            <a:pPr lvl="0"/>
            <a:r>
              <a:rPr lang="cs-CZ" sz="3600" b="1" dirty="0" smtClean="0"/>
              <a:t>učí je dělat správně zápisy do sešitu</a:t>
            </a:r>
          </a:p>
          <a:p>
            <a:pPr lvl="0"/>
            <a:r>
              <a:rPr lang="cs-CZ" sz="3600" b="1" dirty="0" smtClean="0"/>
              <a:t>orientuje děti na základní myšlenky, vede je k rozlišení podstaty problému</a:t>
            </a:r>
          </a:p>
          <a:p>
            <a:pPr lvl="0"/>
            <a:r>
              <a:rPr lang="cs-CZ" sz="3600" b="1" dirty="0" smtClean="0"/>
              <a:t>požaduje zdůvodňování</a:t>
            </a:r>
          </a:p>
          <a:p>
            <a:pPr lvl="0"/>
            <a:r>
              <a:rPr lang="cs-CZ" sz="3600" b="1" dirty="0" smtClean="0"/>
              <a:t>zdůrazňuje věcné kontexty v učivu, váže je na reálné zkušenosti žáků</a:t>
            </a:r>
          </a:p>
          <a:p>
            <a:pPr lvl="0"/>
            <a:r>
              <a:rPr lang="cs-CZ" sz="3600" b="1" dirty="0" smtClean="0"/>
              <a:t>v metodách preferuje autentické učení, zkoumání, bádání</a:t>
            </a:r>
          </a:p>
          <a:p>
            <a:pPr lvl="0"/>
            <a:r>
              <a:rPr lang="cs-CZ" sz="3600" b="1" dirty="0" smtClean="0"/>
              <a:t>využívá kooperativních činností žáků, zdůrazňuje význam vzájemné pomoci a zodpovědnosti</a:t>
            </a:r>
          </a:p>
          <a:p>
            <a:pPr lvl="0"/>
            <a:r>
              <a:rPr lang="cs-CZ" sz="3600" b="1" dirty="0" smtClean="0"/>
              <a:t>reaguje adekvátně na pasivitu dětí při práci ve skupině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576064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/>
              <a:t>f) Poskytování zpětné vazby (hodnocení)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 smtClean="0"/>
              <a:t>hodnotí „nekonkurenčně“</a:t>
            </a:r>
          </a:p>
          <a:p>
            <a:pPr lvl="0"/>
            <a:r>
              <a:rPr lang="cs-CZ" dirty="0" smtClean="0"/>
              <a:t> hodnotí systematicky ve vztahu k předem sděleným cílům</a:t>
            </a:r>
          </a:p>
          <a:p>
            <a:pPr lvl="0"/>
            <a:r>
              <a:rPr lang="cs-CZ" dirty="0" smtClean="0"/>
              <a:t>pracuje s hodnotícími kritérii, která jsou dětem známá</a:t>
            </a:r>
          </a:p>
          <a:p>
            <a:pPr lvl="0"/>
            <a:r>
              <a:rPr lang="cs-CZ" dirty="0" smtClean="0"/>
              <a:t>podněcuje děti pro dosahování osobního maxima</a:t>
            </a:r>
          </a:p>
          <a:p>
            <a:pPr lvl="0"/>
            <a:r>
              <a:rPr lang="cs-CZ" dirty="0" smtClean="0"/>
              <a:t>klade důraz na pozitivní výkony – podněcuje pochvalou</a:t>
            </a:r>
          </a:p>
          <a:p>
            <a:pPr lvl="0"/>
            <a:r>
              <a:rPr lang="cs-CZ" dirty="0" smtClean="0"/>
              <a:t>pozitivně pracuje s chybou (nekritizuje celou osobnost žáka)</a:t>
            </a:r>
          </a:p>
          <a:p>
            <a:pPr lvl="0"/>
            <a:r>
              <a:rPr lang="cs-CZ" dirty="0" smtClean="0"/>
              <a:t>vede děti k sebehodnocení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Výzkum </a:t>
            </a:r>
            <a:r>
              <a:rPr lang="cs-CZ" sz="2400" b="1" dirty="0" err="1" smtClean="0"/>
              <a:t>inkluzivity</a:t>
            </a:r>
            <a:r>
              <a:rPr lang="cs-CZ" sz="2400" b="1" dirty="0" smtClean="0"/>
              <a:t> vybraných škol (2012)</a:t>
            </a:r>
            <a:br>
              <a:rPr lang="cs-CZ" sz="2400" b="1" dirty="0" smtClean="0"/>
            </a:br>
            <a:r>
              <a:rPr lang="cs-CZ" sz="2400" b="1" dirty="0" smtClean="0"/>
              <a:t>Položili </a:t>
            </a:r>
            <a:r>
              <a:rPr lang="cs-CZ" sz="2400" b="1" dirty="0" smtClean="0"/>
              <a:t>jsme si tyto výzkumné otázky: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6192688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cs-CZ" sz="8000" dirty="0"/>
              <a:t>Akceptují učitelé ve výuce rozmanité možnosti a zkušenosti žáků? </a:t>
            </a:r>
            <a:r>
              <a:rPr lang="cs-CZ" sz="8000" i="1" dirty="0"/>
              <a:t>(položky 1-3)</a:t>
            </a:r>
            <a:endParaRPr lang="cs-CZ" sz="8000" dirty="0"/>
          </a:p>
          <a:p>
            <a:pPr lvl="0"/>
            <a:r>
              <a:rPr lang="cs-CZ" sz="8000" dirty="0"/>
              <a:t>Přizpůsobují tomu nabídku strategií – metod, forem a prostředků? </a:t>
            </a:r>
            <a:r>
              <a:rPr lang="cs-CZ" sz="8000" i="1" dirty="0"/>
              <a:t>(položka 4)</a:t>
            </a:r>
            <a:endParaRPr lang="cs-CZ" sz="8000" dirty="0"/>
          </a:p>
          <a:p>
            <a:pPr lvl="0"/>
            <a:r>
              <a:rPr lang="cs-CZ" sz="8000" dirty="0"/>
              <a:t>Jsou při hodinách jasně pojmenovávány cíle, kterých mají žáci dosáhnout; jsou individualizovány (rychlost, výkon, obsah)? </a:t>
            </a:r>
            <a:r>
              <a:rPr lang="cs-CZ" sz="8000" i="1" dirty="0"/>
              <a:t>(položka 6)</a:t>
            </a:r>
            <a:endParaRPr lang="cs-CZ" sz="8000" dirty="0"/>
          </a:p>
          <a:p>
            <a:pPr lvl="0"/>
            <a:r>
              <a:rPr lang="cs-CZ" sz="8000" dirty="0"/>
              <a:t>Jsou žáci motivováni a vedeni k prozkoumávání názorů a pohledů druhých, mohou spolupracovat s žáky, kteří jsou od nich rozdílní? </a:t>
            </a:r>
            <a:r>
              <a:rPr lang="cs-CZ" sz="8000" i="1" dirty="0"/>
              <a:t>(položka 5)</a:t>
            </a:r>
            <a:endParaRPr lang="cs-CZ" sz="8000" dirty="0"/>
          </a:p>
          <a:p>
            <a:pPr lvl="0"/>
            <a:r>
              <a:rPr lang="cs-CZ" sz="8000" dirty="0"/>
              <a:t>Mají žáci možnost využívat rozmanité zdroje poznatků a prezentovat je podle svých možností a předpokladů? </a:t>
            </a:r>
            <a:r>
              <a:rPr lang="cs-CZ" sz="8000" i="1" dirty="0"/>
              <a:t>(položky 7 a 8)</a:t>
            </a:r>
            <a:endParaRPr lang="cs-CZ" sz="8000" dirty="0"/>
          </a:p>
          <a:p>
            <a:pPr lvl="0"/>
            <a:r>
              <a:rPr lang="cs-CZ" sz="8000" dirty="0"/>
              <a:t>Mají žáci možnost ovlivnit svoje učení prostřednictvím konzultací s učiteli (asistenty) a sdělit jim svoje potřeby v tomto ohledu? </a:t>
            </a:r>
            <a:r>
              <a:rPr lang="cs-CZ" sz="8000" i="1" dirty="0"/>
              <a:t>(položka 9)</a:t>
            </a:r>
            <a:endParaRPr lang="cs-CZ" sz="8000" dirty="0"/>
          </a:p>
          <a:p>
            <a:pPr lvl="0"/>
            <a:r>
              <a:rPr lang="cs-CZ" sz="8000" dirty="0"/>
              <a:t>Umožňují způsoby hodnocení ve výuce žákům registrovat jejich osobní pokrok a rozvíjet jejich schopnost sebehodnocení? </a:t>
            </a:r>
            <a:r>
              <a:rPr lang="cs-CZ" sz="8000" i="1" dirty="0"/>
              <a:t>(položky 10-11)</a:t>
            </a:r>
            <a:endParaRPr lang="cs-CZ" sz="8000" dirty="0"/>
          </a:p>
          <a:p>
            <a:pPr lvl="0"/>
            <a:r>
              <a:rPr lang="cs-CZ" sz="8000" dirty="0"/>
              <a:t>Využívají učitelé diferencovaných domácích úkolů pro individuální osobní pokrok žáků? </a:t>
            </a:r>
            <a:r>
              <a:rPr lang="cs-CZ" sz="8000" i="1" dirty="0"/>
              <a:t>(položka 12)</a:t>
            </a:r>
            <a:endParaRPr lang="cs-CZ" sz="8000" dirty="0"/>
          </a:p>
          <a:p>
            <a:pPr lvl="0"/>
            <a:r>
              <a:rPr lang="cs-CZ" sz="8000" dirty="0"/>
              <a:t>Jsou vytvářeny příležitosti pro vzájemné učení a podporu žáků různé výkonové úrovně (vč. věkové v málotřídních školách?) </a:t>
            </a:r>
            <a:r>
              <a:rPr lang="cs-CZ" sz="8000" i="1" dirty="0"/>
              <a:t>(položka 13)</a:t>
            </a:r>
            <a:endParaRPr lang="cs-CZ" sz="8000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sz="3400" dirty="0" smtClean="0"/>
          </a:p>
          <a:p>
            <a:pPr>
              <a:buNone/>
            </a:pPr>
            <a:r>
              <a:rPr lang="cs-CZ" sz="3400" dirty="0" smtClean="0"/>
              <a:t>Metoda: pozorování v 3členném týmu, výsledky pozorování byly vyhodnoceny společně (bylo vidět – nebylo)</a:t>
            </a:r>
            <a:endParaRPr lang="cs-CZ" sz="3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C0000"/>
                </a:solidFill>
              </a:rPr>
              <a:t>Vstupní otázky: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33400" indent="-533400">
              <a:buSzTx/>
              <a:buFont typeface="Wingdings" pitchFamily="2" charset="2"/>
              <a:buAutoNum type="arabicPeriod"/>
            </a:pPr>
            <a:r>
              <a:rPr lang="cs-CZ" b="1" dirty="0" smtClean="0"/>
              <a:t>Je český vzdělávací systém obecně připraven na realizaci a podporu </a:t>
            </a:r>
            <a:r>
              <a:rPr lang="cs-CZ" b="1" dirty="0" err="1" smtClean="0"/>
              <a:t>inkluzivního</a:t>
            </a:r>
            <a:r>
              <a:rPr lang="cs-CZ" b="1" dirty="0" smtClean="0"/>
              <a:t> vzdělávání?</a:t>
            </a:r>
          </a:p>
          <a:p>
            <a:pPr marL="533400" indent="-533400">
              <a:buSzTx/>
              <a:buFont typeface="Wingdings" pitchFamily="2" charset="2"/>
              <a:buAutoNum type="arabicPeriod"/>
            </a:pPr>
            <a:r>
              <a:rPr lang="cs-CZ" b="1" dirty="0" smtClean="0"/>
              <a:t>Jsou  naši učitelé  poskytnout podporu všem žákům, pro něž je </a:t>
            </a:r>
            <a:r>
              <a:rPr lang="cs-CZ" b="1" dirty="0" err="1" smtClean="0"/>
              <a:t>inkluzivní</a:t>
            </a:r>
            <a:r>
              <a:rPr lang="cs-CZ" b="1" dirty="0" smtClean="0"/>
              <a:t> vzdělávání přínosem? </a:t>
            </a:r>
          </a:p>
          <a:p>
            <a:pPr marL="533400" indent="-533400">
              <a:buSzTx/>
              <a:buFont typeface="Wingdings" pitchFamily="2" charset="2"/>
              <a:buAutoNum type="arabicPeriod"/>
            </a:pPr>
            <a:r>
              <a:rPr lang="cs-CZ" b="1" dirty="0" smtClean="0"/>
              <a:t>Jakých výukových strategií </a:t>
            </a:r>
            <a:r>
              <a:rPr lang="cs-CZ" dirty="0" smtClean="0"/>
              <a:t>využívají </a:t>
            </a:r>
            <a:r>
              <a:rPr lang="cs-CZ" dirty="0"/>
              <a:t>učitelé škol </a:t>
            </a:r>
            <a:r>
              <a:rPr lang="cs-CZ" dirty="0" smtClean="0"/>
              <a:t>k</a:t>
            </a:r>
            <a:r>
              <a:rPr lang="cs-CZ" dirty="0"/>
              <a:t> tomu, aby zajistili optimální podmínky pro učení všech </a:t>
            </a:r>
            <a:r>
              <a:rPr lang="cs-CZ" dirty="0" smtClean="0"/>
              <a:t>žáků? </a:t>
            </a:r>
            <a:r>
              <a:rPr lang="cs-CZ" sz="2600" dirty="0"/>
              <a:t>Sledujeme především didaktické aspekty této problematiky.</a:t>
            </a:r>
            <a:endParaRPr lang="cs-CZ" sz="2600" b="1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Tab. 1.: Souhrn výsledků</a:t>
            </a:r>
            <a:endParaRPr lang="cs-CZ" sz="2400" b="1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827583" y="1628800"/>
          <a:ext cx="7560837" cy="3960442"/>
        </p:xfrm>
        <a:graphic>
          <a:graphicData uri="http://schemas.openxmlformats.org/drawingml/2006/table">
            <a:tbl>
              <a:tblPr/>
              <a:tblGrid>
                <a:gridCol w="1161317"/>
                <a:gridCol w="466819"/>
                <a:gridCol w="468457"/>
                <a:gridCol w="402120"/>
                <a:gridCol w="402120"/>
                <a:gridCol w="402120"/>
                <a:gridCol w="414405"/>
                <a:gridCol w="466819"/>
                <a:gridCol w="446345"/>
                <a:gridCol w="482381"/>
                <a:gridCol w="466819"/>
                <a:gridCol w="466819"/>
                <a:gridCol w="466819"/>
                <a:gridCol w="466819"/>
                <a:gridCol w="580658"/>
              </a:tblGrid>
              <a:tr h="948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Calibri"/>
                          <a:cs typeface="Times New Roman"/>
                        </a:rPr>
                        <a:t>        Položka 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Calibri"/>
                          <a:cs typeface="Times New Roman"/>
                        </a:rPr>
                        <a:t>Škola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8.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9.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10.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11.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12.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13.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Body školy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Calibri"/>
                          <a:cs typeface="Times New Roman"/>
                        </a:rPr>
                        <a:t>Brn. škola 1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indent="-215900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cs-CZ" sz="1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cs-CZ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0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Calibri"/>
                          <a:cs typeface="Times New Roman"/>
                        </a:rPr>
                        <a:t>Brn. škola 2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indent="-215900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cs-CZ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cs-CZ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0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Calibri"/>
                          <a:cs typeface="Times New Roman"/>
                        </a:rPr>
                        <a:t>Brn. škola 3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indent="-215900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cs-CZ" sz="1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cs-CZ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0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Calibri"/>
                          <a:cs typeface="Times New Roman"/>
                        </a:rPr>
                        <a:t>Brn. škola 4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indent="-215900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cs-CZ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cs-CZ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44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0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Calibri"/>
                          <a:cs typeface="Times New Roman"/>
                        </a:rPr>
                        <a:t>Ven. škola 1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indent="-215900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cs-CZ" sz="1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cs-CZ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62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0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Calibri"/>
                          <a:cs typeface="Times New Roman"/>
                        </a:rPr>
                        <a:t>Ven. škola 2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indent="-215900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cs-CZ" sz="1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cs-CZ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Calibri"/>
                          <a:cs typeface="Times New Roman"/>
                        </a:rPr>
                        <a:t>Ven. škola 3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indent="-215900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cs-CZ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cs-CZ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Calibri"/>
                          <a:cs typeface="Times New Roman"/>
                        </a:rPr>
                        <a:t>Průměr položky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4,0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3,7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3,3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4,7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3,4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2,4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3,9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2,4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4,5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3,0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Times New Roman"/>
                          <a:ea typeface="Calibri"/>
                          <a:cs typeface="Times New Roman"/>
                        </a:rPr>
                        <a:t>1,0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49263" algn="l"/>
              </a:tabLst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Závěr: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V našem výběru škol a učitelů až na nepatrné výjimky byli začleněni zkušení, erudovaní učitelé, zainteresovaní v rámci ŠVP svých škol na </a:t>
            </a:r>
            <a:r>
              <a:rPr lang="cs-CZ" dirty="0" err="1"/>
              <a:t>inkluzivních</a:t>
            </a:r>
            <a:r>
              <a:rPr lang="cs-CZ" dirty="0"/>
              <a:t> přístupech a praktikách ve vzdělávání dětí mladšího školního věku, jakkoli je tato praxe náročná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/>
              <a:t>Výsledky ukázaly na celkem výrazný úspěch málotřídních škol; je však třeba konstatovat, že učitelé těchto škol byli svým způsobem ve výhodě, protože </a:t>
            </a:r>
            <a:r>
              <a:rPr lang="cs-CZ" dirty="0" err="1"/>
              <a:t>inkluzivní</a:t>
            </a:r>
            <a:r>
              <a:rPr lang="cs-CZ" dirty="0"/>
              <a:t> výuka je jejich každodenní prací, a proto jejich školy vycházejí z hodnocení poněkud lépe. Ale i velké městské školy prokázaly v rámci svých organizačních možností slušné nasazení v oblasti vzdělávací inkluze a na základě zjištěných výsledků máme důvod věřit, že </a:t>
            </a:r>
            <a:r>
              <a:rPr lang="cs-CZ" dirty="0" err="1"/>
              <a:t>inkluzivní</a:t>
            </a:r>
            <a:r>
              <a:rPr lang="cs-CZ" dirty="0"/>
              <a:t> škola v českých podmínkách </a:t>
            </a:r>
            <a:r>
              <a:rPr lang="cs-CZ" dirty="0" smtClean="0"/>
              <a:t> </a:t>
            </a:r>
            <a:r>
              <a:rPr lang="cs-CZ" dirty="0" err="1" smtClean="0"/>
              <a:t>jeřešitelný</a:t>
            </a:r>
            <a:r>
              <a:rPr lang="cs-CZ" dirty="0" smtClean="0"/>
              <a:t> </a:t>
            </a:r>
            <a:r>
              <a:rPr lang="cs-CZ" dirty="0"/>
              <a:t>problém.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I proto, že filozofie </a:t>
            </a:r>
            <a:r>
              <a:rPr lang="cs-CZ" dirty="0"/>
              <a:t>vzdělávací inkluze se postupně dostává do kurikula přípravného vzdělávání budoucích učitelů 1. stupně ZŠ na </a:t>
            </a:r>
            <a:r>
              <a:rPr lang="cs-CZ" dirty="0" err="1"/>
              <a:t>PdF</a:t>
            </a:r>
            <a:r>
              <a:rPr lang="cs-CZ" dirty="0"/>
              <a:t> a noví absolventi, přicházející do praxe, k ní snad mají pozitivní postoj.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Závěry: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 smtClean="0"/>
              <a:t>Na </a:t>
            </a:r>
            <a:r>
              <a:rPr lang="cs-CZ" dirty="0"/>
              <a:t>základě výsledků našeho pozorování vybraných vyučovacích hodin jsme dospěli k závěru, že filozofie vzdělávací inkluze v oblasti rozvíjení kompetence žáků k učení se v praxi našich učitelů promítá především do toho, že </a:t>
            </a:r>
            <a:endParaRPr lang="cs-CZ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Silná místa:</a:t>
            </a:r>
            <a:endParaRPr lang="cs-CZ" b="1" dirty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učitelé poměrně úspěšně přizpůsobují </a:t>
            </a:r>
            <a:r>
              <a:rPr lang="cs-CZ" dirty="0"/>
              <a:t>nabídku strategií – metod, forem a prostředků rozmanitým možnostem zkušenostem žáků (4,7</a:t>
            </a:r>
            <a:r>
              <a:rPr lang="cs-CZ" dirty="0" smtClean="0"/>
              <a:t>);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velmi </a:t>
            </a:r>
            <a:r>
              <a:rPr lang="cs-CZ" dirty="0"/>
              <a:t>uspokojivě akceptují ve výuce rozmanité možnosti a zkušenosti žáků (individualizace a diferenciace) (3,7</a:t>
            </a:r>
            <a:r>
              <a:rPr lang="cs-CZ" dirty="0" smtClean="0"/>
              <a:t>);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svými </a:t>
            </a:r>
            <a:r>
              <a:rPr lang="cs-CZ" dirty="0"/>
              <a:t>hodnotícími strategiemi většinou umožňují žákům registrovat jejich osobní pokrok a rozvíjet jejich schopnost sebehodnocení (3,8</a:t>
            </a:r>
            <a:r>
              <a:rPr lang="cs-CZ" dirty="0" smtClean="0"/>
              <a:t>).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Slabá místa: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nejslabším </a:t>
            </a:r>
            <a:r>
              <a:rPr lang="cs-CZ" dirty="0"/>
              <a:t>místem byla u našeho souboru práce s diferencovanými domácími úkoly, která nebyla vidět v žádné hodině, a 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velmi </a:t>
            </a:r>
            <a:r>
              <a:rPr lang="cs-CZ" dirty="0"/>
              <a:t>nízká podpora žáků různé výkonové (příp. věkové) úrovně pro </a:t>
            </a:r>
            <a:r>
              <a:rPr lang="cs-CZ" b="1" dirty="0"/>
              <a:t>vzájemné</a:t>
            </a:r>
            <a:r>
              <a:rPr lang="cs-CZ" dirty="0"/>
              <a:t> učení, která nebyla využita ani v málotřídních školách.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16832"/>
            <a:ext cx="8229600" cy="1512168"/>
          </a:xfrm>
        </p:spPr>
        <p:txBody>
          <a:bodyPr>
            <a:noAutofit/>
          </a:bodyPr>
          <a:lstStyle/>
          <a:p>
            <a:r>
              <a:rPr lang="cs-CZ" sz="3200" dirty="0" smtClean="0"/>
              <a:t>Děkuji za pozornost a přeji Vám hodně úspěchů ve  Vaší náročné práci  </a:t>
            </a:r>
            <a:r>
              <a:rPr lang="cs-CZ" dirty="0" smtClean="0">
                <a:solidFill>
                  <a:srgbClr val="FFFF00"/>
                </a:solidFill>
                <a:sym typeface="Wingdings" pitchFamily="2" charset="2"/>
              </a:rPr>
              <a:t>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smtClean="0"/>
              <a:t>Literatura</a:t>
            </a:r>
            <a:r>
              <a:rPr lang="cs-CZ" sz="2800" b="1" dirty="0" smtClean="0"/>
              <a:t>: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 fontScale="55000" lnSpcReduction="20000"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BARTOŇOVÁ, M.; VÍTKOVÁ, M. 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Vzdělávání žáků se speciálními potřebami II.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Brno: 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Paido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, 2008. ISBN 978-80-7315-170-6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BOOTH, T.;  AINSCOW, M. </a:t>
            </a:r>
            <a:r>
              <a:rPr lang="cs-CZ" sz="2800" b="1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 Index </a:t>
            </a:r>
            <a:r>
              <a:rPr lang="cs-CZ" sz="2800" b="1" i="1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>
                <a:latin typeface="Times New Roman" pitchFamily="18" charset="0"/>
                <a:cs typeface="Times New Roman" pitchFamily="18" charset="0"/>
              </a:rPr>
              <a:t>Inclusion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2800" b="1" i="1" dirty="0" err="1">
                <a:latin typeface="Times New Roman" pitchFamily="18" charset="0"/>
                <a:cs typeface="Times New Roman" pitchFamily="18" charset="0"/>
              </a:rPr>
              <a:t>Developing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>
                <a:latin typeface="Times New Roman" pitchFamily="18" charset="0"/>
                <a:cs typeface="Times New Roman" pitchFamily="18" charset="0"/>
              </a:rPr>
              <a:t>Learning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>
                <a:latin typeface="Times New Roman" pitchFamily="18" charset="0"/>
                <a:cs typeface="Times New Roman" pitchFamily="18" charset="0"/>
              </a:rPr>
              <a:t>Participation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2800" b="1" i="1" dirty="0" err="1">
                <a:latin typeface="Times New Roman" pitchFamily="18" charset="0"/>
                <a:cs typeface="Times New Roman" pitchFamily="18" charset="0"/>
              </a:rPr>
              <a:t>Schools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. Bristol: Centre 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Studies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Inclusive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HÁJKOVÁ, V.; STRNADOVÁ,  I. </a:t>
            </a:r>
            <a:r>
              <a:rPr lang="cs-CZ" sz="2800" b="1" i="1" dirty="0" err="1">
                <a:latin typeface="Times New Roman" pitchFamily="18" charset="0"/>
                <a:cs typeface="Times New Roman" pitchFamily="18" charset="0"/>
              </a:rPr>
              <a:t>Inkluzivní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 vzdělávání.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Praha: 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Publishing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a.s., 2010. ISBN 978-80-247-3070-7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HAVEL, J.; FILOVÁ, H. Vzdělávací inkluze v primární škole očima učitelů. In HAVEL, J.; FILOVÁ, H. </a:t>
            </a:r>
            <a:r>
              <a:rPr lang="cs-CZ" sz="2800" b="1" i="1" dirty="0" err="1">
                <a:latin typeface="Times New Roman" pitchFamily="18" charset="0"/>
                <a:cs typeface="Times New Roman" pitchFamily="18" charset="0"/>
              </a:rPr>
              <a:t>Inkluzivní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 vzdělávání v primární škole.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Brno: 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Paido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, 2010, s. 39-51. ISBN 978-80-7315-202-4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KASÍKOVÁ, H.; DITTRICH, P.; VALENTA, J. Individualizace a diferenciace ve škole. In VALIŠOVÁ, A.; KASÍKOVÁ, H. a kol. 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Pedagogika pro učitele.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Praha: 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Publishing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, a.s., 2007, s.153-164.  ISBN 978-80-247-1734-0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LANIADO, N. 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Jak odmalička rozvíjet inteligenci dětí.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Praha: Portál, 2004. ISBN 80-7178-870-8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LEBEER, J. (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ed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Programy pro rozvoj myšlení dětí s odchylkami vývoje.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 Praha: Portál, 2006. ISBN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80-7367-103-4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LEVIN, H. Přirozená činnost: Plná inkluze ve školách s intenzivním učebním programem (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Accelerated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Schools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). In LIPSKY, D. K.; GARTNER, A. (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eds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Inclusion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School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Reform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Transforming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America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´s </a:t>
            </a: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Classrooms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. Baltimore: Paul H.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Brookes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Publishing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Co., 1997, s. 389 - 400.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PRŮCHA, J; WALTEROVÁ, E.; MAREŠ, J. 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Pedagogický slovník.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Praha: Portál, 2009, s. 101. ISBN 978-80-7367-647-6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VÁŇOVÁ, M. 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Příprava učitelů ve vybraných evropských zemích.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Praha: Ústav pro informace ve vzdělávání, 1997. ISBN 80-2110-244-6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WATKINS, A. (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ed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Assesment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Inclusive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Settings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Key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Issues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Policy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Praktice.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Odense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European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Agency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Special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Needs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, 2007.  </a:t>
            </a:r>
          </a:p>
          <a:p>
            <a:r>
              <a:rPr lang="cs-CZ" sz="2800" dirty="0" smtClean="0"/>
              <a:t>34-0</a:t>
            </a:r>
          </a:p>
          <a:p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C0000"/>
                </a:solidFill>
              </a:rPr>
              <a:t>Teoretická východiska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lnSpcReduction="10000"/>
          </a:bodyPr>
          <a:lstStyle/>
          <a:p>
            <a:pPr marL="514350" lvl="5" indent="-514350">
              <a:buNone/>
            </a:pPr>
            <a:r>
              <a:rPr lang="cs-CZ" sz="2600" b="1" dirty="0" smtClean="0"/>
              <a:t>1. H. M. </a:t>
            </a:r>
            <a:r>
              <a:rPr lang="cs-CZ" sz="2600" b="1" dirty="0" err="1" smtClean="0"/>
              <a:t>Levin</a:t>
            </a:r>
            <a:r>
              <a:rPr lang="cs-CZ" sz="2600" b="1" dirty="0" smtClean="0"/>
              <a:t> </a:t>
            </a:r>
            <a:r>
              <a:rPr lang="cs-CZ" sz="2100" b="1" dirty="0" smtClean="0"/>
              <a:t>(1997, s. 390): </a:t>
            </a:r>
            <a:r>
              <a:rPr lang="cs-CZ" sz="2100" b="1" i="1" dirty="0" smtClean="0"/>
              <a:t>„inkluze by se neměla chápat jako jakýsi přídavek k tradiční škole. Musí se na ni pohlížet jako na pravé poslání, filozofii, pravé hodnoty, správnou praxi a činnost školy… Plná inkluze musí být pevně zasazena v samotných základech školy, jejího poslání, jejího kréda a její každodenní činnosti…“</a:t>
            </a:r>
          </a:p>
          <a:p>
            <a:pPr marL="514350" lvl="5" indent="-514350">
              <a:buNone/>
            </a:pPr>
            <a:endParaRPr lang="cs-CZ" sz="2100" b="1" i="1" dirty="0" smtClean="0"/>
          </a:p>
          <a:p>
            <a:pPr marL="514350" lvl="5" indent="-514350">
              <a:buNone/>
            </a:pPr>
            <a:r>
              <a:rPr lang="cs-CZ" sz="2600" b="1" dirty="0" smtClean="0"/>
              <a:t>2. R. </a:t>
            </a:r>
            <a:r>
              <a:rPr lang="cs-CZ" sz="2600" b="1" dirty="0" err="1" smtClean="0"/>
              <a:t>Feuerstein</a:t>
            </a:r>
            <a:r>
              <a:rPr lang="cs-CZ" b="1" dirty="0"/>
              <a:t> </a:t>
            </a:r>
            <a:r>
              <a:rPr lang="cs-CZ" b="1" dirty="0" smtClean="0"/>
              <a:t>(cca 80. léta 20. st.): „teorie strukturálně kognitivní modifikovatelnosti“ (prostřednictvím rozvíjení kognitivní funkce), která staví na optimistickém přesvědčení o přirozené lidské tendenci ke změně a schopnosti přizpůsobovat se prostředí  (LEBEER 2006, s. 51). </a:t>
            </a:r>
          </a:p>
          <a:p>
            <a:pPr marL="342900" lvl="5" indent="-342900">
              <a:buNone/>
            </a:pPr>
            <a:r>
              <a:rPr lang="cs-CZ" b="1" dirty="0" err="1" smtClean="0"/>
              <a:t>Feuerstein</a:t>
            </a:r>
            <a:r>
              <a:rPr lang="cs-CZ" b="1" dirty="0" smtClean="0"/>
              <a:t>: </a:t>
            </a:r>
            <a:r>
              <a:rPr lang="cs-CZ" sz="2100" b="1" i="1" dirty="0"/>
              <a:t>„Limity učení nemohou být předem známé, ani dané. Všichni lidé se mohou měnit a zdokonalovat, když k tomu budou mít optimální </a:t>
            </a:r>
            <a:r>
              <a:rPr lang="cs-CZ" sz="2100" b="1" i="1" dirty="0" smtClean="0"/>
              <a:t>podmínky“. </a:t>
            </a:r>
          </a:p>
          <a:p>
            <a:pPr marL="342900" lvl="5" indent="-342900">
              <a:buNone/>
            </a:pPr>
            <a:r>
              <a:rPr lang="cs-CZ" b="1" i="1" dirty="0" smtClean="0">
                <a:sym typeface="Wingdings" pitchFamily="2" charset="2"/>
              </a:rPr>
              <a:t> </a:t>
            </a:r>
            <a:r>
              <a:rPr lang="cs-CZ" b="1" i="1" dirty="0" smtClean="0"/>
              <a:t> Poukazuje na význam výběru a modifikaci  výukových strategií pro rozvoj úspěšnosti  učení  každého žáka</a:t>
            </a:r>
          </a:p>
          <a:p>
            <a:pPr marL="342900" lvl="5" indent="-342900">
              <a:buNone/>
            </a:pPr>
            <a:r>
              <a:rPr lang="cs-CZ" sz="1900" b="1" dirty="0"/>
              <a:t>V jeho práci jsou zdůrazňovány především sociální a kulturní vlivy ve prospěch kognitivního </a:t>
            </a:r>
            <a:r>
              <a:rPr lang="cs-CZ" sz="1900" b="1" dirty="0" smtClean="0"/>
              <a:t>rozvoje. </a:t>
            </a:r>
            <a:endParaRPr lang="cs-CZ" sz="1900" b="1" dirty="0"/>
          </a:p>
          <a:p>
            <a:pPr marL="342900" lvl="5" indent="-342900">
              <a:buNone/>
            </a:pPr>
            <a:endParaRPr lang="cs-CZ" b="1" dirty="0" smtClean="0"/>
          </a:p>
          <a:p>
            <a:pPr marL="342900" lvl="5" indent="-342900"/>
            <a:endParaRPr lang="cs-CZ" sz="3200" b="1" dirty="0" smtClean="0"/>
          </a:p>
          <a:p>
            <a:pPr marL="342900" lvl="5" indent="-342900"/>
            <a:endParaRPr lang="cs-CZ" sz="3200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200" b="1" dirty="0" err="1" smtClean="0"/>
              <a:t>Inkluzivní</a:t>
            </a:r>
            <a:r>
              <a:rPr lang="cs-CZ" sz="3200" b="1" dirty="0" smtClean="0"/>
              <a:t> vzdělávání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/>
          </a:bodyPr>
          <a:lstStyle/>
          <a:p>
            <a:r>
              <a:rPr lang="cs-CZ" sz="2200" dirty="0" smtClean="0"/>
              <a:t>Moderní koncepce školy pro 21. století přináší argumenty pro její realizaci, zejména v konceptu </a:t>
            </a:r>
            <a:r>
              <a:rPr lang="cs-CZ" sz="2200" b="1" dirty="0" smtClean="0"/>
              <a:t>„školy pro všechny“. </a:t>
            </a:r>
          </a:p>
          <a:p>
            <a:r>
              <a:rPr lang="cs-CZ" sz="2200" b="1" dirty="0" smtClean="0"/>
              <a:t>Filozofie </a:t>
            </a:r>
            <a:r>
              <a:rPr lang="cs-CZ" sz="2200" b="1" dirty="0" smtClean="0"/>
              <a:t>koncepce IŠ </a:t>
            </a:r>
            <a:r>
              <a:rPr lang="cs-CZ" sz="2200" dirty="0" smtClean="0"/>
              <a:t>je založena na dokumentech, jako je Úmluva o právech dítěte a Listina lidských práv a svobod (a dalších); evropské tendence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sz="2100" dirty="0" smtClean="0"/>
              <a:t>Technicky </a:t>
            </a:r>
            <a:r>
              <a:rPr lang="cs-CZ" sz="2100" dirty="0" smtClean="0"/>
              <a:t>je </a:t>
            </a:r>
            <a:r>
              <a:rPr lang="cs-CZ" sz="2100" dirty="0" smtClean="0"/>
              <a:t>její podstatou </a:t>
            </a:r>
            <a:r>
              <a:rPr lang="cs-CZ" sz="2100" b="1" dirty="0" smtClean="0"/>
              <a:t>vzdělávací individualizace a diferenciace </a:t>
            </a:r>
            <a:r>
              <a:rPr lang="cs-CZ" sz="2100" dirty="0" smtClean="0"/>
              <a:t>jako dvě stránky téhož jevu a v reálu vycházejí ze dvou individualizačních principů: </a:t>
            </a:r>
          </a:p>
          <a:p>
            <a:pPr>
              <a:buFont typeface="Wingdings" pitchFamily="2" charset="2"/>
              <a:buChar char="Ø"/>
            </a:pPr>
            <a:r>
              <a:rPr lang="cs-CZ" sz="2100" b="1" dirty="0" smtClean="0"/>
              <a:t>principu zvládnutého učení  </a:t>
            </a:r>
            <a:r>
              <a:rPr lang="cs-CZ" sz="2100" dirty="0" smtClean="0"/>
              <a:t>(Mastery </a:t>
            </a:r>
            <a:r>
              <a:rPr lang="cs-CZ" sz="2100" dirty="0" err="1" smtClean="0"/>
              <a:t>Learning</a:t>
            </a:r>
            <a:r>
              <a:rPr lang="cs-CZ" sz="2100" dirty="0" smtClean="0"/>
              <a:t>) a </a:t>
            </a:r>
          </a:p>
          <a:p>
            <a:pPr>
              <a:buFont typeface="Wingdings" pitchFamily="2" charset="2"/>
              <a:buChar char="Ø"/>
            </a:pPr>
            <a:r>
              <a:rPr lang="cs-CZ" sz="2100" b="1" dirty="0" smtClean="0"/>
              <a:t>principu kontinuálního pokroku v učení. </a:t>
            </a:r>
          </a:p>
          <a:p>
            <a:pPr>
              <a:buNone/>
            </a:pPr>
            <a:r>
              <a:rPr lang="cs-CZ" sz="2100" dirty="0" smtClean="0"/>
              <a:t>Ty také zajišťují efektivitu individualizované výuky.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b="1" dirty="0" smtClean="0"/>
              <a:t>Základní východisko filozofie </a:t>
            </a:r>
            <a:r>
              <a:rPr lang="cs-CZ" sz="3200" b="1" dirty="0" err="1" smtClean="0"/>
              <a:t>inkluzivní</a:t>
            </a:r>
            <a:r>
              <a:rPr lang="cs-CZ" sz="3200" b="1" dirty="0" smtClean="0"/>
              <a:t> školy: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= chápání </a:t>
            </a:r>
            <a:r>
              <a:rPr lang="cs-CZ" b="1" dirty="0" smtClean="0"/>
              <a:t>třídy jako heterogenního společenství, v němž má každý jeho člen vlastní potřeby a právo na jejich uspokojování </a:t>
            </a:r>
            <a:r>
              <a:rPr lang="cs-CZ" dirty="0" smtClean="0"/>
              <a:t>a současně schopnost přijmout odlišnost a jedinečnost každého žáka a vnímat je jako obohacení, jako výzvu k růstu všech zúčastněných. </a:t>
            </a:r>
          </a:p>
          <a:p>
            <a:pPr>
              <a:buNone/>
            </a:pPr>
            <a:r>
              <a:rPr lang="cs-CZ" dirty="0" smtClean="0"/>
              <a:t>Nezbytnou podmínkou fungování </a:t>
            </a:r>
            <a:r>
              <a:rPr lang="cs-CZ" dirty="0" err="1" smtClean="0"/>
              <a:t>inkluzivní</a:t>
            </a:r>
            <a:r>
              <a:rPr lang="cs-CZ" dirty="0" smtClean="0"/>
              <a:t> školy je proto </a:t>
            </a:r>
            <a:r>
              <a:rPr lang="cs-CZ" b="1" dirty="0" smtClean="0"/>
              <a:t>vzdělávací individualizace a diferenciace</a:t>
            </a:r>
            <a:r>
              <a:rPr lang="cs-CZ" dirty="0" smtClean="0"/>
              <a:t>; zajišťuje, aby se všichni žáci optimálně učili a dosáhli svého maxima přes své odlišnosti.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Vzdělávací individualizace a diferenciace:  terminologické vymezení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Individualizace</a:t>
            </a:r>
            <a:r>
              <a:rPr lang="cs-CZ" sz="2000" dirty="0" smtClean="0"/>
              <a:t> výuky je v Pedagogickém slovníku (Průcha a kol. 2009, s. 101) definována jako </a:t>
            </a:r>
            <a:r>
              <a:rPr lang="cs-CZ" sz="2000" i="1" dirty="0" smtClean="0"/>
              <a:t>„způsob diferenciace výuky, při níž se zachovávají heterogenní třídy žáků jako základní sociální jednotka a provádí se diferenciace vnitřní, obsahová i metodická, respektující individuální zvláštnosti žáků“</a:t>
            </a:r>
            <a:r>
              <a:rPr lang="cs-CZ" sz="2000" dirty="0" smtClean="0"/>
              <a:t>. Lze tedy říci, že individualizace je extrémní diferenciace, při níž se počítá se specifičností každého žáka a spočívá v úpravě optimálních podmínek pro jeho učení a rozvoj.</a:t>
            </a:r>
            <a:br>
              <a:rPr lang="cs-CZ" sz="2000" dirty="0" smtClean="0"/>
            </a:br>
            <a:endParaRPr lang="cs-CZ" sz="2000" dirty="0" smtClean="0"/>
          </a:p>
          <a:p>
            <a:r>
              <a:rPr lang="cs-CZ" sz="2000" b="1" dirty="0" smtClean="0"/>
              <a:t>Diferencovaná výuka</a:t>
            </a:r>
            <a:r>
              <a:rPr lang="cs-CZ" sz="2000" dirty="0" smtClean="0"/>
              <a:t> je v tomto kontextu chápána jako členění žáků při školním vzdělávání do skupin podle jejich vnitřního potenciálu, výkonové úrovně, specifických potřeb apod., přičemž cílem tohoto opatření je opět </a:t>
            </a:r>
            <a:r>
              <a:rPr lang="cs-CZ" sz="2000" i="1" dirty="0" smtClean="0"/>
              <a:t>vytvořit vhodné podmínky</a:t>
            </a:r>
            <a:r>
              <a:rPr lang="cs-CZ" sz="2000" dirty="0" smtClean="0"/>
              <a:t> přiměřené předpokladům, zvláštnostem schopnostem, perspektivní orientaci, zájmům apod. žáků.</a:t>
            </a:r>
            <a:endParaRPr lang="cs-CZ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Východisko individualizace a diferenciace: </a:t>
            </a:r>
            <a:r>
              <a:rPr lang="cs-CZ" sz="2800" b="1" dirty="0" smtClean="0"/>
              <a:t>diagnostická činnost učitele ve třídě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/>
              <a:t>Přístup k individualizaci a diferenciaci ve výuce:</a:t>
            </a:r>
          </a:p>
          <a:p>
            <a:r>
              <a:rPr lang="cs-CZ" sz="2400" b="1" i="1" u="sng" dirty="0" smtClean="0">
                <a:latin typeface="Times New Roman" pitchFamily="18" charset="0"/>
                <a:cs typeface="Times New Roman" pitchFamily="18" charset="0"/>
              </a:rPr>
              <a:t>Obsahové hledisko (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rozsah a hloubka obsahu a s tím souvisící cíle)</a:t>
            </a:r>
          </a:p>
          <a:p>
            <a:r>
              <a:rPr lang="cs-CZ" sz="2400" b="1" i="1" u="sng" dirty="0" smtClean="0">
                <a:latin typeface="Times New Roman" pitchFamily="18" charset="0"/>
                <a:cs typeface="Times New Roman" pitchFamily="18" charset="0"/>
              </a:rPr>
              <a:t>Časové hledisko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(poskytnutí různě dlouhého času k učení podle možností dětí – Mastery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Learning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2400" b="1" i="1" u="sng" dirty="0" smtClean="0">
                <a:latin typeface="Times New Roman" pitchFamily="18" charset="0"/>
                <a:cs typeface="Times New Roman" pitchFamily="18" charset="0"/>
              </a:rPr>
              <a:t>Metodické hledisko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(výběr optimálních učebních strategií – metod, forem, prostředků a podmínek)</a:t>
            </a:r>
          </a:p>
          <a:p>
            <a:r>
              <a:rPr lang="cs-CZ" sz="2400" b="1" i="1" u="sng" dirty="0" smtClean="0">
                <a:latin typeface="Times New Roman" pitchFamily="18" charset="0"/>
                <a:cs typeface="Times New Roman" pitchFamily="18" charset="0"/>
              </a:rPr>
              <a:t>Organizační hledisko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(konkrétní způsoby diferencované výuky v rámci třídy, ale také možnosti vnější diferenciace; týmové vedení výuky více učiteli nebo týmové vyučování s pomocí asistentů).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Jakou roli hrají vzdělávací  a učební strategie v úspěšnosti inkluze?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Didaktická východiska:</a:t>
            </a:r>
            <a:endParaRPr lang="cs-CZ" b="1" dirty="0"/>
          </a:p>
          <a:p>
            <a:r>
              <a:rPr lang="cs-CZ" b="1" dirty="0" smtClean="0"/>
              <a:t>Výukové </a:t>
            </a:r>
            <a:r>
              <a:rPr lang="cs-CZ" b="1" dirty="0"/>
              <a:t>strategie</a:t>
            </a:r>
            <a:r>
              <a:rPr lang="cs-CZ" dirty="0"/>
              <a:t> obecně můžeme vymezit jako sofistikované kombinace metod, forem, prostředků a podmínek, které učitel volí tak, aby spolu s žáky co nejefektivněji dosáhl výukového cíle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/>
          </a:p>
          <a:p>
            <a:r>
              <a:rPr lang="cs-CZ" dirty="0" smtClean="0"/>
              <a:t>RVP ZV zdůrazňuje ve svých cílech především rozvíjení </a:t>
            </a:r>
            <a:r>
              <a:rPr lang="cs-CZ" dirty="0"/>
              <a:t>kompetence k učení u žáků primární školy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Nehledě </a:t>
            </a:r>
            <a:r>
              <a:rPr lang="cs-CZ" dirty="0"/>
              <a:t>k tomu je třeba akceptovat obecnou zkušenost, že tradiční pojetí vzdělávání orientované na výsledek (faktické informace) nevybaví děti pro život tak dobře, jako vzdělávání orientované na proces (rozvíjení žádoucích učebních schopností a návyků) (</a:t>
            </a:r>
            <a:r>
              <a:rPr lang="cs-CZ" dirty="0" err="1"/>
              <a:t>Lebeer</a:t>
            </a:r>
            <a:r>
              <a:rPr lang="cs-CZ" dirty="0"/>
              <a:t>, 2006, s. 25</a:t>
            </a:r>
            <a:r>
              <a:rPr lang="cs-CZ" dirty="0" smtClean="0"/>
              <a:t>).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Technologicky </a:t>
            </a:r>
            <a:r>
              <a:rPr lang="cs-CZ" dirty="0"/>
              <a:t>jde ve výuce o uplatňování vzdělávací individualizace a diferenciace. Neoddělitelnou součástí diferenciačních strategií jsou nejen otázky </a:t>
            </a:r>
            <a:r>
              <a:rPr lang="cs-CZ" b="1" dirty="0"/>
              <a:t>proč </a:t>
            </a:r>
            <a:r>
              <a:rPr lang="cs-CZ" dirty="0"/>
              <a:t>a </a:t>
            </a:r>
            <a:r>
              <a:rPr lang="cs-CZ" b="1" dirty="0"/>
              <a:t>co </a:t>
            </a:r>
            <a:r>
              <a:rPr lang="cs-CZ" dirty="0"/>
              <a:t>dělat, ale také </a:t>
            </a:r>
            <a:r>
              <a:rPr lang="cs-CZ" b="1" dirty="0"/>
              <a:t>jak</a:t>
            </a:r>
            <a:r>
              <a:rPr lang="cs-CZ" dirty="0"/>
              <a:t>; přitom však nejde ani tolik o prováděcí techniky, jako o klíčové principy.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</p:spPr>
        <p:txBody>
          <a:bodyPr>
            <a:noAutofit/>
          </a:bodyPr>
          <a:lstStyle/>
          <a:p>
            <a:r>
              <a:rPr lang="cs-CZ" sz="2000" b="1" dirty="0" err="1"/>
              <a:t>Ainscow</a:t>
            </a:r>
            <a:r>
              <a:rPr lang="cs-CZ" sz="2000" b="1" dirty="0"/>
              <a:t> a </a:t>
            </a:r>
            <a:r>
              <a:rPr lang="cs-CZ" sz="2000" b="1" dirty="0" err="1"/>
              <a:t>Booth</a:t>
            </a:r>
            <a:r>
              <a:rPr lang="cs-CZ" sz="2000" b="1" dirty="0"/>
              <a:t> (2007) uvádějí mezi vybranými kritérii </a:t>
            </a:r>
            <a:r>
              <a:rPr lang="cs-CZ" sz="2000" b="1" dirty="0" smtClean="0"/>
              <a:t>„ukazatelů </a:t>
            </a:r>
            <a:r>
              <a:rPr lang="cs-CZ" sz="2000" b="1" dirty="0"/>
              <a:t>inkluze“ organizace výuky v oblasti „Rozvíjení </a:t>
            </a:r>
            <a:r>
              <a:rPr lang="cs-CZ" sz="2000" b="1" dirty="0" err="1"/>
              <a:t>inkluzivní</a:t>
            </a:r>
            <a:r>
              <a:rPr lang="cs-CZ" sz="2000" b="1" dirty="0"/>
              <a:t> praxe“ tyto indikátory (Hájková; Strnadová, 2010, s. 95):</a:t>
            </a:r>
            <a:r>
              <a:rPr lang="cs-CZ" sz="2000" dirty="0"/>
              <a:t/>
            </a:r>
            <a:br>
              <a:rPr lang="cs-CZ" sz="2000" dirty="0"/>
            </a:b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1600" dirty="0"/>
          </a:p>
          <a:p>
            <a:pPr lvl="0"/>
            <a:r>
              <a:rPr lang="cs-CZ" sz="2400" b="1" dirty="0"/>
              <a:t>výuka je plánována tak, aby z ní profitovali všichni žáci</a:t>
            </a:r>
          </a:p>
          <a:p>
            <a:pPr lvl="0"/>
            <a:r>
              <a:rPr lang="cs-CZ" sz="2400" b="1" dirty="0"/>
              <a:t>v hodinách se podporuje zapojení všech žáků</a:t>
            </a:r>
          </a:p>
          <a:p>
            <a:pPr lvl="0"/>
            <a:r>
              <a:rPr lang="cs-CZ" sz="2400" b="1" dirty="0"/>
              <a:t>v hodinách se rozvíjí porozumění odlišnostem</a:t>
            </a:r>
          </a:p>
          <a:p>
            <a:pPr lvl="0"/>
            <a:r>
              <a:rPr lang="cs-CZ" sz="2400" b="1" dirty="0"/>
              <a:t>žáci jsou aktivně zapojeni do vlastního procesu učení</a:t>
            </a:r>
          </a:p>
          <a:p>
            <a:pPr lvl="0"/>
            <a:r>
              <a:rPr lang="cs-CZ" sz="2400" b="1" dirty="0"/>
              <a:t>žáci při učení vzájemně spolupracují</a:t>
            </a:r>
          </a:p>
          <a:p>
            <a:pPr lvl="0"/>
            <a:r>
              <a:rPr lang="cs-CZ" sz="2400" b="1" dirty="0"/>
              <a:t>hodnocení přispívá k dobrým výsledkům všech žáků</a:t>
            </a:r>
          </a:p>
          <a:p>
            <a:pPr lvl="0"/>
            <a:r>
              <a:rPr lang="cs-CZ" sz="2400" b="1" dirty="0"/>
              <a:t>kázeň je založena na uvědomělosti a vzájemné ohleduplnosti</a:t>
            </a:r>
          </a:p>
          <a:p>
            <a:pPr lvl="0"/>
            <a:r>
              <a:rPr lang="cs-CZ" sz="2400" b="1" dirty="0"/>
              <a:t>učitelé provádějí plánování, výuku a hodnocení kooperativně</a:t>
            </a:r>
          </a:p>
          <a:p>
            <a:pPr lvl="0"/>
            <a:r>
              <a:rPr lang="cs-CZ" sz="2400" b="1" dirty="0"/>
              <a:t>asistenti pedagoga podporují učení a zapojení všech žáků</a:t>
            </a:r>
          </a:p>
          <a:p>
            <a:pPr lvl="0"/>
            <a:r>
              <a:rPr lang="cs-CZ" sz="2400" b="1" dirty="0"/>
              <a:t>domácí úkoly přispívají k učení všech žáků…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/>
          </a:p>
          <a:p>
            <a:pPr>
              <a:buNone/>
            </a:pPr>
            <a:endParaRPr lang="cs-CZ" sz="2000" dirty="0"/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830</TotalTime>
  <Words>793</Words>
  <Application>Microsoft Office PowerPoint</Application>
  <PresentationFormat>Předvádění na obrazovce (4:3)</PresentationFormat>
  <Paragraphs>336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sady Office</vt:lpstr>
      <vt:lpstr>Strategie učení v  inkluzivní  škole</vt:lpstr>
      <vt:lpstr>Vstupní otázky: </vt:lpstr>
      <vt:lpstr>Teoretická východiska</vt:lpstr>
      <vt:lpstr>Inkluzivní vzdělávání</vt:lpstr>
      <vt:lpstr>Základní východisko filozofie inkluzivní školy:</vt:lpstr>
      <vt:lpstr>Vzdělávací individualizace a diferenciace:  terminologické vymezení</vt:lpstr>
      <vt:lpstr>Východisko individualizace a diferenciace: diagnostická činnost učitele ve třídě </vt:lpstr>
      <vt:lpstr>Jakou roli hrají vzdělávací  a učební strategie v úspěšnosti inkluze?</vt:lpstr>
      <vt:lpstr>Ainscow a Booth (2007) uvádějí mezi vybranými kritérii „ukazatelů inkluze“ organizace výuky v oblasti „Rozvíjení inkluzivní praxe“ tyto indikátory (Hájková; Strnadová, 2010, s. 95): </vt:lpstr>
      <vt:lpstr>V praxi se však setkáváme i s tím, že současné strategie a programy často nevyhovují dostatečně potřebám dětí a mládeže, které jsou ohroženy odsunutím na okraj společnosti či vyloučením z ní.</vt:lpstr>
      <vt:lpstr>Učitel v inkluzivní škole –  nevyčleňující přístup jako osobní postoj</vt:lpstr>
      <vt:lpstr>1. Plánování výuky – práce s kurikulem</vt:lpstr>
      <vt:lpstr>2. Realizace výuky:</vt:lpstr>
      <vt:lpstr>b) Diagnostická činnost </vt:lpstr>
      <vt:lpstr>c) Motivace a motivační činnosti</vt:lpstr>
      <vt:lpstr>d) Organizace a organizační činnosti </vt:lpstr>
      <vt:lpstr>e) Metody a formy - nabídka učebních úloh, aktivit </vt:lpstr>
      <vt:lpstr>f) Poskytování zpětné vazby (hodnocení)</vt:lpstr>
      <vt:lpstr>Výzkum inkluzivity vybraných škol (2012) Položili jsme si tyto výzkumné otázky:</vt:lpstr>
      <vt:lpstr>Tab. 1.: Souhrn výsledků</vt:lpstr>
      <vt:lpstr>Závěr:</vt:lpstr>
      <vt:lpstr>Závěry:</vt:lpstr>
      <vt:lpstr>Děkuji za pozornost a přeji Vám hodně úspěchů ve  Vaší náročné práci   </vt:lpstr>
      <vt:lpstr>Literatura: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filova</dc:creator>
  <cp:lastModifiedBy>Filova</cp:lastModifiedBy>
  <cp:revision>27</cp:revision>
  <dcterms:created xsi:type="dcterms:W3CDTF">2013-09-08T07:19:33Z</dcterms:created>
  <dcterms:modified xsi:type="dcterms:W3CDTF">2015-04-03T11:42:09Z</dcterms:modified>
</cp:coreProperties>
</file>