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74" r:id="rId7"/>
    <p:sldId id="260" r:id="rId8"/>
    <p:sldId id="275" r:id="rId9"/>
    <p:sldId id="263" r:id="rId10"/>
    <p:sldId id="261" r:id="rId11"/>
    <p:sldId id="264" r:id="rId12"/>
    <p:sldId id="276" r:id="rId13"/>
    <p:sldId id="265" r:id="rId14"/>
    <p:sldId id="266" r:id="rId15"/>
    <p:sldId id="268" r:id="rId16"/>
    <p:sldId id="270" r:id="rId17"/>
    <p:sldId id="269" r:id="rId18"/>
    <p:sldId id="267" r:id="rId19"/>
    <p:sldId id="271" r:id="rId20"/>
    <p:sldId id="273" r:id="rId21"/>
    <p:sldId id="272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E5EA4F3-704F-4FEA-9EF9-C19AB9F2FE36}" type="datetimeFigureOut">
              <a:rPr lang="cs-CZ" smtClean="0"/>
              <a:pPr/>
              <a:t>25.3.2015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A997707-6593-47BC-9F25-C560E8A141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A4F3-704F-4FEA-9EF9-C19AB9F2FE36}" type="datetimeFigureOut">
              <a:rPr lang="cs-CZ" smtClean="0"/>
              <a:pPr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7707-6593-47BC-9F25-C560E8A141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A4F3-704F-4FEA-9EF9-C19AB9F2FE36}" type="datetimeFigureOut">
              <a:rPr lang="cs-CZ" smtClean="0"/>
              <a:pPr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7707-6593-47BC-9F25-C560E8A141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A4F3-704F-4FEA-9EF9-C19AB9F2FE36}" type="datetimeFigureOut">
              <a:rPr lang="cs-CZ" smtClean="0"/>
              <a:pPr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7707-6593-47BC-9F25-C560E8A141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E5EA4F3-704F-4FEA-9EF9-C19AB9F2FE36}" type="datetimeFigureOut">
              <a:rPr lang="cs-CZ" smtClean="0"/>
              <a:pPr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A997707-6593-47BC-9F25-C560E8A141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A4F3-704F-4FEA-9EF9-C19AB9F2FE36}" type="datetimeFigureOut">
              <a:rPr lang="cs-CZ" smtClean="0"/>
              <a:pPr/>
              <a:t>25.3.2015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7707-6593-47BC-9F25-C560E8A141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A4F3-704F-4FEA-9EF9-C19AB9F2FE36}" type="datetimeFigureOut">
              <a:rPr lang="cs-CZ" smtClean="0"/>
              <a:pPr/>
              <a:t>25.3.2015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7707-6593-47BC-9F25-C560E8A141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A4F3-704F-4FEA-9EF9-C19AB9F2FE36}" type="datetimeFigureOut">
              <a:rPr lang="cs-CZ" smtClean="0"/>
              <a:pPr/>
              <a:t>25.3.2015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7707-6593-47BC-9F25-C560E8A141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A4F3-704F-4FEA-9EF9-C19AB9F2FE36}" type="datetimeFigureOut">
              <a:rPr lang="cs-CZ" smtClean="0"/>
              <a:pPr/>
              <a:t>25.3.2015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7707-6593-47BC-9F25-C560E8A141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A4F3-704F-4FEA-9EF9-C19AB9F2FE36}" type="datetimeFigureOut">
              <a:rPr lang="cs-CZ" smtClean="0"/>
              <a:pPr/>
              <a:t>25.3.2015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7707-6593-47BC-9F25-C560E8A141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A4F3-704F-4FEA-9EF9-C19AB9F2FE36}" type="datetimeFigureOut">
              <a:rPr lang="cs-CZ" smtClean="0"/>
              <a:pPr/>
              <a:t>25.3.2015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7707-6593-47BC-9F25-C560E8A141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5EA4F3-704F-4FEA-9EF9-C19AB9F2FE36}" type="datetimeFigureOut">
              <a:rPr lang="cs-CZ" smtClean="0"/>
              <a:pPr/>
              <a:t>25.3.2015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997707-6593-47BC-9F25-C560E8A141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JÁ JAKO OBČAN ČESKÉ REPUBLIKY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ZS1BP_PIV4, jaro 2015</a:t>
            </a:r>
          </a:p>
          <a:p>
            <a:r>
              <a:rPr lang="cs-CZ" dirty="0" smtClean="0"/>
              <a:t>Mgr. Kateřina Mrázková,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4578" name="Picture 2" descr="http://wiki.rvp.cz/@api/deki/files/18563/=Obrysov%25c3%25a1_mapa_%25c4%258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4476" y="692696"/>
            <a:ext cx="263993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Soudní moc: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Soustava soud&amp;uring; v &amp;Ccaron;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8640"/>
            <a:ext cx="5715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Prezident republiky: 2013 </a:t>
            </a:r>
            <a:r>
              <a:rPr lang="cs-CZ" dirty="0" smtClean="0">
                <a:sym typeface="Wingdings"/>
              </a:rPr>
              <a:t></a:t>
            </a:r>
            <a:r>
              <a:rPr lang="cs-CZ" dirty="0" smtClean="0"/>
              <a:t>jednou za 5 let: 2018</a:t>
            </a:r>
          </a:p>
          <a:p>
            <a:r>
              <a:rPr lang="cs-CZ" dirty="0" smtClean="0"/>
              <a:t>Poslanecká sněmovna: 2013 </a:t>
            </a:r>
            <a:r>
              <a:rPr lang="cs-CZ" dirty="0" smtClean="0">
                <a:sym typeface="Wingdings"/>
              </a:rPr>
              <a:t></a:t>
            </a:r>
            <a:r>
              <a:rPr lang="cs-CZ" dirty="0" smtClean="0"/>
              <a:t> jednou za 4 roky: 2017</a:t>
            </a:r>
          </a:p>
          <a:p>
            <a:r>
              <a:rPr lang="cs-CZ" dirty="0" smtClean="0"/>
              <a:t>Senát Parlamentu ČR: 2014 </a:t>
            </a:r>
            <a:r>
              <a:rPr lang="cs-CZ" dirty="0" smtClean="0">
                <a:sym typeface="Wingdings"/>
              </a:rPr>
              <a:t></a:t>
            </a:r>
            <a:r>
              <a:rPr lang="cs-CZ" dirty="0" smtClean="0"/>
              <a:t> každé 2 roky je vyměněna 1/3 senátorů</a:t>
            </a:r>
          </a:p>
          <a:p>
            <a:r>
              <a:rPr lang="cs-CZ" dirty="0" smtClean="0"/>
              <a:t>Zastupitelstva krajů: 2012 </a:t>
            </a:r>
            <a:r>
              <a:rPr lang="cs-CZ" dirty="0" smtClean="0">
                <a:sym typeface="Wingdings"/>
              </a:rPr>
              <a:t></a:t>
            </a:r>
            <a:r>
              <a:rPr lang="cs-CZ" dirty="0" smtClean="0"/>
              <a:t>jednou za 4 roky: 2016</a:t>
            </a:r>
          </a:p>
          <a:p>
            <a:r>
              <a:rPr lang="cs-CZ" dirty="0" smtClean="0"/>
              <a:t>Zastupitelstva obcí: 2014 </a:t>
            </a:r>
            <a:r>
              <a:rPr lang="cs-CZ" dirty="0" smtClean="0">
                <a:sym typeface="Wingdings"/>
              </a:rPr>
              <a:t></a:t>
            </a:r>
            <a:r>
              <a:rPr lang="cs-CZ" dirty="0" smtClean="0"/>
              <a:t> jednou za 4 roky: 2018</a:t>
            </a:r>
          </a:p>
          <a:p>
            <a:r>
              <a:rPr lang="cs-CZ" dirty="0" smtClean="0"/>
              <a:t>Evropský parlament: 2014 </a:t>
            </a:r>
            <a:r>
              <a:rPr lang="cs-CZ" dirty="0" smtClean="0">
                <a:sym typeface="Wingdings"/>
              </a:rPr>
              <a:t></a:t>
            </a:r>
            <a:r>
              <a:rPr lang="cs-CZ" dirty="0" smtClean="0"/>
              <a:t> jednou za 5 let: 2019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Volby do krajských zastupitelstev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6087" t="3629" r="2957" b="23185"/>
          <a:stretch>
            <a:fillRect/>
          </a:stretch>
        </p:blipFill>
        <p:spPr bwMode="auto">
          <a:xfrm>
            <a:off x="539552" y="1340768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Ústava ČR a Listina základních práv a svobod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Přečtěte si Ústavu ČR</a:t>
            </a:r>
          </a:p>
          <a:p>
            <a:r>
              <a:rPr lang="cs-CZ" dirty="0" smtClean="0"/>
              <a:t>Přečtěte si Listinu základních práv a svobod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 z českých bankovek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1933575"/>
            <a:ext cx="56959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 z českých bankovek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163" y="1933575"/>
            <a:ext cx="57816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 z českých bankovek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2071688"/>
            <a:ext cx="5848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 z českých bankovek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005013"/>
            <a:ext cx="58674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 z českých bankovek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2133600"/>
            <a:ext cx="5705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 z českých bankovek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2100263"/>
            <a:ext cx="59721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symboly</a:t>
            </a:r>
            <a:endParaRPr lang="cs-CZ" dirty="0"/>
          </a:p>
        </p:txBody>
      </p:sp>
      <p:pic>
        <p:nvPicPr>
          <p:cNvPr id="1026" name="Picture 2" descr="http://www.sesity.net/zaklady-spolecenskych-ved/velky-statni-zn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1872208" cy="2274007"/>
          </a:xfrm>
          <a:prstGeom prst="rect">
            <a:avLst/>
          </a:prstGeom>
          <a:noFill/>
        </p:spPr>
      </p:pic>
      <p:pic>
        <p:nvPicPr>
          <p:cNvPr id="1028" name="Picture 4" descr="http://vlast.cz/soubory/nahrane/standa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17032"/>
            <a:ext cx="2088232" cy="2064943"/>
          </a:xfrm>
          <a:prstGeom prst="rect">
            <a:avLst/>
          </a:prstGeom>
          <a:noFill/>
        </p:spPr>
      </p:pic>
      <p:pic>
        <p:nvPicPr>
          <p:cNvPr id="1030" name="Picture 6" descr="Malý státní znak &amp;Ccaron;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556792"/>
            <a:ext cx="1428750" cy="1714500"/>
          </a:xfrm>
          <a:prstGeom prst="rect">
            <a:avLst/>
          </a:prstGeom>
          <a:noFill/>
        </p:spPr>
      </p:pic>
      <p:pic>
        <p:nvPicPr>
          <p:cNvPr id="1032" name="Picture 8" descr="&amp;Ccaron;eská trikolo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44824"/>
            <a:ext cx="1428750" cy="952500"/>
          </a:xfrm>
          <a:prstGeom prst="rect">
            <a:avLst/>
          </a:prstGeom>
          <a:noFill/>
        </p:spPr>
      </p:pic>
      <p:pic>
        <p:nvPicPr>
          <p:cNvPr id="1034" name="Picture 10" descr="Vlajka &amp;Ccaron;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653136"/>
            <a:ext cx="1428750" cy="942976"/>
          </a:xfrm>
          <a:prstGeom prst="rect">
            <a:avLst/>
          </a:prstGeom>
          <a:noFill/>
        </p:spPr>
      </p:pic>
      <p:pic>
        <p:nvPicPr>
          <p:cNvPr id="1036" name="Picture 12" descr="Státní pe&amp;ccaron;e&amp;tcaron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221088"/>
            <a:ext cx="1428750" cy="1362075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211960" y="644404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http://vlast.</a:t>
            </a:r>
            <a:r>
              <a:rPr lang="cs-CZ" dirty="0" err="1" smtClean="0"/>
              <a:t>cz</a:t>
            </a:r>
            <a:r>
              <a:rPr lang="cs-CZ" dirty="0" smtClean="0"/>
              <a:t>/symboly-</a:t>
            </a:r>
            <a:r>
              <a:rPr lang="cs-CZ" dirty="0" err="1" smtClean="0"/>
              <a:t>ceske</a:t>
            </a:r>
            <a:r>
              <a:rPr lang="cs-CZ" dirty="0" smtClean="0"/>
              <a:t>-republiky/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 z českých bankovek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957388"/>
            <a:ext cx="58578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 z českých bankovek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2005013"/>
            <a:ext cx="5829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Zákonodárná – Parlament (poslanecká sněmovna, senát)</a:t>
            </a:r>
          </a:p>
          <a:p>
            <a:r>
              <a:rPr lang="cs-CZ" dirty="0" smtClean="0"/>
              <a:t>Výkonná – Prezident, vláda</a:t>
            </a:r>
          </a:p>
          <a:p>
            <a:r>
              <a:rPr lang="cs-CZ" dirty="0" smtClean="0"/>
              <a:t>Soudní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Zákonodárná moc - Parlament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Senát:</a:t>
            </a:r>
          </a:p>
          <a:p>
            <a:pPr lvl="1"/>
            <a:r>
              <a:rPr lang="cs-CZ" dirty="0" smtClean="0"/>
              <a:t>Poslanci</a:t>
            </a:r>
          </a:p>
          <a:p>
            <a:pPr lvl="1"/>
            <a:r>
              <a:rPr lang="cs-CZ" dirty="0" smtClean="0"/>
              <a:t>Navrhuje zákony</a:t>
            </a:r>
          </a:p>
          <a:p>
            <a:pPr lvl="1"/>
            <a:r>
              <a:rPr lang="cs-CZ" dirty="0" smtClean="0"/>
              <a:t>Projednává a schvaluje zákony</a:t>
            </a:r>
          </a:p>
          <a:p>
            <a:pPr lvl="1"/>
            <a:r>
              <a:rPr lang="cs-CZ" dirty="0" smtClean="0"/>
              <a:t>Vyslovuje souhlas s mezinárodními smlouvami</a:t>
            </a:r>
          </a:p>
          <a:p>
            <a:pPr lvl="1"/>
            <a:r>
              <a:rPr lang="cs-CZ" dirty="0" smtClean="0"/>
              <a:t>Vyslovuje souhlas se jmenováním ústavních soudců</a:t>
            </a:r>
          </a:p>
          <a:p>
            <a:pPr lvl="1"/>
            <a:r>
              <a:rPr lang="cs-CZ" dirty="0" smtClean="0"/>
              <a:t>Může podat žalobu na prezidenta republiky</a:t>
            </a:r>
          </a:p>
          <a:p>
            <a:pPr lvl="1"/>
            <a:r>
              <a:rPr lang="cs-CZ" dirty="0" smtClean="0"/>
              <a:t>Předkládá prezidentu republiky návrhy na udělení státních vyznamenání</a:t>
            </a:r>
          </a:p>
          <a:p>
            <a:pPr lvl="1"/>
            <a:r>
              <a:rPr lang="cs-CZ" dirty="0" smtClean="0"/>
              <a:t>Vyslovuje souhlas s vyhlášením válečného stavu, s pobytem cizích vojsk na území ČR či s vysláním ozbrojených sil do zahraničí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Poslanecká sněmovny</a:t>
            </a:r>
          </a:p>
          <a:p>
            <a:pPr lvl="1"/>
            <a:r>
              <a:rPr lang="cs-CZ" dirty="0" smtClean="0"/>
              <a:t>Tvořena poslanci</a:t>
            </a:r>
          </a:p>
          <a:p>
            <a:pPr lvl="1"/>
            <a:r>
              <a:rPr lang="cs-CZ" dirty="0" smtClean="0"/>
              <a:t>Získat alespoň 5 % hlasů ve volbách</a:t>
            </a:r>
          </a:p>
          <a:p>
            <a:pPr lvl="1"/>
            <a:r>
              <a:rPr lang="cs-CZ" dirty="0" smtClean="0"/>
              <a:t>Poslanecký klub</a:t>
            </a:r>
          </a:p>
          <a:p>
            <a:pPr lvl="1"/>
            <a:r>
              <a:rPr lang="cs-CZ" dirty="0" smtClean="0"/>
              <a:t>200 poslanců volených na čtyři roky</a:t>
            </a:r>
          </a:p>
          <a:p>
            <a:pPr lvl="1"/>
            <a:r>
              <a:rPr lang="cs-CZ" dirty="0" smtClean="0"/>
              <a:t>Věk alespoň 21 let</a:t>
            </a:r>
          </a:p>
          <a:p>
            <a:pPr lvl="1"/>
            <a:r>
              <a:rPr lang="cs-CZ" dirty="0" smtClean="0"/>
              <a:t>Má právo vyslovit nedůvěru koupit vládě</a:t>
            </a:r>
          </a:p>
          <a:p>
            <a:pPr lvl="1"/>
            <a:r>
              <a:rPr lang="cs-CZ" dirty="0" smtClean="0"/>
              <a:t>Rozhoduje o podobě státního rozpočtu</a:t>
            </a:r>
          </a:p>
          <a:p>
            <a:pPr lvl="1"/>
            <a:r>
              <a:rPr lang="cs-CZ" dirty="0" smtClean="0"/>
              <a:t>Má právo navrhovat zákony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je složení poslanecké sněmovny?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</p:nvPr>
        </p:nvGraphicFramePr>
        <p:xfrm>
          <a:off x="467544" y="1484784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Politická strana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% výsledky voleb z roku 2013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ČSSD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20,45 %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18,65 %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KSČM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14,91 %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TOP 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11,99 %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ODS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7,72 %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Úsvit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6,88 %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KDU-ČSL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6,78 %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je složení poslanecké sněmovny?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3925" t="10959" r="15060" b="11986"/>
          <a:stretch>
            <a:fillRect/>
          </a:stretch>
        </p:blipFill>
        <p:spPr bwMode="auto">
          <a:xfrm>
            <a:off x="931899" y="1219200"/>
            <a:ext cx="7280201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Výkonná 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Prezident</a:t>
            </a:r>
          </a:p>
          <a:p>
            <a:pPr lvl="1"/>
            <a:r>
              <a:rPr lang="cs-CZ" dirty="0" smtClean="0"/>
              <a:t>Miloš Zeman</a:t>
            </a:r>
          </a:p>
          <a:p>
            <a:pPr lvl="1"/>
            <a:r>
              <a:rPr lang="cs-CZ" dirty="0" smtClean="0"/>
              <a:t>Sjednává mezinárodní smlouvy</a:t>
            </a:r>
          </a:p>
          <a:p>
            <a:pPr lvl="1"/>
            <a:r>
              <a:rPr lang="cs-CZ" dirty="0" smtClean="0"/>
              <a:t>Vrchní velitel ozbrojených sil</a:t>
            </a:r>
          </a:p>
          <a:p>
            <a:pPr lvl="1"/>
            <a:r>
              <a:rPr lang="cs-CZ" dirty="0" smtClean="0"/>
              <a:t>Svolává zasedání poslanecké sněmovny</a:t>
            </a:r>
          </a:p>
          <a:p>
            <a:pPr lvl="1"/>
            <a:r>
              <a:rPr lang="cs-CZ" dirty="0" smtClean="0"/>
              <a:t>Jmenuje soudce, generály, členy Bankovní rady</a:t>
            </a:r>
          </a:p>
          <a:p>
            <a:pPr lvl="1"/>
            <a:r>
              <a:rPr lang="cs-CZ" dirty="0" smtClean="0"/>
              <a:t>Uděluje státní vyznamenání</a:t>
            </a:r>
          </a:p>
          <a:p>
            <a:pPr lvl="1"/>
            <a:r>
              <a:rPr lang="cs-CZ" dirty="0" smtClean="0"/>
              <a:t>Odpouští a zmírňuje tresty udělené soudem</a:t>
            </a:r>
          </a:p>
          <a:p>
            <a:pPr lvl="1"/>
            <a:r>
              <a:rPr lang="cs-CZ" dirty="0" smtClean="0"/>
              <a:t>Uděluje amnestii</a:t>
            </a:r>
          </a:p>
          <a:p>
            <a:pPr lvl="1"/>
            <a:r>
              <a:rPr lang="cs-CZ" dirty="0" smtClean="0"/>
              <a:t>Podepisuje zákony</a:t>
            </a:r>
          </a:p>
          <a:p>
            <a:pPr lvl="1"/>
            <a:r>
              <a:rPr lang="cs-CZ" dirty="0" smtClean="0"/>
              <a:t>Má právo vrátit Parlamentu přijatý zákon</a:t>
            </a:r>
          </a:p>
          <a:p>
            <a:pPr lvl="1"/>
            <a:r>
              <a:rPr lang="cs-CZ" dirty="0" smtClean="0"/>
              <a:t>Jmenuje a odvolává předsedu a další členy vlány, přijímá jejich demisi, odvolává vládu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Vláda</a:t>
            </a:r>
          </a:p>
          <a:p>
            <a:pPr lvl="1"/>
            <a:r>
              <a:rPr lang="cs-CZ" dirty="0" smtClean="0"/>
              <a:t>Premiér: Bohuslav Sobotka</a:t>
            </a:r>
          </a:p>
          <a:p>
            <a:pPr lvl="1"/>
            <a:r>
              <a:rPr lang="cs-CZ" dirty="0" smtClean="0"/>
              <a:t>Ministerstva</a:t>
            </a:r>
          </a:p>
          <a:p>
            <a:pPr lvl="1"/>
            <a:r>
              <a:rPr lang="cs-CZ" dirty="0" smtClean="0"/>
              <a:t>Řídí státní administrativní aparát</a:t>
            </a:r>
          </a:p>
          <a:p>
            <a:pPr lvl="1"/>
            <a:r>
              <a:rPr lang="cs-CZ" dirty="0" smtClean="0"/>
              <a:t>Politické strany</a:t>
            </a:r>
          </a:p>
          <a:p>
            <a:pPr lvl="1"/>
            <a:r>
              <a:rPr lang="cs-CZ" dirty="0" smtClean="0"/>
              <a:t>Úřednická vláda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Prezidentské volby 2013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529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dobře znáš ministry?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</p:nvPr>
        </p:nvGraphicFramePr>
        <p:xfrm>
          <a:off x="683568" y="1196752"/>
          <a:ext cx="7992888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Ministerstvo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Ministr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Ministerstvo pro místní rozvoj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Karla Šlechtová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Ministerstvo životního prostředí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Richard Brabec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Ministerstvo práce a sociálních věcí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Michaela Marksová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Ministerstvo vnitra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Milan Chovanec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latin typeface="Calibri"/>
                          <a:ea typeface="Calibri"/>
                          <a:cs typeface="Times New Roman"/>
                        </a:rPr>
                        <a:t>Ministerstvo zahraničních věcí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Lubomír Zaorálek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Ministerstvo obrany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Martin Stropnický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Ministerstvo průmyslu a obchodu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Jan Mládek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Ministerstvo zdravotnictví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Svatopluk Němeček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Ministerstvo spravedlnosti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Robert Pelikán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Ministerstvo financí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Andrej Babiš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Ministerstvo školství, mládeže a tělovýchovy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Marcel Chládek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Ministerstvo dopravy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Dan Ťok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Ministerstvo zemědělství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Marian Jurečka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Calibri"/>
                          <a:ea typeface="Calibri"/>
                          <a:cs typeface="Times New Roman"/>
                        </a:rPr>
                        <a:t>Ministerstvo kultury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Daniel Herman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195</TotalTime>
  <Words>456</Words>
  <Application>Microsoft Office PowerPoint</Application>
  <PresentationFormat>Předvádění na obrazovce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Původ</vt:lpstr>
      <vt:lpstr>JÁ JAKO OBČAN ČESKÉ REPUBLIKY</vt:lpstr>
      <vt:lpstr>Státní symboly</vt:lpstr>
      <vt:lpstr>Státní moc</vt:lpstr>
      <vt:lpstr>Zákonodárná moc - Parlament</vt:lpstr>
      <vt:lpstr>Jaké je složení poslanecké sněmovny?</vt:lpstr>
      <vt:lpstr>Jaké je složení poslanecké sněmovny? </vt:lpstr>
      <vt:lpstr>Výkonná moc</vt:lpstr>
      <vt:lpstr>Prezidentské volby 2013</vt:lpstr>
      <vt:lpstr>Jak dobře znáš ministry?</vt:lpstr>
      <vt:lpstr>Soudní moc:</vt:lpstr>
      <vt:lpstr>Volby</vt:lpstr>
      <vt:lpstr>Volby do krajských zastupitelstev</vt:lpstr>
      <vt:lpstr>Ústava ČR a Listina základních práv a svobod</vt:lpstr>
      <vt:lpstr>Osobnosti z českých bankovek</vt:lpstr>
      <vt:lpstr>Osobnosti z českých bankovek</vt:lpstr>
      <vt:lpstr>Osobnosti z českých bankovek</vt:lpstr>
      <vt:lpstr>Osobnosti z českých bankovek</vt:lpstr>
      <vt:lpstr>Osobnosti z českých bankovek</vt:lpstr>
      <vt:lpstr>Osobnosti z českých bankovek</vt:lpstr>
      <vt:lpstr>Osobnosti z českých bankovek</vt:lpstr>
      <vt:lpstr>Osobnosti z českých bankovek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 JAKO OBČAN ČESKÉ REPUBLIKY</dc:title>
  <dc:creator>Katka</dc:creator>
  <cp:lastModifiedBy>Lektor</cp:lastModifiedBy>
  <cp:revision>13</cp:revision>
  <dcterms:created xsi:type="dcterms:W3CDTF">2015-03-24T18:41:02Z</dcterms:created>
  <dcterms:modified xsi:type="dcterms:W3CDTF">2015-03-25T14:23:56Z</dcterms:modified>
</cp:coreProperties>
</file>