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A102-8F01-4195-8D9C-261DBF8BAE1F}" type="datetimeFigureOut">
              <a:rPr lang="fr-FR" smtClean="0"/>
              <a:t>19/02/2012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8AEB-1135-4E58-AA6D-A974745416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A102-8F01-4195-8D9C-261DBF8BAE1F}" type="datetimeFigureOut">
              <a:rPr lang="fr-FR" smtClean="0"/>
              <a:t>19/02/2012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8AEB-1135-4E58-AA6D-A974745416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A102-8F01-4195-8D9C-261DBF8BAE1F}" type="datetimeFigureOut">
              <a:rPr lang="fr-FR" smtClean="0"/>
              <a:t>19/02/2012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8AEB-1135-4E58-AA6D-A974745416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A102-8F01-4195-8D9C-261DBF8BAE1F}" type="datetimeFigureOut">
              <a:rPr lang="fr-FR" smtClean="0"/>
              <a:t>19/02/2012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8AEB-1135-4E58-AA6D-A974745416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A102-8F01-4195-8D9C-261DBF8BAE1F}" type="datetimeFigureOut">
              <a:rPr lang="fr-FR" smtClean="0"/>
              <a:t>19/02/2012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8AEB-1135-4E58-AA6D-A974745416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A102-8F01-4195-8D9C-261DBF8BAE1F}" type="datetimeFigureOut">
              <a:rPr lang="fr-FR" smtClean="0"/>
              <a:t>19/02/2012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8AEB-1135-4E58-AA6D-A974745416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A102-8F01-4195-8D9C-261DBF8BAE1F}" type="datetimeFigureOut">
              <a:rPr lang="fr-FR" smtClean="0"/>
              <a:t>19/02/2012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8AEB-1135-4E58-AA6D-A974745416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A102-8F01-4195-8D9C-261DBF8BAE1F}" type="datetimeFigureOut">
              <a:rPr lang="fr-FR" smtClean="0"/>
              <a:t>19/02/2012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8AEB-1135-4E58-AA6D-A974745416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A102-8F01-4195-8D9C-261DBF8BAE1F}" type="datetimeFigureOut">
              <a:rPr lang="fr-FR" smtClean="0"/>
              <a:t>19/02/2012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8AEB-1135-4E58-AA6D-A974745416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A102-8F01-4195-8D9C-261DBF8BAE1F}" type="datetimeFigureOut">
              <a:rPr lang="fr-FR" smtClean="0"/>
              <a:t>19/02/2012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8AEB-1135-4E58-AA6D-A974745416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A102-8F01-4195-8D9C-261DBF8BAE1F}" type="datetimeFigureOut">
              <a:rPr lang="fr-FR" smtClean="0"/>
              <a:t>19/02/2012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8AEB-1135-4E58-AA6D-A97474541607}" type="slidenum">
              <a:rPr lang="fr-FR" smtClean="0"/>
              <a:t>‹#›</a:t>
            </a:fld>
            <a:endParaRPr lang="fr-FR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10BA102-8F01-4195-8D9C-261DBF8BAE1F}" type="datetimeFigureOut">
              <a:rPr lang="fr-FR" smtClean="0"/>
              <a:t>19/02/2012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4D38AEB-1135-4E58-AA6D-A97474541607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petitemimine.centerblog.net/rub-gifs-papillons-2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hyperlink" Target="http://endjetsesfolies.centerblog.net/3566020-Tour-Eiffe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://petitemimine.centerblog.net/rub-gifs-papillons.html?ii=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://petitemimine.centerblog.net/rub-gifs-papillons.html?ii=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hyperlink" Target="http://petitemimine.centerblog.net/rub-gifs-papillons-2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://petitemimine.centerblog.net/rub-gifs-papillons-2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JAZYKOVÁ CVIČENÍ 4B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exigences</a:t>
            </a:r>
            <a:endParaRPr lang="fr-F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papillon">
            <a:hlinkClick r:id="rId2" tooltip="Agrandir l'image de petitemimine.centerblog.net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48680"/>
            <a:ext cx="1224136" cy="350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papillon">
            <a:hlinkClick r:id="rId2" tooltip="Agrandir l'image de petitemimine.centerblog.net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307" y="551317"/>
            <a:ext cx="1224136" cy="350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papillon">
            <a:hlinkClick r:id="rId2" tooltip="Agrandir l'image de petitemimine.centerblog.net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48680"/>
            <a:ext cx="1224136" cy="350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3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9460" name="Obrázek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50" t="27513" r="29720" b="24339"/>
          <a:stretch>
            <a:fillRect/>
          </a:stretch>
        </p:blipFill>
        <p:spPr bwMode="auto">
          <a:xfrm>
            <a:off x="1101725" y="0"/>
            <a:ext cx="62452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65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solidFill>
                  <a:schemeClr val="bg1"/>
                </a:solidFill>
              </a:rPr>
              <a:t>Hodnocení jednotlivých deskriptorů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525963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3, 2, 1 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→ 2</a:t>
            </a:r>
          </a:p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3, 2, 3 → 3</a:t>
            </a:r>
          </a:p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1, 1, 2 → 1</a:t>
            </a:r>
          </a:p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3, 3, 1 → 2</a:t>
            </a:r>
          </a:p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Je-li v 1A 0 bodů, práci dále </a:t>
            </a:r>
            <a:r>
              <a:rPr lang="cs-CZ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nehodnotíme</a:t>
            </a:r>
            <a:endParaRPr lang="fr-FR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endParaRPr lang="cs-CZ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pic>
        <p:nvPicPr>
          <p:cNvPr id="22532" name="Picture 4" descr="metiers-etudiant-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24400"/>
            <a:ext cx="10445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3" name="Picture 5" descr="123gifs02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797425"/>
            <a:ext cx="1943100" cy="15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4" name="Picture 6" descr="gif animé etudiants001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868863"/>
            <a:ext cx="1871663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5" name="Picture 7" descr="fleurs-bouquets-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797425"/>
            <a:ext cx="1763713" cy="176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23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Pravidla pro počítání slov: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569325" cy="4525963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a = 3 slova</a:t>
            </a:r>
          </a:p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členy, spojky, předložky, zájmena = 1 slovo</a:t>
            </a:r>
          </a:p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400" b="1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 slovo</a:t>
            </a:r>
          </a:p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letopočet 1978 = 0 slov</a:t>
            </a:r>
          </a:p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</a:t>
            </a:r>
            <a:r>
              <a:rPr lang="cs-CZ" sz="2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suis</a:t>
            </a:r>
            <a:r>
              <a:rPr lang="cs-CZ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né</a:t>
            </a:r>
            <a:r>
              <a:rPr lang="cs-CZ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</a:t>
            </a:r>
            <a:r>
              <a:rPr lang="cs-CZ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 </a:t>
            </a:r>
            <a:r>
              <a:rPr lang="cs-CZ" sz="2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avril</a:t>
            </a:r>
            <a:r>
              <a:rPr lang="cs-CZ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2010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5 slov</a:t>
            </a:r>
          </a:p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08/04/2010 = 0 slov</a:t>
            </a:r>
          </a:p>
        </p:txBody>
      </p:sp>
      <p:pic>
        <p:nvPicPr>
          <p:cNvPr id="5122" name="Picture 2" descr="gif papillon ">
            <a:hlinkClick r:id="rId2" tooltip="Agrandir l'image de petitemimine.centerblog.net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2656"/>
            <a:ext cx="133350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gif papillon ">
            <a:hlinkClick r:id="rId2" tooltip="Agrandir l'image de petitemimine.centerblog.net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975" y="3573016"/>
            <a:ext cx="133350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579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91513" cy="6048375"/>
          </a:xfrm>
        </p:spPr>
        <p:txBody>
          <a:bodyPr/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après-midi  = 1 </a:t>
            </a:r>
            <a:r>
              <a:rPr lang="fr-FR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slovo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grand-mère = 1 </a:t>
            </a:r>
            <a:r>
              <a:rPr lang="fr-FR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slovo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arc-en-ciel = 1 </a:t>
            </a:r>
            <a:r>
              <a:rPr lang="fr-FR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slovo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pensez-vous ? = 1 </a:t>
            </a:r>
            <a:r>
              <a:rPr lang="fr-FR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slovo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vous pensez = 2 </a:t>
            </a:r>
            <a:r>
              <a:rPr lang="fr-FR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slova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d’abord = 1 </a:t>
            </a:r>
            <a:r>
              <a:rPr lang="fr-FR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slovo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qu’est-ce que c’est = 3 </a:t>
            </a:r>
            <a:r>
              <a:rPr lang="fr-FR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slova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est-ce que = 2 </a:t>
            </a:r>
            <a:r>
              <a:rPr lang="fr-FR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slova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Jean-Paul Belmondo = 1 </a:t>
            </a:r>
            <a:r>
              <a:rPr lang="fr-FR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slovo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Nicolas Sarkozy = 1 </a:t>
            </a:r>
            <a:r>
              <a:rPr lang="fr-FR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slovo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gif papillons">
            <a:hlinkClick r:id="rId2" tooltip="Agrandir l'image de petitemimine.centerblog.net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737"/>
            <a:ext cx="30480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4436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362950" cy="547211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c’est-à-dire = 1 </a:t>
            </a:r>
            <a:r>
              <a:rPr lang="fr-FR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slovo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tu es content = ???</a:t>
            </a: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es-tu content = ???</a:t>
            </a: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prêt-à-porter = ???</a:t>
            </a: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l’histoire = ???</a:t>
            </a: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série = ???</a:t>
            </a: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hache = ???</a:t>
            </a:r>
          </a:p>
          <a:p>
            <a:r>
              <a:rPr lang="fr-F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y a un des plus petits = ???</a:t>
            </a:r>
            <a:endParaRPr lang="cs-CZ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papillon">
            <a:hlinkClick r:id="rId2" tooltip="Agrandir l'image de petitemimine.centerblog.net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620688"/>
            <a:ext cx="3381375" cy="436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8032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1641475"/>
          </a:xfrm>
        </p:spPr>
        <p:txBody>
          <a:bodyPr/>
          <a:lstStyle/>
          <a:p>
            <a:r>
              <a:rPr lang="cs-CZ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</a:t>
            </a:r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VOTRE ATTENTION</a:t>
            </a:r>
            <a:endParaRPr lang="cs-CZ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507413" cy="3705225"/>
          </a:xfrm>
        </p:spPr>
        <p:txBody>
          <a:bodyPr/>
          <a:lstStyle/>
          <a:p>
            <a:pPr algn="ctr">
              <a:buFontTx/>
              <a:buNone/>
            </a:pPr>
            <a:endParaRPr lang="fr-FR" sz="6600">
              <a:solidFill>
                <a:schemeClr val="bg1"/>
              </a:solidFill>
            </a:endParaRPr>
          </a:p>
        </p:txBody>
      </p:sp>
      <p:pic>
        <p:nvPicPr>
          <p:cNvPr id="2050" name="Picture 2" descr="papillon">
            <a:hlinkClick r:id="rId2" tooltip="Agrandir l'image de petitemimine.centerblog.net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2348880"/>
            <a:ext cx="7604045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820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548681"/>
            <a:ext cx="7667014" cy="5310118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vocabulaire; test après 4 thèmes</a:t>
            </a:r>
          </a:p>
          <a:p>
            <a:r>
              <a:rPr lang="fr-F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rédaction </a:t>
            </a:r>
          </a:p>
          <a:p>
            <a:r>
              <a:rPr lang="fr-F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argumentation V résumé V synthèse V compte rendu</a:t>
            </a:r>
          </a:p>
          <a:p>
            <a:pPr marL="0" indent="0">
              <a:buNone/>
            </a:pPr>
            <a:endParaRPr lang="fr-F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4" name="Picture 2" descr="http://t1.gstatic.com/images?q=tbn:ANd9GcTe6hxqi0aXjFmypVlXmCg_h-MCB1PA8YPSONhe666dN-MADXcrj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869160"/>
            <a:ext cx="245745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6774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Nous essaierons d’apprendre: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1807361"/>
            <a:ext cx="7234965" cy="4789991"/>
          </a:xfrm>
        </p:spPr>
        <p:txBody>
          <a:bodyPr>
            <a:no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apprendre quelques sujets de conversation</a:t>
            </a:r>
          </a:p>
          <a:p>
            <a:r>
              <a:rPr lang="fr-F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mener la conversation</a:t>
            </a:r>
          </a:p>
          <a:p>
            <a:r>
              <a:rPr lang="fr-F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préparer la construction logique d’une conversation</a:t>
            </a:r>
          </a:p>
          <a:p>
            <a:r>
              <a:rPr lang="fr-F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préparer la construction logique d’un texte </a:t>
            </a:r>
          </a:p>
          <a:p>
            <a:r>
              <a:rPr lang="fr-F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dévoiler des fautes dans des textes</a:t>
            </a:r>
          </a:p>
          <a:p>
            <a:r>
              <a:rPr lang="fr-F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apprendre à construire le texte d’argumentation, le résumé d’un texte plus grand, le compte rendu et la synthèse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40" name="Picture 4" descr="http://t2.gstatic.com/images?q=tbn:ANd9GcTbvj5tQoSDL1YsAKl4D37ziU7XEuaw1nc1eGNX1gEzWVwi0j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484784"/>
            <a:ext cx="14954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6849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7) analyser un texte</a:t>
            </a:r>
          </a:p>
          <a:p>
            <a:r>
              <a:rPr lang="fr-F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8) évaluer l’expression orale et l’expression écrite</a:t>
            </a:r>
          </a:p>
          <a:p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data:image/jpeg;base64,/9j/4AAQSkZJRgABAQAAAQABAAD/2wCEAAkGBhQQEBUSExQWFRQVGBoYFRUYGBcdHRgVGhobGBgaFRcaGyYeGhojGRgYJC8gIzMpLi0tHB8yNTIqNSYsLCkBCQoKDgwOGg8PGjIkHyQtLCwtLCwsLCwsKS8pLCwqLCwsLCwsLCwsLCwsLCwsLCwsLCwsKSwsLCwsLCwsLCwpLP/AABEIAOEA4QMBIgACEQEDEQH/xAAbAAEAAgMBAQAAAAAAAAAAAAAABQYCAwQBB//EADgQAAICAQMCBgAEBAUEAwEAAAECABEDBBIhBTEGEyJBUWEUMnGBQlKRoSMzYrHwFXKC0QfB4UP/xAAZAQEBAQEBAQAAAAAAAAAAAAAAAQIDBAX/xAAjEQACAgMBAQEAAQUAAAAAAAAAAQIRAyExEkEiUQRhgZHx/9oADAMBAAIRAxEAPwD7jERAEREAREQBKB03rXUddu1ODZjwq7hMThT5iqaWzW4EgG6PuK7c3+cWn6SuMFULKhJYoKq2NtXFgEm6Bm4SSNxaRv0j7kVq27gGI+yLN/c3QBEwYInxV1DLp9Jky4V3ZF20PgFlVmPI4VSW/aauk9cTOn+Dl870WzEA7G9t+2vvj6nZ1jXPhRWRC43qHoElUJ9TBV5avgfN+06NNhUIAEChhZXbXcc2PmbVKO0bVUe6ZmI9Qo2fjtfHb/lVfM3REwzAiIgCImvJqFVlUkAvYUfJAs1+wJgGyInN1LVHFhyZFUuURmCDuxVSQo+zVQDpiV/w94gGfFjdsitkyfmxKOUPuAASaHuTf6yY0mV2vcAKqqvnjmr7j/8AR7WdODXTTi0dEREyZEREAREQBERAEREAREQBERAEREAREQBESL6j14Ycq4hjyZGK722AUmO9u5iSPf2HPBlSvhUrJSIiQgiIgCUXrWLVfisPmHGcxL/g2xjIManavmfiAQTyt1R+Zepg+FSQxAJW9pIFgkUaPtxxNRlRpOjToPNGMeeUOT+IoCF/YMSZj1PWnDhfKqHIVUkIvdv0nB4p1e3GuMV/iMAb/kBBb+vC/wDlIzRdQOlK83hYhWB48sk0HUdgt9x29+CDfSOJuPo2sbasnek6fBXnYceNfM5LogUv9ngE/vO9VAFAUBwB9T2Jybs5tiIiQgiIgCIiAIiIAiIgCIiAJo1GuTG2NGamysVQfLBS5H9FP9vmb5R+vdK1A1GHflOZsjldPk8tF/CuFDlqB9dqjnn4+5qKt7KlZeInJ0zT5MeMLly+a47vtC3x/KOJ1zJBE4sPV8T5DjDeqyACCNxHfYSKaqPb4lb6J1fKMuXFqFynUnIxSg/l+VuOzmtgXaBZ5797m1Bs0osuM1tgUtuIFgVf13r9LmrCGLk3a9q+D8VX733nTMvRHoTxmAFk0B3Jnsq3j3QZM6adFcpi89TnYfyAEru/079vfi6iKt0ErdFiwa1Mi7sbLkF1aMpA/cGuJvlf6H4bwaXNu09gFCMgBsMbG0n23d/2P3LBLJJPRZJJ6ERI/rfW8WkxHJkYL/KCeWb2VR7myP07mhIlekRKyD8ZHImTG4W8RVsbNz6GZlIYgEWDtrmxdX7SvdSbsh3MMoqxdDjsR3449x3Ey6d04uu/ICMjepiCbLMPVyRdcnj7/aa9Rk8pPUdyqRt77yewUAf5hJHFcm+Qe8+pjj4Sj/B9CC8qi7+HeqHLp9PuB3PitiePUm1G4+ySZz+MfET6PHiGJN+XPlGJB8WCzMRxdAGhY5IlW8P9bzYtKrZVOMou3Gqsh9BO7/EYo4DMSOFv8q8/El/145gnmYWcIwyJkV0LqwuiFONAeLFTyPBL03WrPM8T9XWiU8P5dYH8vWDG4YbkdQBTKR6WHb3BB47Sxzj6bnXKoyq5exVkVXyNtek33B54nZOE3vhxl0RETBkREQBERAEREAREQBFRI/qniDT6UgZsqYyewY/N0a9hweTxwZUm+FSvhITl6pq/Kwvk4tVJF/PtfPzU3YsoYBlIKkAqwN2D7j2rtzIXxXrcJxNp3y+Xkdd6EK7Fdh3BiFBpQy/XAM1CNySLFW6ILEqhNrH1XW6/VuBNMGH3zY+ZYvCvVW1GG8nLodmQ+mjkABYrX8PIq6PMpiuz425DZl7td21c3fyO1/HYURJDwfqHU6iiLKYW4/mLMhofBrip7c2O4N/wevLC4tl8ieXPZ888QiIgHgFT2IgCV7WeA9JmDHJjL5W752YtlBHYq5vaP9Ipfaq4nU/QA2qOodixG3y/Uw8sAEMABwQ18/8A5JeavztM1dcZUdN4MzYyF/E7sVnug3hfYK17b+6Fd69pwZdLifUscf5cQONT3Pm2fNbcTuJoBR8U9fml9nznxDizabXFEU5RrWvFyPTkC+sMfZVUbv8At+anqxZHOX6Z3xzcn+mM2ZsbOoG5ApyFe5AsbyFF2nqv6s+3bPRatOMgI2tewBhYAIHC3fc/fHPYcWDw94ZyYcgy5coZgrKFS9vqI9RJ5vaqj9v6TmDQ48ZJREUnklVAs/dDnvNTzxWls1LMlpbIHoCZDl8wIy42Hq3DbuoekhbstfvX5T+kssRPJOXp2eaUvTsRETBkREQBERAEREAREQBKbpvDCfj9Xm1IL+ayHECGK7AgUAAcblNiu/P3LlE1GTjw0pUV89U0/TsS4jus7jjwIrZMm0kmlxoCaHa+wPFyp6Lqv47Nk1B9AJoYWrcqr6eQezGrI9jY+SfpQxgEmhZqz7mu1n9zInqHhLTZ3ORsYGQg3kQlWN+5KkbiPa7nbFljFtv6dMc1FtsqGvVEJbtsUligNhffcADa/R/bnmcfTdJm/EHK7BFZRt05Apgp/Nm55ZWJO0cLu7myZZPEWFMRwaRUAxs3mXdlnx0VBF2x3FWLG+w9+0J4i1q4sRcWSrKQF723pHz80e/F9+09cZeo/wBj0qXpG3Frs6uaIwm+NuPDypPb/Lsjge57/Us/SuuPYTPt5oJlXgMx42up/Kx9vYnjjgGv49NkJ20WqjiZdrK+73v/APmFrm+Rx37GUw9EzZh6iqoRzYO66o+kNQr5sjixYoznkUGt0jE/DRq8Xddz/isOh0zeXlzKX83arUqsBXq4HG43R7D5JE70ZcyKcedxldaIyABdym/zKOLBB7V7TiXyNXmG3zPM0rMqZwKG4UuVVcgq3IAYEdx9SQzadgKUmz/ETyx2nhyF9K/a/tXv5fnk8/yjviYoKABNmu/z/QCZTkcxE5R1PGXbGGtkrfQJCk8gMQKU17Gb/OF7bF/H9P8A2JaZaM5Hno6nUrnJ/wAvGceJKoLvIORvskKgHwAfniQiSyCJi+QKCSQAOSTwAPsxiyhgGUggiwQbBHyCO8AyiIgCIiAIiIAiIgCIiAJy6vqmLCVXJkRC5pAxA3H6udU4c/R8b5vOIBbZ5ZsA+ndu4vsb9/8A1Kq+lVfTuiIkIc3Uteunw5Mz/lxqzn9FF0PubNLqVyouRTauoZT8hhY/sZCeKeitkQ50fKz4lLLgDHy8hUXtfHR3XU2eGuhHToHbJlLOoLYi948bELa4kobVBFD6uapVZqlRxf8AyHo1bRvmvbk0wOZGruQD6L/1dqHvtPxODB0DHpsOPPrS2TK5RcgusSFjfqHYKvux7/FUBcdVo0ygBxYDK4HNbkIZSfmmANH3Am5lBFEWPgzayyUfPw0sjSojuk9F0+HGfIxqi5BZK3yCOPVd1zxR/SSUrnirrbIrabGMiZco2pnKkY8ZahZy2KIDcVzYnV4d8Qfilo48isoG5mQhGahZxvZDKSeOe0y02vTMtNqzTqet6LQ5fKbIEdyz7AHYAudzMdoITcxs3Xe5u6x1vZWPFRd6O7ikQ/xfZIBr+p+DB6bTJpepahs7K/4gq+Dcy+n0qjKVY+nlRz7j9KkdoNVk2HcoD42feLP5r2/l7BVVQoA/hA+J6IYlLZ3hjT2W3oXUWLHDkNsBvVjzaE0QT7lT/Yr73JmUnoOu8zW4u3+Vk5BHa07fuBLtOWaPmRzyxqRV9N4ezYdTmbBmx+TndnyhwWZXP5tlHb/Wq+65sGPSANuPccA3diq9XHfv/f5M0dL6SNPuCuzKzMyq1ejcxdgDVm2Ynm53zEpMw5CIiYMnF1fpa6nH5bfl3IxHs2xg4Vh7qSORN+k0i4kCIAqi6AFAWSTQ9uTN0S26ot/BERIQREQBERAEREAREQBERAEREASN650k6lUQsRjD3kUEr5i7WAUsOa3EGvfbJKJU62VOjVpsOxFSydoAskk8cck8k/canVpiXdkdUX5YgD+pm2Unq/QPxXUz+JY/hhgUYkulZt1v/wCVhb96C+01FenssVb2WjqmhTV4HwtymVCNwI4vsRz3B5HtxK91jW9Q0mIumPSnClCh5xZMfYNzQYKKJ7cAyX6NosejwuFJGBSzLZ4VKtq/02GMgen+PsufblXSMdI3fJZ3KCSLKkUeKJA9j3NTcYu9bSNRjvWzXo9Ccib8jDI+Xc7n/u2rS/C7V/L9zSvSypdNwYPdc9jVEfQqiPjn4kxrPDmn0wbKcuTFi4/w1bjdf8NgtZ/lH7SAydObKXJL48TAquNWIYrzTZH/ADBj8LQA455M9kJ+ucPVGV8O3wpovLyO6sN23yUF3RLBsrc+w9H0e3vL1Pl+g0SaTCW02NR5gByCgx3V3JcNdVXx/WWXoniUqwx5lpWalygttDHgKwYnb7cg1Z9vfjmxTk3I55ccpP0WuImLuFBJIAAsk8AAdyT8TxnlMokfoevYNQWXDlx5GTuqsLHtz9X7yQlaa6VqhMcmQKCxIAAsk8AAdyT7CZSueMMmcYnChPwxRvPe281cdHecaihde9/tCVuglbLErAgEGweQR7j6nsr/AIRyag4k3jH5GxfIa28xk2rsOVTY3EXZv9pYIap0GqEREhBEo48YavU5cv4PArYsORsbHJY37OCVYNxbbqFHsD70LhoM4yY1yAFd4DEHuCQOP2+puUHFWzTi1s6IiJgyIiIAieMaFz590bVdS1uMa1coxLbFMBAKsgJoMKvtwTd3yCOw3GPr6ajGz6CGvtK50rxOczZ9xXH5OV8a42B3MqMV3WTzuINUPjvLDhe1BqrANfFyE6QNPq3/ABPkIudeGLKPMQgkbXNcOAP2uI1uxGt2Sqahi9bfTzzz9d+KBs9v39qnTPAoF/ff/b/6nsyyMTwrfeezRrdamDG2XIwREBZmPYAdzIQjf+qrqMuTTeU5x+rE+XgLv2Wy97/K1WPfibem9JOHCunBXy0G0GuSvwfYGu5/2nH0TxXp9TmbGiujnkb0oPQ5KsCQTVffH1OXqfjJfNQYGDrhfdqzTejCRt/l5O51al59P6zr5ldJHSndUP8A5HzHHow90iZcZyfG26F/W8p/aQP/AFwMthMmwranY3qBIHo/m/aWj8Lg6mcWfzfN0+MhkxAUhy9w+UHlioI2qaANk2aqwTpDN4j5o3HL5VUfPG6Xl0zIjCseVLZ6YhMh5dGCg+/YnvZ+Jtx5sNHCxUllNjcGsWBwbo9/95edT+RqbYSKDUDtJ4Bo8Hn5lIy9CznW+Uc15Tj8z8WcacYRk/yPKvaeSDdTaz+umlmvpbeg6k5NPjYmzW0n5KkoT+5W5G+POlZNTomxYyeWxlwvc4w4LgfPA7e9VJzS4SiKpO4qALoC696HA/QTbPL6/Vo4Xuyv9P8AD+nTJjyYV9aWWyc2wIIIcnuSSJYJ4zAAkmgOST7D7mvT6lci7kYMvyCCP7RJuW2G29m2YZcQdSrC1YEEH3B4IP7Spg58WuzebhyZ1ykfh3QcYkCgbSxICeqyTx+8saYnLgk8gDcOaPH8Nj57/t296419DjR1IgUAAUAKA+AO0yiJgyIiIBG6Lo4wb1xNtR3ZyNvIZjbbTfYnnkGpIIgUADsOJlErdlbsRESEEREATkw9LRBS2EsnZfpsmzQ+L9u064luhYiJp1urXDjfI5pUUsx+gLMgN0TXp84yIrqbVgGB+QRY/tNkASM8SdGGs0uTATW+uftWDi/q1Fx0vry6lmCJkCi9uRlpX2tsbYbvhvkC+4knLuLLtM4NLogNn+GqDH2qj7beKHaiZp6v0BdRkwZCa8nJvNfxijSn5G8Ief5ZB9B12dcmTFnx5m1JyMVyAP5XlljsG+tqqFrgX39zLG+UpvyM3oVWJs9tvPx2q+e/6iq6NNM20zW/XMaZPLNgAhd/G0NxxwbHcCyKvi5H+O+o58OlH4bjJly48Qb+QOeW/WhQ+CRIzDm2KfMvc3LWD6i4s8EAjkniq444kj4a1S5kyaZ/WMZG3dzeJuV799rAi/al950li8r0vhuWPyrMOh9D1GlzAtqHypk3b8blmCmrBQsSQB2/cSx5M6qQCwBbhQSBZ+B8zzFplXt3+SSTXxZN1ODV+HseXUee4DEKqqGF7NrF9yfDEnv9CcXL07Zzb9PZKRETBgh/FOoK4Nq93NHuaQAs5ofS1+8gzrDpj5yHtRyL33475/8AIC9p/bsZ0+MshLY2xvjZsZZcmIlC21wvqVDfqFfrTGvg13WtQUqNwag1nt98cduefj7nvwwTgj2YoXEvXSDmJc5CrIWZsThvzY2NoNtenalC757+8k5XfCGsb8NgQjt5iWTfGNiq1+wEsU8c1UmjyzVNoisvXCNT5C4ncLs8zICAE33t78t25rsCJKzDyhe6hfa/eZzLojEREhBERAEREAREQBERAErvi7p2RsbZVysceNWZ9NS7cqgElS3DCx9kfUsUSp07KnTsgfCvTMuLGrvmcq6KVwELtwgqtIrcsdtEd657SeiIbt2G7NeHTqnCihzx+vJoe3PxMzPYkIRvRs2bylGpAXIOCbWnYd2QDspPYHkDvNfX+p4sa+VlDN5wZNqiztI2tZsV+aV/qWfLpepPkbC+pTPjC4kxgMcaoBuHJpQWJNmhyOb4EQnVWz6p/PU6d0ARMDGzsFkF/wCFidx55FGueSfVjxepX/nR6IY/Ts2aJhRx7tzEWrsCGr2JB9xxYF1/abvDeRkzsS3q/D5bNc+lk2mz8XXM264qwJ/MEG9/9AAsMWBAWhfNjsZD4umtkzYs+RmRRxjxccHkr5/HqJB/L2BFctPZL9RaPS9po+l6XqWN9qjIjMR2DqTYHPAP0Z1z53qdTnLMWy5Ap/Ky5Mg5/QNQ4vih295N9O6tlw15rnJi9yw/xE++PzL9Vf2e08Uv6dpWmeWWFpaLTIfxB4t02hX/ABsqhyLXECN7+w2pd8kd+33JdWBFjsff6lawazpuTK+nU4WyZr3grZyk8/5hHrPxRPbjtOEVZyiit9M0fmIXyhS2Qlye1sbsn7pj/U8c8a9Ttw2t+mwFxdyW9hj/AIrPweB3teZZcHgJEPoy5kUkFse4MKrlVZhuFn3+L+q4NZjxnUlFUomnGwKeLdxbP2s+khdx5Nt8m/oRyqT/AD/w9qyJvRFdA1OpxYGOYDguURGceXubcwdlKl239+QB2kr03xLqONq42B5Kscob4oO2R67H5H95yZcb+bWLkspO0fxOoJHq7Btinv3ofqPOn6rzGLBT5lkHFsfeO3dQpokn3rsbPxXCLttBxi7tEp1DxpvKLhtcmN1fUo4rbgBIej2Y8Cgv9pY+kdZxavGMuFiyH3KsvtfZgPmV3H4fyalsTZFONceRMgtuTts1tHsb53V+kt88ORRWkeSaS0hERORzEREAREQBESJ8S9eGiwjIV3FnTGouhuc0Cx9gOTKleipWS0TkTVkCjtZtu4bTW4XzVnjuO5/pN2mzb1Ddr/5/y6PyBDTQo2xESEE83i6vnvX1KV1Q6vW6/NpseVsGHAmM70JDM7jcTY7ivTXbg/tZehLlXFszP5joSvmdt4HYmvejR+xNuNK7NONKyRmnWatcWN8jflRWZv8AtUEn+wm6cfVtZhxYic5UY29BDC927jbQFmx7TK2ZRWuheJdXqR+JKYRozyPzhwlAltzHnbzfAujXtMk8S6bW5tj6V2xqwC5nxqUsj0nuSoO7uR7817SOi8NhdIdKuUnTsjIvA3DG4IrfdGg3Bq5q8N9JfS6RNK6qNgKtkBG1hfcL3DEex7fJ9+1x6kdric/ilE02nxYUVEwvkCuPc93FX3JK8sef62IrqmVCjISASOf697AP68A/oZa/EujxZtHlGVtuMIXLivTs9YcfpVyD8HeEgdNizatS+d1DMH3UgYA+XsujQq918/oAOuPLGMbfb/2bhkio76ceHo2oPlui+bhyIrinCsjMnAfeeVBI5Fkjv9zGn8O5mPrcIo9h62PPFmgAfvn/AN2QCuBPZylnkzDzSZF9S6SW0OTTYiVJwtjRiexKlQbkP0XwtgTTYsYxEZU2WxUgqy0b3HjiuK/aWyQ/iLxCukVezMzoCoIsYyfW5Fg0EVjfaxMRlLiMKT+ExKB4x0WXFq8eXTU51bDAVLcDKoY7z34CIbrts7GzL5hzK4DKQwPYggg/oROfL0xXzpmay2NWCDilL1uYcfmoVfsC3yYxzcHaEJOLtER0XweMGRcuTI2R03beNqjcKPFm+Cas+/ueZYoiZlNydskpOTtiIiZMiIiAIiIAiIgCRnXdRhCLjzi0zNs54AO0vbNY2/k4PzUk5hmwK4plDD4IBHHI4Mq0yo4ul9Fw6fHswrtU0fzMSfi2YkkfVyQiIbb6G7EREhDnyaFGffVNVbgSCV+CQeRNyIFFAUJlEtixOLqWgTJ5eRztOB/MVuKB2sh3XxW1m/3nbK5490ObNoyuCywfGzqACWxqwLgAgg8c171UselXTZrtPi16Yhiy48uLHkvKiuCHAVgFZluiGKtX+mSz6S1Ck2AFBB+veyLv3/YfrKb4h26PRh9EhUk48WTINykY3YAktVgg0L9t3sTJ7w/0dtJSHPkzblthkYtRFepSxJANkV/6nRqlpnRrXSWOiQ4/LYBl4sMAb9+RVGzzN8ROJyEjU68jag6dVclTtZwvoV9ocKzfzbSD8fd8SSmpNMqsWAosbP21VZHa6AF/Uqr6VUbZXOu+FQ583ThcWZnUZXUUXwsxGUNRAJpi197AljiE2toJtcOLpfRsOlXZhxrjB5O0dz8se5PPvO2JH+Idc+DS5suJN+REZlX5IH/DHWOkhEguhdeXMibcwyuVtwAvoaubC1S7uPf25ktpHYg7xzf9f0+v7yuLXSuLXTfERMmRERAEREAREQBESC1XjfSY8oxNlpiSu7axQMDRBcDaKPB+PepVFvhUm+E7ExW/ev2+PaZSENefJtVmALUCaHc0LofZkf0DWZ8qbs6413BWUISaDCyr3/Ep9x89hJSJb0UREgfGHWMmlwo6ClOVVyvQPl4iGLPzxdgDn+b3hK3SCVuiemvUZCqkqpcgcKCASfgFiB/WR+h6quZScOQZVFVk4Iu+VJFWa/pfMkNOWKjdwa57f3ri/wBJXFroaoow6xnbWM7actkbGMTaIsljEHH+MXK7SPUwq657y66HAqoKx+XYBK8cGuxIsGu3HE8HTkGY59v+IUGMt/oBLV/U/wC06YlK+FbvgiImTIiIgCIiAJx9X1jYcJyIhcgrYAJIUsAzUOTtUlqHJqp2RCBy6HEmzciBQ/qICbbv3ZaBsj55nSBU9iVgREq3jo52Gmw4G2Llzhcr/wCgAsFP0xH71XvyirdFSt0Whmr/AG7H/wCp7K54d8N/gchTHld8bLbIxva9imX4vn9a+pY5ZJJ6YkkuCIiZIIiIAlP8MeEk02mbBkw78pZ9zkWHsmm3nsCO/vLhE1GTXDSk0YYMW1VX+UAf0FTOImTIiIgCRvV9e2NsYGIvjcsuRgpbbx6QUXmmPF9hXPeSUSoqMEwqqhQoAHYACh78D9ZnESEEREA16jUrjUu7BVXksTQH6kzzS6pMqB8bB0YWrKbBH0RNXUunLnQI4sBkcD23IwdbHuLA4m7DhCCgAByeOOSbPH6y6ouqNkREhBERAEREAREQBMMuIMKYAj4IuZxAMMWEKKUAfpM4iAIiIAiIgCIiAIiIAiIgCIiAIiIAiIgCIiAIiIAiIgCIiAIiIAiIgCIiAIiIAiIgH//Z"/>
          <p:cNvSpPr>
            <a:spLocks noChangeAspect="1" noChangeArrowheads="1"/>
          </p:cNvSpPr>
          <p:nvPr/>
        </p:nvSpPr>
        <p:spPr bwMode="auto">
          <a:xfrm>
            <a:off x="63500" y="-1039813"/>
            <a:ext cx="2143125" cy="214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4" descr="data:image/jpeg;base64,/9j/4AAQSkZJRgABAQAAAQABAAD/2wCEAAkGBhQQEBUSExQWFRQVGBoYFRUYGBcdHRgVGhobGBgaFRcaGyYeGhojGRgYJC8gIzMpLi0tHB8yNTIqNSYsLCkBCQoKDgwOGg8PGjIkHyQtLCwtLCwsLCwsKS8pLCwqLCwsLCwsLCwsLCwsLCwsLCwsLCwsKSwsLCwsLCwsLCwpLP/AABEIAOEA4QMBIgACEQEDEQH/xAAbAAEAAgMBAQAAAAAAAAAAAAAABQYCAwQBB//EADgQAAICAQMCBgAEBAUEAwEAAAECABEDBBIhBTEGEyJBUWEUMnGBQlKRoSMzYrHwFXKC0QfB4UP/xAAZAQEBAQEBAQAAAAAAAAAAAAAAAQIDBAX/xAAjEQACAgMBAQEAAQUAAAAAAAAAAQIRAyExEkEiUQRhgZHx/9oADAMBAAIRAxEAPwD7jERAEREAREQBKB03rXUddu1ODZjwq7hMThT5iqaWzW4EgG6PuK7c3+cWn6SuMFULKhJYoKq2NtXFgEm6Bm4SSNxaRv0j7kVq27gGI+yLN/c3QBEwYInxV1DLp9Jky4V3ZF20PgFlVmPI4VSW/aauk9cTOn+Dl870WzEA7G9t+2vvj6nZ1jXPhRWRC43qHoElUJ9TBV5avgfN+06NNhUIAEChhZXbXcc2PmbVKO0bVUe6ZmI9Qo2fjtfHb/lVfM3REwzAiIgCImvJqFVlUkAvYUfJAs1+wJgGyInN1LVHFhyZFUuURmCDuxVSQo+zVQDpiV/w94gGfFjdsitkyfmxKOUPuAASaHuTf6yY0mV2vcAKqqvnjmr7j/8AR7WdODXTTi0dEREyZEREAREQBERAEREAREQBERAEREAREQBESL6j14Ycq4hjyZGK722AUmO9u5iSPf2HPBlSvhUrJSIiQgiIgCUXrWLVfisPmHGcxL/g2xjIManavmfiAQTyt1R+Zepg+FSQxAJW9pIFgkUaPtxxNRlRpOjToPNGMeeUOT+IoCF/YMSZj1PWnDhfKqHIVUkIvdv0nB4p1e3GuMV/iMAb/kBBb+vC/wDlIzRdQOlK83hYhWB48sk0HUdgt9x29+CDfSOJuPo2sbasnek6fBXnYceNfM5LogUv9ngE/vO9VAFAUBwB9T2Jybs5tiIiQgiIgCIiAIiIAiIgCIiAJo1GuTG2NGamysVQfLBS5H9FP9vmb5R+vdK1A1GHflOZsjldPk8tF/CuFDlqB9dqjnn4+5qKt7KlZeInJ0zT5MeMLly+a47vtC3x/KOJ1zJBE4sPV8T5DjDeqyACCNxHfYSKaqPb4lb6J1fKMuXFqFynUnIxSg/l+VuOzmtgXaBZ5797m1Bs0osuM1tgUtuIFgVf13r9LmrCGLk3a9q+D8VX733nTMvRHoTxmAFk0B3Jnsq3j3QZM6adFcpi89TnYfyAEru/079vfi6iKt0ErdFiwa1Mi7sbLkF1aMpA/cGuJvlf6H4bwaXNu09gFCMgBsMbG0n23d/2P3LBLJJPRZJJ6ERI/rfW8WkxHJkYL/KCeWb2VR7myP07mhIlekRKyD8ZHImTG4W8RVsbNz6GZlIYgEWDtrmxdX7SvdSbsh3MMoqxdDjsR3449x3Ey6d04uu/ICMjepiCbLMPVyRdcnj7/aa9Rk8pPUdyqRt77yewUAf5hJHFcm+Qe8+pjj4Sj/B9CC8qi7+HeqHLp9PuB3PitiePUm1G4+ySZz+MfET6PHiGJN+XPlGJB8WCzMRxdAGhY5IlW8P9bzYtKrZVOMou3Gqsh9BO7/EYo4DMSOFv8q8/El/145gnmYWcIwyJkV0LqwuiFONAeLFTyPBL03WrPM8T9XWiU8P5dYH8vWDG4YbkdQBTKR6WHb3BB47Sxzj6bnXKoyq5exVkVXyNtek33B54nZOE3vhxl0RETBkREQBERAEREAREQBFRI/qniDT6UgZsqYyewY/N0a9hweTxwZUm+FSvhITl6pq/Kwvk4tVJF/PtfPzU3YsoYBlIKkAqwN2D7j2rtzIXxXrcJxNp3y+Xkdd6EK7Fdh3BiFBpQy/XAM1CNySLFW6ILEqhNrH1XW6/VuBNMGH3zY+ZYvCvVW1GG8nLodmQ+mjkABYrX8PIq6PMpiuz425DZl7td21c3fyO1/HYURJDwfqHU6iiLKYW4/mLMhofBrip7c2O4N/wevLC4tl8ieXPZ888QiIgHgFT2IgCV7WeA9JmDHJjL5W752YtlBHYq5vaP9Ipfaq4nU/QA2qOodixG3y/Uw8sAEMABwQ18/8A5JeavztM1dcZUdN4MzYyF/E7sVnug3hfYK17b+6Fd69pwZdLifUscf5cQONT3Pm2fNbcTuJoBR8U9fml9nznxDizabXFEU5RrWvFyPTkC+sMfZVUbv8At+anqxZHOX6Z3xzcn+mM2ZsbOoG5ApyFe5AsbyFF2nqv6s+3bPRatOMgI2tewBhYAIHC3fc/fHPYcWDw94ZyYcgy5coZgrKFS9vqI9RJ5vaqj9v6TmDQ48ZJREUnklVAs/dDnvNTzxWls1LMlpbIHoCZDl8wIy42Hq3DbuoekhbstfvX5T+kssRPJOXp2eaUvTsRETBkREQBERAEREAREQBKbpvDCfj9Xm1IL+ayHECGK7AgUAAcblNiu/P3LlE1GTjw0pUV89U0/TsS4jus7jjwIrZMm0kmlxoCaHa+wPFyp6Lqv47Nk1B9AJoYWrcqr6eQezGrI9jY+SfpQxgEmhZqz7mu1n9zInqHhLTZ3ORsYGQg3kQlWN+5KkbiPa7nbFljFtv6dMc1FtsqGvVEJbtsUligNhffcADa/R/bnmcfTdJm/EHK7BFZRt05Apgp/Nm55ZWJO0cLu7myZZPEWFMRwaRUAxs3mXdlnx0VBF2x3FWLG+w9+0J4i1q4sRcWSrKQF723pHz80e/F9+09cZeo/wBj0qXpG3Frs6uaIwm+NuPDypPb/Lsjge57/Us/SuuPYTPt5oJlXgMx42up/Kx9vYnjjgGv49NkJ20WqjiZdrK+73v/APmFrm+Rx37GUw9EzZh6iqoRzYO66o+kNQr5sjixYoznkUGt0jE/DRq8Xddz/isOh0zeXlzKX83arUqsBXq4HG43R7D5JE70ZcyKcedxldaIyABdym/zKOLBB7V7TiXyNXmG3zPM0rMqZwKG4UuVVcgq3IAYEdx9SQzadgKUmz/ETyx2nhyF9K/a/tXv5fnk8/yjviYoKABNmu/z/QCZTkcxE5R1PGXbGGtkrfQJCk8gMQKU17Gb/OF7bF/H9P8A2JaZaM5Hno6nUrnJ/wAvGceJKoLvIORvskKgHwAfniQiSyCJi+QKCSQAOSTwAPsxiyhgGUggiwQbBHyCO8AyiIgCIiAIiIAiIgCIiAJy6vqmLCVXJkRC5pAxA3H6udU4c/R8b5vOIBbZ5ZsA+ndu4vsb9/8A1Kq+lVfTuiIkIc3Uteunw5Mz/lxqzn9FF0PubNLqVyouRTauoZT8hhY/sZCeKeitkQ50fKz4lLLgDHy8hUXtfHR3XU2eGuhHToHbJlLOoLYi948bELa4kobVBFD6uapVZqlRxf8AyHo1bRvmvbk0wOZGruQD6L/1dqHvtPxODB0DHpsOPPrS2TK5RcgusSFjfqHYKvux7/FUBcdVo0ygBxYDK4HNbkIZSfmmANH3Am5lBFEWPgzayyUfPw0sjSojuk9F0+HGfIxqi5BZK3yCOPVd1zxR/SSUrnirrbIrabGMiZco2pnKkY8ZahZy2KIDcVzYnV4d8Qfilo48isoG5mQhGahZxvZDKSeOe0y02vTMtNqzTqet6LQ5fKbIEdyz7AHYAudzMdoITcxs3Xe5u6x1vZWPFRd6O7ikQ/xfZIBr+p+DB6bTJpepahs7K/4gq+Dcy+n0qjKVY+nlRz7j9KkdoNVk2HcoD42feLP5r2/l7BVVQoA/hA+J6IYlLZ3hjT2W3oXUWLHDkNsBvVjzaE0QT7lT/Yr73JmUnoOu8zW4u3+Vk5BHa07fuBLtOWaPmRzyxqRV9N4ezYdTmbBmx+TndnyhwWZXP5tlHb/Wq+65sGPSANuPccA3diq9XHfv/f5M0dL6SNPuCuzKzMyq1ejcxdgDVm2Ynm53zEpMw5CIiYMnF1fpa6nH5bfl3IxHs2xg4Vh7qSORN+k0i4kCIAqi6AFAWSTQ9uTN0S26ot/BERIQREQBERAEREAREQBERAEREASN650k6lUQsRjD3kUEr5i7WAUsOa3EGvfbJKJU62VOjVpsOxFSydoAskk8cck8k/canVpiXdkdUX5YgD+pm2Unq/QPxXUz+JY/hhgUYkulZt1v/wCVhb96C+01FenssVb2WjqmhTV4HwtymVCNwI4vsRz3B5HtxK91jW9Q0mIumPSnClCh5xZMfYNzQYKKJ7cAyX6NosejwuFJGBSzLZ4VKtq/02GMgen+PsufblXSMdI3fJZ3KCSLKkUeKJA9j3NTcYu9bSNRjvWzXo9Ccib8jDI+Xc7n/u2rS/C7V/L9zSvSypdNwYPdc9jVEfQqiPjn4kxrPDmn0wbKcuTFi4/w1bjdf8NgtZ/lH7SAydObKXJL48TAquNWIYrzTZH/ADBj8LQA455M9kJ+ucPVGV8O3wpovLyO6sN23yUF3RLBsrc+w9H0e3vL1Pl+g0SaTCW02NR5gByCgx3V3JcNdVXx/WWXoniUqwx5lpWalygttDHgKwYnb7cg1Z9vfjmxTk3I55ccpP0WuImLuFBJIAAsk8AAdyT8TxnlMokfoevYNQWXDlx5GTuqsLHtz9X7yQlaa6VqhMcmQKCxIAAsk8AAdyT7CZSueMMmcYnChPwxRvPe281cdHecaihde9/tCVuglbLErAgEGweQR7j6nsr/AIRyag4k3jH5GxfIa28xk2rsOVTY3EXZv9pYIap0GqEREhBEo48YavU5cv4PArYsORsbHJY37OCVYNxbbqFHsD70LhoM4yY1yAFd4DEHuCQOP2+puUHFWzTi1s6IiJgyIiIAieMaFz590bVdS1uMa1coxLbFMBAKsgJoMKvtwTd3yCOw3GPr6ajGz6CGvtK50rxOczZ9xXH5OV8a42B3MqMV3WTzuINUPjvLDhe1BqrANfFyE6QNPq3/ABPkIudeGLKPMQgkbXNcOAP2uI1uxGt2Sqahi9bfTzzz9d+KBs9v39qnTPAoF/ff/b/6nsyyMTwrfeezRrdamDG2XIwREBZmPYAdzIQjf+qrqMuTTeU5x+rE+XgLv2Wy97/K1WPfibem9JOHCunBXy0G0GuSvwfYGu5/2nH0TxXp9TmbGiujnkb0oPQ5KsCQTVffH1OXqfjJfNQYGDrhfdqzTejCRt/l5O51al59P6zr5ldJHSndUP8A5HzHHow90iZcZyfG26F/W8p/aQP/AFwMthMmwranY3qBIHo/m/aWj8Lg6mcWfzfN0+MhkxAUhy9w+UHlioI2qaANk2aqwTpDN4j5o3HL5VUfPG6Xl0zIjCseVLZ6YhMh5dGCg+/YnvZ+Jtx5sNHCxUllNjcGsWBwbo9/95edT+RqbYSKDUDtJ4Bo8Hn5lIy9CznW+Uc15Tj8z8WcacYRk/yPKvaeSDdTaz+umlmvpbeg6k5NPjYmzW0n5KkoT+5W5G+POlZNTomxYyeWxlwvc4w4LgfPA7e9VJzS4SiKpO4qALoC696HA/QTbPL6/Vo4Xuyv9P8AD+nTJjyYV9aWWyc2wIIIcnuSSJYJ4zAAkmgOST7D7mvT6lci7kYMvyCCP7RJuW2G29m2YZcQdSrC1YEEH3B4IP7Spg58WuzebhyZ1ykfh3QcYkCgbSxICeqyTx+8saYnLgk8gDcOaPH8Nj57/t296419DjR1IgUAAUAKA+AO0yiJgyIiIBG6Lo4wb1xNtR3ZyNvIZjbbTfYnnkGpIIgUADsOJlErdlbsRESEEREATkw9LRBS2EsnZfpsmzQ+L9u064luhYiJp1urXDjfI5pUUsx+gLMgN0TXp84yIrqbVgGB+QRY/tNkASM8SdGGs0uTATW+uftWDi/q1Fx0vry6lmCJkCi9uRlpX2tsbYbvhvkC+4knLuLLtM4NLogNn+GqDH2qj7beKHaiZp6v0BdRkwZCa8nJvNfxijSn5G8Ief5ZB9B12dcmTFnx5m1JyMVyAP5XlljsG+tqqFrgX39zLG+UpvyM3oVWJs9tvPx2q+e/6iq6NNM20zW/XMaZPLNgAhd/G0NxxwbHcCyKvi5H+O+o58OlH4bjJly48Qb+QOeW/WhQ+CRIzDm2KfMvc3LWD6i4s8EAjkniq444kj4a1S5kyaZ/WMZG3dzeJuV799rAi/al950li8r0vhuWPyrMOh9D1GlzAtqHypk3b8blmCmrBQsSQB2/cSx5M6qQCwBbhQSBZ+B8zzFplXt3+SSTXxZN1ODV+HseXUee4DEKqqGF7NrF9yfDEnv9CcXL07Zzb9PZKRETBgh/FOoK4Nq93NHuaQAs5ofS1+8gzrDpj5yHtRyL33475/8AIC9p/bsZ0+MshLY2xvjZsZZcmIlC21wvqVDfqFfrTGvg13WtQUqNwag1nt98cduefj7nvwwTgj2YoXEvXSDmJc5CrIWZsThvzY2NoNtenalC757+8k5XfCGsb8NgQjt5iWTfGNiq1+wEsU8c1UmjyzVNoisvXCNT5C4ncLs8zICAE33t78t25rsCJKzDyhe6hfa/eZzLojEREhBERAEREAREQBERAErvi7p2RsbZVysceNWZ9NS7cqgElS3DCx9kfUsUSp07KnTsgfCvTMuLGrvmcq6KVwELtwgqtIrcsdtEd657SeiIbt2G7NeHTqnCihzx+vJoe3PxMzPYkIRvRs2bylGpAXIOCbWnYd2QDspPYHkDvNfX+p4sa+VlDN5wZNqiztI2tZsV+aV/qWfLpepPkbC+pTPjC4kxgMcaoBuHJpQWJNmhyOb4EQnVWz6p/PU6d0ARMDGzsFkF/wCFidx55FGueSfVjxepX/nR6IY/Ts2aJhRx7tzEWrsCGr2JB9xxYF1/abvDeRkzsS3q/D5bNc+lk2mz8XXM264qwJ/MEG9/9AAsMWBAWhfNjsZD4umtkzYs+RmRRxjxccHkr5/HqJB/L2BFctPZL9RaPS9po+l6XqWN9qjIjMR2DqTYHPAP0Z1z53qdTnLMWy5Ap/Ky5Mg5/QNQ4vih295N9O6tlw15rnJi9yw/xE++PzL9Vf2e08Uv6dpWmeWWFpaLTIfxB4t02hX/ABsqhyLXECN7+w2pd8kd+33JdWBFjsff6lawazpuTK+nU4WyZr3grZyk8/5hHrPxRPbjtOEVZyiit9M0fmIXyhS2Qlye1sbsn7pj/U8c8a9Ttw2t+mwFxdyW9hj/AIrPweB3teZZcHgJEPoy5kUkFse4MKrlVZhuFn3+L+q4NZjxnUlFUomnGwKeLdxbP2s+khdx5Nt8m/oRyqT/AD/w9qyJvRFdA1OpxYGOYDguURGceXubcwdlKl239+QB2kr03xLqONq42B5Kscob4oO2R67H5H95yZcb+bWLkspO0fxOoJHq7Btinv3ofqPOn6rzGLBT5lkHFsfeO3dQpokn3rsbPxXCLttBxi7tEp1DxpvKLhtcmN1fUo4rbgBIej2Y8Cgv9pY+kdZxavGMuFiyH3KsvtfZgPmV3H4fyalsTZFONceRMgtuTts1tHsb53V+kt88ORRWkeSaS0hERORzEREAREQBESJ8S9eGiwjIV3FnTGouhuc0Cx9gOTKleipWS0TkTVkCjtZtu4bTW4XzVnjuO5/pN2mzb1Ddr/5/y6PyBDTQo2xESEE83i6vnvX1KV1Q6vW6/NpseVsGHAmM70JDM7jcTY7ivTXbg/tZehLlXFszP5joSvmdt4HYmvejR+xNuNK7NONKyRmnWatcWN8jflRWZv8AtUEn+wm6cfVtZhxYic5UY29BDC927jbQFmx7TK2ZRWuheJdXqR+JKYRozyPzhwlAltzHnbzfAujXtMk8S6bW5tj6V2xqwC5nxqUsj0nuSoO7uR7817SOi8NhdIdKuUnTsjIvA3DG4IrfdGg3Bq5q8N9JfS6RNK6qNgKtkBG1hfcL3DEex7fJ9+1x6kdric/ilE02nxYUVEwvkCuPc93FX3JK8sef62IrqmVCjISASOf697AP68A/oZa/EujxZtHlGVtuMIXLivTs9YcfpVyD8HeEgdNizatS+d1DMH3UgYA+XsujQq918/oAOuPLGMbfb/2bhkio76ceHo2oPlui+bhyIrinCsjMnAfeeVBI5Fkjv9zGn8O5mPrcIo9h62PPFmgAfvn/AN2QCuBPZylnkzDzSZF9S6SW0OTTYiVJwtjRiexKlQbkP0XwtgTTYsYxEZU2WxUgqy0b3HjiuK/aWyQ/iLxCukVezMzoCoIsYyfW5Fg0EVjfaxMRlLiMKT+ExKB4x0WXFq8eXTU51bDAVLcDKoY7z34CIbrts7GzL5hzK4DKQwPYggg/oROfL0xXzpmay2NWCDilL1uYcfmoVfsC3yYxzcHaEJOLtER0XweMGRcuTI2R03beNqjcKPFm+Cas+/ueZYoiZlNydskpOTtiIiZMiIiAIiIAiIgCRnXdRhCLjzi0zNs54AO0vbNY2/k4PzUk5hmwK4plDD4IBHHI4Mq0yo4ul9Fw6fHswrtU0fzMSfi2YkkfVyQiIbb6G7EREhDnyaFGffVNVbgSCV+CQeRNyIFFAUJlEtixOLqWgTJ5eRztOB/MVuKB2sh3XxW1m/3nbK5490ObNoyuCywfGzqACWxqwLgAgg8c171UselXTZrtPi16Yhiy48uLHkvKiuCHAVgFZluiGKtX+mSz6S1Ck2AFBB+veyLv3/YfrKb4h26PRh9EhUk48WTINykY3YAktVgg0L9t3sTJ7w/0dtJSHPkzblthkYtRFepSxJANkV/6nRqlpnRrXSWOiQ4/LYBl4sMAb9+RVGzzN8ROJyEjU68jag6dVclTtZwvoV9ocKzfzbSD8fd8SSmpNMqsWAosbP21VZHa6AF/Uqr6VUbZXOu+FQ583ThcWZnUZXUUXwsxGUNRAJpi197AljiE2toJtcOLpfRsOlXZhxrjB5O0dz8se5PPvO2JH+Idc+DS5suJN+REZlX5IH/DHWOkhEguhdeXMibcwyuVtwAvoaubC1S7uPf25ktpHYg7xzf9f0+v7yuLXSuLXTfERMmRERAEREAREQBESC1XjfSY8oxNlpiSu7axQMDRBcDaKPB+PepVFvhUm+E7ExW/ev2+PaZSENefJtVmALUCaHc0LofZkf0DWZ8qbs6413BWUISaDCyr3/Ep9x89hJSJb0UREgfGHWMmlwo6ClOVVyvQPl4iGLPzxdgDn+b3hK3SCVuiemvUZCqkqpcgcKCASfgFiB/WR+h6quZScOQZVFVk4Iu+VJFWa/pfMkNOWKjdwa57f3ri/wBJXFroaoow6xnbWM7actkbGMTaIsljEHH+MXK7SPUwq657y66HAqoKx+XYBK8cGuxIsGu3HE8HTkGY59v+IUGMt/oBLV/U/wC06YlK+FbvgiImTIiIgCIiAJx9X1jYcJyIhcgrYAJIUsAzUOTtUlqHJqp2RCBy6HEmzciBQ/qICbbv3ZaBsj55nSBU9iVgREq3jo52Gmw4G2Llzhcr/wCgAsFP0xH71XvyirdFSt0Whmr/AG7H/wCp7K54d8N/gchTHld8bLbIxva9imX4vn9a+pY5ZJJ6YkkuCIiZIIiIAlP8MeEk02mbBkw78pZ9zkWHsmm3nsCO/vLhE1GTXDSk0YYMW1VX+UAf0FTOImTIiIgCRvV9e2NsYGIvjcsuRgpbbx6QUXmmPF9hXPeSUSoqMEwqqhQoAHYACh78D9ZnESEEREA16jUrjUu7BVXksTQH6kzzS6pMqB8bB0YWrKbBH0RNXUunLnQI4sBkcD23IwdbHuLA4m7DhCCgAByeOOSbPH6y6ouqNkREhBERAEREAREQBMMuIMKYAj4IuZxAMMWEKKUAfpM4iAIiIAiIgCIiAIiIAiIgCIiAIiIAiIgCIiAIiIAiIgCIiAIiIAiIgCIiAIiIAiIgH//Z"/>
          <p:cNvSpPr>
            <a:spLocks noChangeAspect="1" noChangeArrowheads="1"/>
          </p:cNvSpPr>
          <p:nvPr/>
        </p:nvSpPr>
        <p:spPr bwMode="auto">
          <a:xfrm>
            <a:off x="215900" y="-887413"/>
            <a:ext cx="2143125" cy="214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366" name="Picture 6" descr="http://www.informatiquegifs.com/gifs/images/papillon/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275" y="38068"/>
            <a:ext cx="35147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8" name="Picture 8" descr="http://www.informatiquegifs.com/gifs/images/papillon/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025" y="-28263"/>
            <a:ext cx="35147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3" name="Picture 13" descr="http://idata.over-blog.com/0/00/45/64/gifs/nola/041204100027-77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8904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467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714375"/>
            <a:ext cx="5616575" cy="928688"/>
          </a:xfrm>
        </p:spPr>
        <p:txBody>
          <a:bodyPr/>
          <a:lstStyle/>
          <a:p>
            <a:pPr algn="r"/>
            <a: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SERRJ – FJZ (B1)</a:t>
            </a:r>
            <a:endParaRPr lang="cs-CZ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28625" y="2000250"/>
            <a:ext cx="8424863" cy="3357563"/>
          </a:xfrm>
          <a:solidFill>
            <a:schemeClr val="accent5"/>
          </a:solidFill>
        </p:spPr>
        <p:txBody>
          <a:bodyPr>
            <a:normAutofit fontScale="85000" lnSpcReduction="10000"/>
          </a:bodyPr>
          <a:lstStyle/>
          <a:p>
            <a:pPr algn="just">
              <a:buFontTx/>
              <a:buNone/>
            </a:pPr>
            <a:r>
              <a:rPr lang="cs-CZ" sz="2800" dirty="0">
                <a:solidFill>
                  <a:srgbClr val="0070C0"/>
                </a:solidFill>
              </a:rPr>
              <a:t>Dokáže napsat velmi </a:t>
            </a:r>
            <a:r>
              <a:rPr lang="cs-CZ" sz="2800" b="1" i="1" dirty="0">
                <a:solidFill>
                  <a:srgbClr val="0068B4"/>
                </a:solidFill>
              </a:rPr>
              <a:t>jednoduše členěné souvislé</a:t>
            </a:r>
          </a:p>
          <a:p>
            <a:pPr algn="just">
              <a:buFontTx/>
              <a:buNone/>
            </a:pPr>
            <a:r>
              <a:rPr lang="cs-CZ" sz="2800" b="1" i="1" dirty="0">
                <a:solidFill>
                  <a:srgbClr val="0068B4"/>
                </a:solidFill>
              </a:rPr>
              <a:t>texty</a:t>
            </a:r>
            <a:r>
              <a:rPr lang="cs-CZ" sz="2800" dirty="0">
                <a:solidFill>
                  <a:srgbClr val="0070C0"/>
                </a:solidFill>
              </a:rPr>
              <a:t> týkající se </a:t>
            </a:r>
            <a:r>
              <a:rPr lang="cs-CZ" sz="2800" b="1" dirty="0">
                <a:solidFill>
                  <a:srgbClr val="1E4649"/>
                </a:solidFill>
              </a:rPr>
              <a:t>témat z oblasti jeho zájmů, </a:t>
            </a:r>
            <a:r>
              <a:rPr lang="cs-CZ" sz="2800" dirty="0">
                <a:solidFill>
                  <a:srgbClr val="0070C0"/>
                </a:solidFill>
              </a:rPr>
              <a:t>a to</a:t>
            </a:r>
          </a:p>
          <a:p>
            <a:pPr algn="just">
              <a:buFontTx/>
              <a:buNone/>
            </a:pPr>
            <a:r>
              <a:rPr lang="cs-CZ" sz="2800" dirty="0">
                <a:solidFill>
                  <a:srgbClr val="0070C0"/>
                </a:solidFill>
              </a:rPr>
              <a:t>tak, že spojuje řadu </a:t>
            </a:r>
            <a:r>
              <a:rPr lang="cs-CZ" sz="2800" dirty="0">
                <a:solidFill>
                  <a:srgbClr val="002060"/>
                </a:solidFill>
              </a:rPr>
              <a:t>kratších úseků do </a:t>
            </a:r>
            <a:r>
              <a:rPr lang="cs-CZ" sz="2800" b="1" dirty="0">
                <a:solidFill>
                  <a:srgbClr val="002060"/>
                </a:solidFill>
              </a:rPr>
              <a:t>lineárního</a:t>
            </a:r>
          </a:p>
          <a:p>
            <a:pPr algn="just">
              <a:buFontTx/>
              <a:buNone/>
            </a:pPr>
            <a:r>
              <a:rPr lang="cs-CZ" sz="2800" b="1" dirty="0">
                <a:solidFill>
                  <a:srgbClr val="002060"/>
                </a:solidFill>
              </a:rPr>
              <a:t>sledu.</a:t>
            </a:r>
            <a:r>
              <a:rPr lang="cs-CZ" sz="2800" dirty="0">
                <a:solidFill>
                  <a:srgbClr val="0070C0"/>
                </a:solidFill>
              </a:rPr>
              <a:t> Texty jsou srozumitelné, ale </a:t>
            </a:r>
            <a:r>
              <a:rPr lang="cs-CZ" sz="2800" b="1" dirty="0">
                <a:solidFill>
                  <a:srgbClr val="002060"/>
                </a:solidFill>
              </a:rPr>
              <a:t>občasná</a:t>
            </a:r>
          </a:p>
          <a:p>
            <a:pPr algn="just">
              <a:buFontTx/>
              <a:buNone/>
            </a:pPr>
            <a:r>
              <a:rPr lang="cs-CZ" sz="2800" b="1" dirty="0">
                <a:solidFill>
                  <a:srgbClr val="002060"/>
                </a:solidFill>
              </a:rPr>
              <a:t>rozporuplnost nebo nejasnost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>
                <a:solidFill>
                  <a:srgbClr val="0070C0"/>
                </a:solidFill>
              </a:rPr>
              <a:t>použitých </a:t>
            </a:r>
            <a:r>
              <a:rPr lang="cs-CZ" sz="2800" b="1" dirty="0">
                <a:solidFill>
                  <a:srgbClr val="002060"/>
                </a:solidFill>
              </a:rPr>
              <a:t>výrazů</a:t>
            </a:r>
          </a:p>
          <a:p>
            <a:pPr algn="just">
              <a:buFontTx/>
              <a:buNone/>
            </a:pPr>
            <a:r>
              <a:rPr lang="cs-CZ" sz="2800" dirty="0">
                <a:solidFill>
                  <a:srgbClr val="0070C0"/>
                </a:solidFill>
              </a:rPr>
              <a:t>může </a:t>
            </a:r>
            <a:r>
              <a:rPr lang="cs-CZ" sz="2800" b="1" dirty="0">
                <a:solidFill>
                  <a:srgbClr val="002060"/>
                </a:solidFill>
              </a:rPr>
              <a:t>narušit plynulé čtení.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fr-FR" b="0">
              <a:cs typeface="Arial" charset="0"/>
            </a:endParaRP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 b="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 b="0">
              <a:cs typeface="Arial" charset="0"/>
            </a:endParaRPr>
          </a:p>
          <a:p>
            <a:pPr eaLnBrk="0" hangingPunct="0">
              <a:tabLst>
                <a:tab pos="342900" algn="l"/>
              </a:tabLst>
            </a:pPr>
            <a:r>
              <a:rPr lang="cs-CZ" sz="1000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 b="0">
              <a:solidFill>
                <a:srgbClr val="0068B4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00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714375"/>
            <a:ext cx="5616575" cy="928688"/>
          </a:xfrm>
        </p:spPr>
        <p:txBody>
          <a:bodyPr/>
          <a:lstStyle/>
          <a:p>
            <a:pPr algn="r"/>
            <a: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SERRJ – FJZ (B1)</a:t>
            </a:r>
            <a:endParaRPr lang="cs-CZ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288" y="1785938"/>
            <a:ext cx="8424862" cy="4143375"/>
          </a:xfrm>
          <a:solidFill>
            <a:schemeClr val="accent5"/>
          </a:solidFill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800" dirty="0">
                <a:solidFill>
                  <a:srgbClr val="0070C0"/>
                </a:solidFill>
              </a:rPr>
              <a:t>Dokáže </a:t>
            </a:r>
            <a:r>
              <a:rPr lang="cs-CZ" sz="2800" b="1" dirty="0">
                <a:solidFill>
                  <a:srgbClr val="002060"/>
                </a:solidFill>
              </a:rPr>
              <a:t>popsat </a:t>
            </a:r>
            <a:r>
              <a:rPr lang="cs-CZ" sz="2800" dirty="0">
                <a:solidFill>
                  <a:srgbClr val="0068B4"/>
                </a:solidFill>
              </a:rPr>
              <a:t>zážitek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>
                <a:solidFill>
                  <a:srgbClr val="0070C0"/>
                </a:solidFill>
              </a:rPr>
              <a:t>a </a:t>
            </a:r>
            <a:r>
              <a:rPr lang="cs-CZ" sz="2800" b="1" dirty="0">
                <a:solidFill>
                  <a:srgbClr val="002060"/>
                </a:solidFill>
              </a:rPr>
              <a:t>vylíčit</a:t>
            </a:r>
            <a:r>
              <a:rPr lang="cs-CZ" sz="2800" dirty="0">
                <a:solidFill>
                  <a:srgbClr val="002060"/>
                </a:solidFill>
              </a:rPr>
              <a:t> své pocity a reakce</a:t>
            </a:r>
            <a:r>
              <a:rPr lang="cs-CZ" sz="2800" dirty="0">
                <a:solidFill>
                  <a:srgbClr val="0070C0"/>
                </a:solidFill>
              </a:rPr>
              <a:t> v </a:t>
            </a:r>
            <a:r>
              <a:rPr lang="cs-CZ" sz="2800" b="1" i="1" dirty="0">
                <a:solidFill>
                  <a:srgbClr val="0068B4"/>
                </a:solidFill>
              </a:rPr>
              <a:t>jednoduchém souvislém textu.</a:t>
            </a:r>
            <a:r>
              <a:rPr lang="cs-CZ" sz="2800" dirty="0">
                <a:solidFill>
                  <a:srgbClr val="0070C0"/>
                </a:solidFill>
              </a:rPr>
              <a:t> Dokáže napsat </a:t>
            </a:r>
            <a:r>
              <a:rPr lang="cs-CZ" sz="2800" b="1" dirty="0">
                <a:solidFill>
                  <a:srgbClr val="002060"/>
                </a:solidFill>
              </a:rPr>
              <a:t>popis </a:t>
            </a:r>
            <a:r>
              <a:rPr lang="cs-CZ" sz="2800" dirty="0">
                <a:solidFill>
                  <a:srgbClr val="002060"/>
                </a:solidFill>
              </a:rPr>
              <a:t>událostí,</a:t>
            </a:r>
            <a:r>
              <a:rPr lang="cs-CZ" sz="2800" dirty="0">
                <a:solidFill>
                  <a:srgbClr val="0070C0"/>
                </a:solidFill>
              </a:rPr>
              <a:t> např. výletu, ať skutečného či smyšleného. Dokáže </a:t>
            </a:r>
            <a:r>
              <a:rPr lang="cs-CZ" sz="2800" b="1" dirty="0">
                <a:solidFill>
                  <a:srgbClr val="002060"/>
                </a:solidFill>
              </a:rPr>
              <a:t>vyprávět </a:t>
            </a:r>
            <a:r>
              <a:rPr lang="cs-CZ" sz="2800" dirty="0">
                <a:solidFill>
                  <a:srgbClr val="002060"/>
                </a:solidFill>
              </a:rPr>
              <a:t>příběh.</a:t>
            </a:r>
            <a:r>
              <a:rPr lang="cs-CZ" sz="2800" dirty="0">
                <a:solidFill>
                  <a:srgbClr val="0070C0"/>
                </a:solidFill>
              </a:rPr>
              <a:t> Dokáže napsat velmi </a:t>
            </a:r>
            <a:r>
              <a:rPr lang="cs-CZ" sz="2800" b="1" i="1" dirty="0">
                <a:solidFill>
                  <a:srgbClr val="0068B4"/>
                </a:solidFill>
              </a:rPr>
              <a:t>jednoduše členěné a podrobné </a:t>
            </a:r>
            <a:r>
              <a:rPr lang="cs-CZ" sz="2800" b="1" dirty="0">
                <a:solidFill>
                  <a:srgbClr val="002060"/>
                </a:solidFill>
              </a:rPr>
              <a:t>popisy</a:t>
            </a:r>
            <a:r>
              <a:rPr lang="cs-CZ" sz="2800" dirty="0">
                <a:solidFill>
                  <a:srgbClr val="0070C0"/>
                </a:solidFill>
              </a:rPr>
              <a:t> týkající se </a:t>
            </a:r>
            <a:r>
              <a:rPr lang="cs-CZ" sz="2800" dirty="0">
                <a:solidFill>
                  <a:srgbClr val="1E4649"/>
                </a:solidFill>
              </a:rPr>
              <a:t>různých </a:t>
            </a:r>
            <a:r>
              <a:rPr lang="cs-CZ" sz="2800" b="1" dirty="0">
                <a:solidFill>
                  <a:srgbClr val="1E4649"/>
                </a:solidFill>
              </a:rPr>
              <a:t>témat z oblasti jeho zájmů.</a:t>
            </a:r>
            <a:r>
              <a:rPr lang="cs-CZ" sz="2800" dirty="0">
                <a:solidFill>
                  <a:srgbClr val="0070C0"/>
                </a:solidFill>
              </a:rPr>
              <a:t> Dokáže napsat velmi </a:t>
            </a:r>
            <a:r>
              <a:rPr lang="cs-CZ" sz="2800" b="1" i="1" dirty="0">
                <a:solidFill>
                  <a:srgbClr val="0068B4"/>
                </a:solidFill>
              </a:rPr>
              <a:t>krátké</a:t>
            </a:r>
            <a:r>
              <a:rPr lang="cs-CZ" sz="2800" b="1" dirty="0">
                <a:solidFill>
                  <a:srgbClr val="002060"/>
                </a:solidFill>
              </a:rPr>
              <a:t> zprávy,</a:t>
            </a:r>
            <a:r>
              <a:rPr lang="cs-CZ" sz="2800" dirty="0">
                <a:solidFill>
                  <a:srgbClr val="0070C0"/>
                </a:solidFill>
              </a:rPr>
              <a:t> které sdělují </a:t>
            </a:r>
            <a:r>
              <a:rPr lang="cs-CZ" sz="2800" b="1" i="1" dirty="0">
                <a:solidFill>
                  <a:srgbClr val="0068B4"/>
                </a:solidFill>
              </a:rPr>
              <a:t>běžné faktografické informace</a:t>
            </a:r>
            <a:r>
              <a:rPr lang="cs-CZ" sz="2800" i="1" dirty="0">
                <a:solidFill>
                  <a:srgbClr val="0068B4"/>
                </a:solidFill>
              </a:rPr>
              <a:t> a </a:t>
            </a:r>
            <a:r>
              <a:rPr lang="cs-CZ" sz="2800" b="1" i="1" dirty="0">
                <a:solidFill>
                  <a:srgbClr val="0068B4"/>
                </a:solidFill>
              </a:rPr>
              <a:t>zdůvodňují</a:t>
            </a:r>
            <a:r>
              <a:rPr lang="cs-CZ" sz="2800" i="1" dirty="0">
                <a:solidFill>
                  <a:srgbClr val="0068B4"/>
                </a:solidFill>
              </a:rPr>
              <a:t> </a:t>
            </a:r>
            <a:r>
              <a:rPr lang="cs-CZ" sz="2800" dirty="0">
                <a:solidFill>
                  <a:srgbClr val="0070C0"/>
                </a:solidFill>
              </a:rPr>
              <a:t>určité činnosti.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fr-FR" b="0">
              <a:cs typeface="Arial" charset="0"/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 b="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 b="0">
              <a:cs typeface="Arial" charset="0"/>
            </a:endParaRPr>
          </a:p>
          <a:p>
            <a:pPr eaLnBrk="0" hangingPunct="0">
              <a:tabLst>
                <a:tab pos="342900" algn="l"/>
              </a:tabLst>
            </a:pPr>
            <a:r>
              <a:rPr lang="cs-CZ" sz="1000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 b="0">
              <a:solidFill>
                <a:srgbClr val="0068B4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12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714375"/>
            <a:ext cx="5616575" cy="928688"/>
          </a:xfrm>
        </p:spPr>
        <p:txBody>
          <a:bodyPr/>
          <a:lstStyle/>
          <a:p>
            <a:pPr algn="r"/>
            <a:r>
              <a:rPr lang="cs-CZ" sz="3600" b="1">
                <a:solidFill>
                  <a:schemeClr val="bg1"/>
                </a:solidFill>
              </a:rPr>
              <a:t>SERRJ – FJV (B2)</a:t>
            </a:r>
            <a:endParaRPr lang="cs-CZ" sz="360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188" y="2071688"/>
            <a:ext cx="8424862" cy="3357562"/>
          </a:xfrm>
          <a:solidFill>
            <a:schemeClr val="accent5"/>
          </a:solidFill>
        </p:spPr>
        <p:txBody>
          <a:bodyPr>
            <a:normAutofit fontScale="85000" lnSpcReduction="10000"/>
          </a:bodyPr>
          <a:lstStyle/>
          <a:p>
            <a:pPr algn="just">
              <a:buFontTx/>
              <a:buNone/>
            </a:pPr>
            <a:r>
              <a:rPr lang="cs-CZ" sz="2800" dirty="0">
                <a:solidFill>
                  <a:srgbClr val="0070C0"/>
                </a:solidFill>
              </a:rPr>
              <a:t>Dokáže napsat </a:t>
            </a:r>
            <a:r>
              <a:rPr lang="cs-CZ" sz="2800" b="1" i="1" dirty="0">
                <a:solidFill>
                  <a:srgbClr val="0068B4"/>
                </a:solidFill>
              </a:rPr>
              <a:t>jasné a podrobné texty </a:t>
            </a:r>
            <a:r>
              <a:rPr lang="cs-CZ" sz="2800" dirty="0">
                <a:solidFill>
                  <a:srgbClr val="0070C0"/>
                </a:solidFill>
              </a:rPr>
              <a:t>týkající se</a:t>
            </a:r>
          </a:p>
          <a:p>
            <a:pPr algn="just">
              <a:buFontTx/>
              <a:buNone/>
            </a:pPr>
            <a:r>
              <a:rPr lang="cs-CZ" sz="2800" b="1" dirty="0">
                <a:solidFill>
                  <a:srgbClr val="1E4649"/>
                </a:solidFill>
              </a:rPr>
              <a:t>různých témat z oblasti jeho zájmů,</a:t>
            </a:r>
            <a:r>
              <a:rPr lang="cs-CZ" sz="2800" dirty="0">
                <a:solidFill>
                  <a:srgbClr val="0070C0"/>
                </a:solidFill>
              </a:rPr>
              <a:t> přičemž</a:t>
            </a:r>
          </a:p>
          <a:p>
            <a:pPr algn="just">
              <a:buFontTx/>
              <a:buNone/>
            </a:pPr>
            <a:r>
              <a:rPr lang="cs-CZ" sz="2800" dirty="0">
                <a:solidFill>
                  <a:srgbClr val="0070C0"/>
                </a:solidFill>
              </a:rPr>
              <a:t>dokáže </a:t>
            </a:r>
            <a:r>
              <a:rPr lang="cs-CZ" sz="2800" b="1" dirty="0">
                <a:solidFill>
                  <a:srgbClr val="002060"/>
                </a:solidFill>
              </a:rPr>
              <a:t>shrnout, skloubit a zhodnotit </a:t>
            </a:r>
            <a:r>
              <a:rPr lang="cs-CZ" sz="2800" dirty="0">
                <a:solidFill>
                  <a:srgbClr val="002060"/>
                </a:solidFill>
              </a:rPr>
              <a:t>informace a</a:t>
            </a:r>
          </a:p>
          <a:p>
            <a:pPr algn="just">
              <a:buFontTx/>
              <a:buNone/>
            </a:pPr>
            <a:r>
              <a:rPr lang="cs-CZ" sz="2800" dirty="0">
                <a:solidFill>
                  <a:srgbClr val="002060"/>
                </a:solidFill>
              </a:rPr>
              <a:t>argumenty</a:t>
            </a:r>
            <a:r>
              <a:rPr lang="cs-CZ" sz="2800" dirty="0">
                <a:solidFill>
                  <a:srgbClr val="0070C0"/>
                </a:solidFill>
              </a:rPr>
              <a:t> z velkého počtu zdrojů. Dokáže </a:t>
            </a:r>
            <a:r>
              <a:rPr lang="cs-CZ" sz="2800" b="1" dirty="0">
                <a:solidFill>
                  <a:srgbClr val="002060"/>
                </a:solidFill>
              </a:rPr>
              <a:t>rozlišit</a:t>
            </a:r>
          </a:p>
          <a:p>
            <a:pPr algn="just">
              <a:buFontTx/>
              <a:buNone/>
            </a:pPr>
            <a:r>
              <a:rPr lang="cs-CZ" sz="2800" b="1" dirty="0">
                <a:solidFill>
                  <a:srgbClr val="002060"/>
                </a:solidFill>
              </a:rPr>
              <a:t>mezi formálním a neformálním jazykem,</a:t>
            </a:r>
            <a:r>
              <a:rPr lang="cs-CZ" sz="2800" dirty="0">
                <a:solidFill>
                  <a:srgbClr val="0070C0"/>
                </a:solidFill>
              </a:rPr>
              <a:t> i když</a:t>
            </a:r>
          </a:p>
          <a:p>
            <a:pPr algn="just">
              <a:buFontTx/>
              <a:buNone/>
            </a:pPr>
            <a:r>
              <a:rPr lang="cs-CZ" sz="2800" dirty="0">
                <a:solidFill>
                  <a:srgbClr val="0070C0"/>
                </a:solidFill>
              </a:rPr>
              <a:t>občas </a:t>
            </a:r>
            <a:r>
              <a:rPr lang="cs-CZ" sz="2800" dirty="0">
                <a:solidFill>
                  <a:srgbClr val="002060"/>
                </a:solidFill>
              </a:rPr>
              <a:t>použije ne zcela vhodný výraz.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fr-FR" b="0">
              <a:cs typeface="Arial" charset="0"/>
            </a:endParaRP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 b="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 b="0">
              <a:cs typeface="Arial" charset="0"/>
            </a:endParaRPr>
          </a:p>
          <a:p>
            <a:pPr eaLnBrk="0" hangingPunct="0">
              <a:tabLst>
                <a:tab pos="342900" algn="l"/>
              </a:tabLst>
            </a:pPr>
            <a:r>
              <a:rPr lang="cs-CZ" sz="1000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 b="0">
              <a:solidFill>
                <a:srgbClr val="0068B4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2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714375"/>
            <a:ext cx="5616575" cy="928688"/>
          </a:xfrm>
        </p:spPr>
        <p:txBody>
          <a:bodyPr/>
          <a:lstStyle/>
          <a:p>
            <a:pPr algn="r"/>
            <a:r>
              <a:rPr lang="cs-CZ" sz="3600" b="1">
                <a:solidFill>
                  <a:schemeClr val="bg1"/>
                </a:solidFill>
              </a:rPr>
              <a:t>SERRJ – FJV (B2)</a:t>
            </a:r>
            <a:endParaRPr lang="cs-CZ" sz="360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188" y="2000250"/>
            <a:ext cx="8424862" cy="3357563"/>
          </a:xfrm>
          <a:solidFill>
            <a:schemeClr val="accent5"/>
          </a:solidFill>
        </p:spPr>
        <p:txBody>
          <a:bodyPr>
            <a:normAutofit fontScale="92500"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800" dirty="0">
                <a:solidFill>
                  <a:srgbClr val="0070C0"/>
                </a:solidFill>
              </a:rPr>
              <a:t>Dokáže napsat jasné </a:t>
            </a:r>
            <a:r>
              <a:rPr lang="cs-CZ" sz="2800" dirty="0">
                <a:solidFill>
                  <a:srgbClr val="002060"/>
                </a:solidFill>
              </a:rPr>
              <a:t>podrobné</a:t>
            </a:r>
            <a:r>
              <a:rPr lang="cs-CZ" sz="2800" b="1" dirty="0">
                <a:solidFill>
                  <a:srgbClr val="002060"/>
                </a:solidFill>
              </a:rPr>
              <a:t> popisy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>
                <a:solidFill>
                  <a:srgbClr val="0070C0"/>
                </a:solidFill>
              </a:rPr>
              <a:t>týkající se </a:t>
            </a:r>
            <a:r>
              <a:rPr lang="cs-CZ" sz="2800" b="1" dirty="0">
                <a:solidFill>
                  <a:srgbClr val="1E4649"/>
                </a:solidFill>
              </a:rPr>
              <a:t>různých abstraktních témat v oblasti jeho zájmu.</a:t>
            </a:r>
            <a:r>
              <a:rPr lang="cs-CZ" sz="2800" dirty="0">
                <a:solidFill>
                  <a:srgbClr val="0070C0"/>
                </a:solidFill>
              </a:rPr>
              <a:t> Dokáže napsat </a:t>
            </a:r>
            <a:r>
              <a:rPr lang="cs-CZ" sz="2800" b="1" dirty="0">
                <a:solidFill>
                  <a:srgbClr val="002060"/>
                </a:solidFill>
              </a:rPr>
              <a:t>recenzi</a:t>
            </a:r>
            <a:r>
              <a:rPr lang="cs-CZ" sz="2800" dirty="0">
                <a:solidFill>
                  <a:srgbClr val="0070C0"/>
                </a:solidFill>
              </a:rPr>
              <a:t> filmu, knihy nebo hry. Dokáže napsat </a:t>
            </a:r>
            <a:r>
              <a:rPr lang="cs-CZ" sz="2800" b="1" dirty="0">
                <a:solidFill>
                  <a:srgbClr val="002060"/>
                </a:solidFill>
              </a:rPr>
              <a:t>pojednání</a:t>
            </a:r>
            <a:r>
              <a:rPr lang="cs-CZ" sz="2800" dirty="0">
                <a:solidFill>
                  <a:srgbClr val="0070C0"/>
                </a:solidFill>
              </a:rPr>
              <a:t> nebo </a:t>
            </a:r>
            <a:r>
              <a:rPr lang="cs-CZ" sz="2800" b="1" dirty="0">
                <a:solidFill>
                  <a:srgbClr val="002060"/>
                </a:solidFill>
              </a:rPr>
              <a:t>zprávu,</a:t>
            </a:r>
            <a:r>
              <a:rPr lang="cs-CZ" sz="2800" dirty="0">
                <a:solidFill>
                  <a:srgbClr val="0070C0"/>
                </a:solidFill>
              </a:rPr>
              <a:t> které </a:t>
            </a:r>
            <a:r>
              <a:rPr lang="cs-CZ" sz="2800" dirty="0">
                <a:solidFill>
                  <a:srgbClr val="002060"/>
                </a:solidFill>
              </a:rPr>
              <a:t>rozvíjejí argumentaci,</a:t>
            </a:r>
            <a:r>
              <a:rPr lang="cs-CZ" sz="2800" dirty="0">
                <a:solidFill>
                  <a:srgbClr val="0070C0"/>
                </a:solidFill>
              </a:rPr>
              <a:t> uvádějí </a:t>
            </a:r>
            <a:r>
              <a:rPr lang="cs-CZ" sz="2800" dirty="0">
                <a:solidFill>
                  <a:srgbClr val="002060"/>
                </a:solidFill>
              </a:rPr>
              <a:t>důvody pro a proti </a:t>
            </a:r>
            <a:r>
              <a:rPr lang="cs-CZ" sz="2800" dirty="0">
                <a:solidFill>
                  <a:srgbClr val="0070C0"/>
                </a:solidFill>
              </a:rPr>
              <a:t>určitému názorovému stanovisku a </a:t>
            </a:r>
            <a:r>
              <a:rPr lang="cs-CZ" sz="2800" dirty="0">
                <a:solidFill>
                  <a:srgbClr val="002060"/>
                </a:solidFill>
              </a:rPr>
              <a:t>vysvětlují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>
                <a:solidFill>
                  <a:srgbClr val="002060"/>
                </a:solidFill>
              </a:rPr>
              <a:t>výhody a nevýhody </a:t>
            </a:r>
            <a:r>
              <a:rPr lang="cs-CZ" sz="2800" dirty="0">
                <a:solidFill>
                  <a:srgbClr val="0070C0"/>
                </a:solidFill>
              </a:rPr>
              <a:t>různých možností.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fr-FR" b="0">
              <a:cs typeface="Arial" charset="0"/>
            </a:endParaRP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 b="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 b="0">
              <a:cs typeface="Arial" charset="0"/>
            </a:endParaRPr>
          </a:p>
          <a:p>
            <a:pPr eaLnBrk="0" hangingPunct="0">
              <a:tabLst>
                <a:tab pos="342900" algn="l"/>
              </a:tabLst>
            </a:pPr>
            <a:r>
              <a:rPr lang="cs-CZ" sz="1000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 b="0">
              <a:solidFill>
                <a:srgbClr val="0068B4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51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85750"/>
            <a:ext cx="6319837" cy="500063"/>
          </a:xfrm>
        </p:spPr>
        <p:txBody>
          <a:bodyPr/>
          <a:lstStyle/>
          <a:p>
            <a:r>
              <a:rPr lang="cs-CZ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Kritéria </a:t>
            </a:r>
            <a:r>
              <a:rPr lang="cs-C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 </a:t>
            </a:r>
            <a:r>
              <a:rPr lang="cs-CZ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</a:t>
            </a: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0" y="3225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fr-FR" b="0">
              <a:cs typeface="Arial" charset="0"/>
            </a:endParaRPr>
          </a:p>
        </p:txBody>
      </p:sp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6227763"/>
            <a:ext cx="7589837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468313" y="6235700"/>
            <a:ext cx="551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42900" algn="l"/>
              </a:tabLst>
            </a:pPr>
            <a:r>
              <a:rPr lang="cs-CZ" sz="1000" b="0">
                <a:latin typeface="Trebuchet MS" pitchFamily="34" charset="0"/>
                <a:cs typeface="Times New Roman" pitchFamily="18" charset="0"/>
              </a:rPr>
              <a:t>Centrum pro zjišťování výsledků vzdělávání - CERMAT, Jeruzalémská 957/12, 110 00 Praha 1</a:t>
            </a:r>
            <a:endParaRPr lang="cs-CZ" sz="900" b="0">
              <a:cs typeface="Arial" charset="0"/>
            </a:endParaRPr>
          </a:p>
          <a:p>
            <a:pPr eaLnBrk="0" hangingPunct="0">
              <a:tabLst>
                <a:tab pos="342900" algn="l"/>
              </a:tabLst>
            </a:pPr>
            <a:r>
              <a:rPr lang="cs-CZ" sz="1000">
                <a:solidFill>
                  <a:srgbClr val="0068B4"/>
                </a:solidFill>
                <a:latin typeface="Trebuchet MS" pitchFamily="34" charset="0"/>
                <a:cs typeface="Times New Roman" pitchFamily="18" charset="0"/>
              </a:rPr>
              <a:t>www.cermat.cz; www.novamaturita.cz</a:t>
            </a:r>
            <a:endParaRPr lang="cs-CZ" b="0">
              <a:solidFill>
                <a:srgbClr val="0068B4"/>
              </a:solidFill>
              <a:cs typeface="Arial" charset="0"/>
            </a:endParaRPr>
          </a:p>
        </p:txBody>
      </p:sp>
      <p:graphicFrame>
        <p:nvGraphicFramePr>
          <p:cNvPr id="17416" name="Group 8"/>
          <p:cNvGraphicFramePr>
            <a:graphicFrameLocks noGrp="1"/>
          </p:cNvGraphicFramePr>
          <p:nvPr/>
        </p:nvGraphicFramePr>
        <p:xfrm>
          <a:off x="642938" y="1071563"/>
          <a:ext cx="7531100" cy="4921251"/>
        </p:xfrm>
        <a:graphic>
          <a:graphicData uri="http://schemas.openxmlformats.org/drawingml/2006/table">
            <a:tbl>
              <a:tblPr/>
              <a:tblGrid>
                <a:gridCol w="1882775"/>
                <a:gridCol w="1882775"/>
                <a:gridCol w="1882775"/>
                <a:gridCol w="1882775"/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F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F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III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F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F4D4"/>
                    </a:solidFill>
                  </a:tcPr>
                </a:tc>
              </a:tr>
              <a:tr h="1033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Zpracování zadání/obsah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Organizace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Slovní zásoba 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pravopis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Gramatika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1239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F132E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F132E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Zadání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F132E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0–3 body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II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Organizace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0–3 body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III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Přesnost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0–3 body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IV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Přesnost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0–3 body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70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 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Rozsah/kvalita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0–3 body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II 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Prostředky textové návaznosti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0–3 body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III 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Rozsah/kvalita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0–3 body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IV 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Rozsah/kvalita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0–3 body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44291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95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TC102455596[[fn=Jaro]]</Template>
  <TotalTime>28</TotalTime>
  <Words>509</Words>
  <Application>Microsoft Office PowerPoint</Application>
  <PresentationFormat>Předvádění na obrazovce (4:3)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Spring</vt:lpstr>
      <vt:lpstr>JAZYKOVÁ CVIČENÍ 4B</vt:lpstr>
      <vt:lpstr>Prezentace aplikace PowerPoint</vt:lpstr>
      <vt:lpstr>Nous essaierons d’apprendre:</vt:lpstr>
      <vt:lpstr>Prezentace aplikace PowerPoint</vt:lpstr>
      <vt:lpstr>SERRJ – FJZ (B1)</vt:lpstr>
      <vt:lpstr>SERRJ – FJZ (B1)</vt:lpstr>
      <vt:lpstr>SERRJ – FJV (B2)</vt:lpstr>
      <vt:lpstr>SERRJ – FJV (B2)</vt:lpstr>
      <vt:lpstr>Kritéria hodnocení PP</vt:lpstr>
      <vt:lpstr>Prezentace aplikace PowerPoint</vt:lpstr>
      <vt:lpstr>Hodnocení jednotlivých deskriptorů</vt:lpstr>
      <vt:lpstr>Pravidla pro počítání slov:</vt:lpstr>
      <vt:lpstr>Prezentace aplikace PowerPoint</vt:lpstr>
      <vt:lpstr>Prezentace aplikace PowerPoint</vt:lpstr>
      <vt:lpstr>MERCI DE VOTRE ATTENTION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JAZYKOVÁ CVIČENÍ 4B</dc:title>
  <dc:creator>Novotná</dc:creator>
  <cp:lastModifiedBy>Novotná</cp:lastModifiedBy>
  <cp:revision>3</cp:revision>
  <dcterms:created xsi:type="dcterms:W3CDTF">2012-02-19T17:31:51Z</dcterms:created>
  <dcterms:modified xsi:type="dcterms:W3CDTF">2012-02-19T17:59:55Z</dcterms:modified>
</cp:coreProperties>
</file>