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7"/>
  </p:notesMasterIdLst>
  <p:sldIdLst>
    <p:sldId id="256" r:id="rId2"/>
    <p:sldId id="316" r:id="rId3"/>
    <p:sldId id="318" r:id="rId4"/>
    <p:sldId id="322" r:id="rId5"/>
    <p:sldId id="320" r:id="rId6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87" d="100"/>
          <a:sy n="87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6. 4. 2016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6. 4. 2016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6. 4. 2016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6. 4. 2016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6. 4. 2016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6. 4. 2016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6. 4. 2016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6. 4. 2016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6. 4. 2016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Jazyková kultura a komunikativní dovednosti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Lollok</a:t>
            </a:r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3200" b="1" dirty="0" smtClean="0">
              <a:latin typeface="Calibri" panose="020F0502020204030204" pitchFamily="34" charset="0"/>
            </a:endParaRPr>
          </a:p>
          <a:p>
            <a:r>
              <a:rPr lang="cs-CZ" sz="3200" b="1" dirty="0">
                <a:latin typeface="Calibri" panose="020F0502020204030204" pitchFamily="34" charset="0"/>
              </a:rPr>
              <a:t>Konkurence</a:t>
            </a:r>
          </a:p>
          <a:p>
            <a:r>
              <a:rPr lang="cs-CZ" sz="3200" dirty="0">
                <a:latin typeface="Calibri" panose="020F0502020204030204" pitchFamily="34" charset="0"/>
              </a:rPr>
              <a:t>Zítra vás navštívím.</a:t>
            </a:r>
          </a:p>
          <a:p>
            <a:r>
              <a:rPr lang="cs-CZ" sz="3200" dirty="0">
                <a:latin typeface="Calibri" panose="020F0502020204030204" pitchFamily="34" charset="0"/>
              </a:rPr>
              <a:t>Zítra k vám zaskočím.</a:t>
            </a:r>
          </a:p>
          <a:p>
            <a:r>
              <a:rPr lang="cs-CZ" sz="3200" dirty="0">
                <a:latin typeface="Calibri" panose="020F0502020204030204" pitchFamily="34" charset="0"/>
              </a:rPr>
              <a:t>Zítra se u vás tavím.</a:t>
            </a:r>
          </a:p>
          <a:p>
            <a:r>
              <a:rPr lang="cs-CZ" sz="3200" dirty="0">
                <a:latin typeface="Calibri" panose="020F0502020204030204" pitchFamily="34" charset="0"/>
              </a:rPr>
              <a:t>Zítra se na vás přijdu mrknout.</a:t>
            </a:r>
          </a:p>
          <a:p>
            <a:pPr lvl="1" algn="just"/>
            <a:endParaRPr lang="cs-CZ" sz="32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5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Calibri" panose="020F0502020204030204" pitchFamily="34" charset="0"/>
              </a:rPr>
              <a:t>Téma</a:t>
            </a:r>
          </a:p>
          <a:p>
            <a:endParaRPr lang="cs-CZ" sz="3200" dirty="0">
              <a:latin typeface="Calibri" panose="020F0502020204030204" pitchFamily="34" charset="0"/>
            </a:endParaRPr>
          </a:p>
          <a:p>
            <a:r>
              <a:rPr lang="cs-CZ" sz="3200" b="1" dirty="0">
                <a:latin typeface="Calibri" panose="020F0502020204030204" pitchFamily="34" charset="0"/>
              </a:rPr>
              <a:t>Cíl, záměr </a:t>
            </a:r>
            <a:r>
              <a:rPr lang="cs-CZ" sz="3200" b="1" dirty="0" smtClean="0">
                <a:latin typeface="Calibri" panose="020F0502020204030204" pitchFamily="34" charset="0"/>
              </a:rPr>
              <a:t>sdělení</a:t>
            </a:r>
          </a:p>
          <a:p>
            <a:endParaRPr lang="cs-CZ" sz="3200" dirty="0">
              <a:latin typeface="Calibri" panose="020F0502020204030204" pitchFamily="34" charset="0"/>
            </a:endParaRPr>
          </a:p>
          <a:p>
            <a:r>
              <a:rPr lang="cs-CZ" sz="3200" b="1" dirty="0">
                <a:latin typeface="Calibri" panose="020F0502020204030204" pitchFamily="34" charset="0"/>
              </a:rPr>
              <a:t>Prostředí: </a:t>
            </a:r>
            <a:endParaRPr lang="cs-CZ" sz="3200" b="1" dirty="0" smtClean="0">
              <a:latin typeface="Calibri" panose="020F0502020204030204" pitchFamily="34" charset="0"/>
            </a:endParaRPr>
          </a:p>
          <a:p>
            <a:pPr marL="514350" indent="-514350">
              <a:buAutoNum type="alphaLcParenR"/>
            </a:pPr>
            <a:r>
              <a:rPr lang="cs-CZ" sz="3200" dirty="0" smtClean="0">
                <a:latin typeface="Calibri" panose="020F0502020204030204" pitchFamily="34" charset="0"/>
              </a:rPr>
              <a:t>adresát/i</a:t>
            </a:r>
            <a:r>
              <a:rPr lang="cs-CZ" sz="3200" dirty="0">
                <a:latin typeface="Calibri" panose="020F0502020204030204" pitchFamily="34" charset="0"/>
              </a:rPr>
              <a:t>; </a:t>
            </a:r>
            <a:endParaRPr lang="cs-CZ" sz="3200" dirty="0" smtClean="0">
              <a:latin typeface="Calibri" panose="020F0502020204030204" pitchFamily="34" charset="0"/>
            </a:endParaRPr>
          </a:p>
          <a:p>
            <a:pPr marL="514350" indent="-514350">
              <a:buAutoNum type="alphaLcParenR"/>
            </a:pPr>
            <a:r>
              <a:rPr lang="cs-CZ" sz="3200" dirty="0" smtClean="0">
                <a:latin typeface="Calibri" panose="020F0502020204030204" pitchFamily="34" charset="0"/>
              </a:rPr>
              <a:t>situace </a:t>
            </a:r>
            <a:r>
              <a:rPr lang="cs-CZ" sz="3200" dirty="0">
                <a:latin typeface="Calibri" panose="020F0502020204030204" pitchFamily="34" charset="0"/>
              </a:rPr>
              <a:t>(připravený mluvený veřejný projev, spíše monologický; časově limitovaný); </a:t>
            </a:r>
            <a:endParaRPr lang="cs-CZ" sz="3200" dirty="0" smtClean="0">
              <a:latin typeface="Calibri" panose="020F0502020204030204" pitchFamily="34" charset="0"/>
            </a:endParaRPr>
          </a:p>
          <a:p>
            <a:pPr marL="514350" indent="-514350">
              <a:buAutoNum type="alphaLcParenR"/>
            </a:pPr>
            <a:r>
              <a:rPr lang="cs-CZ" sz="3200" dirty="0" smtClean="0">
                <a:latin typeface="Calibri" panose="020F0502020204030204" pitchFamily="34" charset="0"/>
              </a:rPr>
              <a:t>prostředky </a:t>
            </a:r>
            <a:r>
              <a:rPr lang="cs-CZ" sz="3200" dirty="0">
                <a:latin typeface="Calibri" panose="020F0502020204030204" pitchFamily="34" charset="0"/>
              </a:rPr>
              <a:t>– jazykové i vizuální</a:t>
            </a:r>
          </a:p>
          <a:p>
            <a:pPr lvl="1" algn="just"/>
            <a:endParaRPr lang="cs-CZ" sz="3200" b="1" dirty="0">
              <a:latin typeface="Calibri" panose="020F0502020204030204" pitchFamily="34" charset="0"/>
            </a:endParaRPr>
          </a:p>
          <a:p>
            <a:pPr lvl="1" algn="just"/>
            <a:endParaRPr lang="cs-CZ" sz="3200" b="1" dirty="0" smtClean="0">
              <a:latin typeface="Calibri" panose="020F0502020204030204" pitchFamily="34" charset="0"/>
            </a:endParaRPr>
          </a:p>
          <a:p>
            <a:pPr lvl="1" algn="just"/>
            <a:endParaRPr lang="cs-CZ" sz="32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04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Calibri" panose="020F0502020204030204" pitchFamily="34" charset="0"/>
              </a:rPr>
              <a:t>Co </a:t>
            </a:r>
            <a:r>
              <a:rPr lang="cs-CZ" sz="3200" b="1" dirty="0">
                <a:latin typeface="Calibri" panose="020F0502020204030204" pitchFamily="34" charset="0"/>
              </a:rPr>
              <a:t>(obsah) + Jak (forma</a:t>
            </a:r>
            <a:r>
              <a:rPr lang="cs-CZ" sz="3200" b="1" dirty="0" smtClean="0">
                <a:latin typeface="Calibri" panose="020F0502020204030204" pitchFamily="34" charset="0"/>
              </a:rPr>
              <a:t>)</a:t>
            </a:r>
          </a:p>
          <a:p>
            <a:endParaRPr lang="cs-CZ" sz="3200" dirty="0">
              <a:latin typeface="Calibri" panose="020F0502020204030204" pitchFamily="34" charset="0"/>
            </a:endParaRPr>
          </a:p>
          <a:p>
            <a:r>
              <a:rPr lang="cs-CZ" sz="3200" dirty="0">
                <a:latin typeface="Calibri" panose="020F0502020204030204" pitchFamily="34" charset="0"/>
              </a:rPr>
              <a:t>Odborné, populárně naučné či jinak zajímavé </a:t>
            </a:r>
            <a:r>
              <a:rPr lang="cs-CZ" sz="3200" dirty="0" smtClean="0">
                <a:latin typeface="Calibri" panose="020F0502020204030204" pitchFamily="34" charset="0"/>
              </a:rPr>
              <a:t>téma</a:t>
            </a:r>
          </a:p>
          <a:p>
            <a:r>
              <a:rPr lang="cs-CZ" sz="3200" dirty="0" smtClean="0">
                <a:latin typeface="Calibri" panose="020F0502020204030204" pitchFamily="34" charset="0"/>
              </a:rPr>
              <a:t> </a:t>
            </a:r>
            <a:endParaRPr lang="cs-CZ" sz="3200" dirty="0">
              <a:latin typeface="Calibri" panose="020F0502020204030204" pitchFamily="34" charset="0"/>
            </a:endParaRPr>
          </a:p>
          <a:p>
            <a:r>
              <a:rPr lang="cs-CZ" sz="3200" dirty="0">
                <a:latin typeface="Calibri" panose="020F0502020204030204" pitchFamily="34" charset="0"/>
              </a:rPr>
              <a:t>Příprava – koncept (osnova, hlavní myšlenky, hlavní teze); </a:t>
            </a:r>
            <a:r>
              <a:rPr lang="cs-CZ" sz="3200" dirty="0" smtClean="0">
                <a:latin typeface="Calibri" panose="020F0502020204030204" pitchFamily="34" charset="0"/>
              </a:rPr>
              <a:t>kompozice (úvod</a:t>
            </a:r>
            <a:r>
              <a:rPr lang="cs-CZ" sz="3200" dirty="0">
                <a:latin typeface="Calibri" panose="020F0502020204030204" pitchFamily="34" charset="0"/>
              </a:rPr>
              <a:t>, stať, </a:t>
            </a:r>
            <a:r>
              <a:rPr lang="cs-CZ" sz="3200" dirty="0" smtClean="0">
                <a:latin typeface="Calibri" panose="020F0502020204030204" pitchFamily="34" charset="0"/>
              </a:rPr>
              <a:t>závěr…) </a:t>
            </a:r>
            <a:endParaRPr lang="cs-CZ" sz="3200" dirty="0" smtClean="0">
              <a:latin typeface="Calibri" panose="020F0502020204030204" pitchFamily="34" charset="0"/>
            </a:endParaRPr>
          </a:p>
          <a:p>
            <a:endParaRPr lang="cs-CZ" sz="3200" dirty="0">
              <a:latin typeface="Calibri" panose="020F0502020204030204" pitchFamily="34" charset="0"/>
            </a:endParaRPr>
          </a:p>
          <a:p>
            <a:r>
              <a:rPr lang="cs-CZ" sz="3200" b="1" dirty="0">
                <a:latin typeface="Calibri" panose="020F0502020204030204" pitchFamily="34" charset="0"/>
              </a:rPr>
              <a:t>Spisovnost; přehlednost; jasnost; poutavost</a:t>
            </a:r>
          </a:p>
          <a:p>
            <a:pPr lvl="1" algn="just"/>
            <a:endParaRPr lang="cs-CZ" sz="3200" b="1" dirty="0">
              <a:latin typeface="Calibri" panose="020F0502020204030204" pitchFamily="34" charset="0"/>
            </a:endParaRPr>
          </a:p>
          <a:p>
            <a:pPr lvl="1" algn="just"/>
            <a:endParaRPr lang="cs-CZ" sz="3200" b="1" dirty="0" smtClean="0">
              <a:latin typeface="Calibri" panose="020F0502020204030204" pitchFamily="34" charset="0"/>
            </a:endParaRPr>
          </a:p>
          <a:p>
            <a:pPr lvl="1" algn="just"/>
            <a:endParaRPr lang="cs-CZ" sz="32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16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Calibri" panose="020F0502020204030204" pitchFamily="34" charset="0"/>
              </a:rPr>
              <a:t>Archaismy – nová slova</a:t>
            </a:r>
          </a:p>
          <a:p>
            <a:r>
              <a:rPr lang="cs-CZ" sz="2800" dirty="0">
                <a:latin typeface="Calibri" panose="020F0502020204030204" pitchFamily="34" charset="0"/>
              </a:rPr>
              <a:t>Knižnost – hovorovost</a:t>
            </a:r>
          </a:p>
          <a:p>
            <a:r>
              <a:rPr lang="cs-CZ" sz="2800" dirty="0">
                <a:latin typeface="Calibri" panose="020F0502020204030204" pitchFamily="34" charset="0"/>
              </a:rPr>
              <a:t> </a:t>
            </a:r>
          </a:p>
          <a:p>
            <a:r>
              <a:rPr lang="cs-CZ" sz="2800" smtClean="0">
                <a:latin typeface="Calibri" panose="020F0502020204030204" pitchFamily="34" charset="0"/>
              </a:rPr>
              <a:t>Spisovná čeština </a:t>
            </a:r>
            <a:r>
              <a:rPr lang="cs-CZ" sz="2800" dirty="0" smtClean="0">
                <a:latin typeface="Calibri" panose="020F0502020204030204" pitchFamily="34" charset="0"/>
              </a:rPr>
              <a:t>– </a:t>
            </a:r>
            <a:r>
              <a:rPr lang="cs-CZ" sz="2800" smtClean="0">
                <a:latin typeface="Calibri" panose="020F0502020204030204" pitchFamily="34" charset="0"/>
              </a:rPr>
              <a:t>nespisovná čeština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Regionalismy</a:t>
            </a:r>
            <a:r>
              <a:rPr lang="cs-CZ" sz="2800" dirty="0">
                <a:latin typeface="Calibri" panose="020F0502020204030204" pitchFamily="34" charset="0"/>
              </a:rPr>
              <a:t>, dialektismy</a:t>
            </a:r>
          </a:p>
          <a:p>
            <a:r>
              <a:rPr lang="cs-CZ" sz="2800" dirty="0">
                <a:latin typeface="Calibri" panose="020F0502020204030204" pitchFamily="34" charset="0"/>
              </a:rPr>
              <a:t>Profesní mluva, </a:t>
            </a:r>
            <a:r>
              <a:rPr lang="cs-CZ" sz="2800" dirty="0" smtClean="0">
                <a:latin typeface="Calibri" panose="020F0502020204030204" pitchFamily="34" charset="0"/>
              </a:rPr>
              <a:t>slang</a:t>
            </a:r>
          </a:p>
          <a:p>
            <a:endParaRPr lang="cs-CZ" sz="2800" dirty="0">
              <a:latin typeface="Calibri" panose="020F0502020204030204" pitchFamily="34" charset="0"/>
            </a:endParaRPr>
          </a:p>
          <a:p>
            <a:r>
              <a:rPr lang="cs-CZ" sz="2800" dirty="0">
                <a:latin typeface="Calibri" panose="020F0502020204030204" pitchFamily="34" charset="0"/>
              </a:rPr>
              <a:t>Termíny (terminologie)</a:t>
            </a:r>
          </a:p>
          <a:p>
            <a:r>
              <a:rPr lang="cs-CZ" sz="2800" dirty="0">
                <a:latin typeface="Calibri" panose="020F0502020204030204" pitchFamily="34" charset="0"/>
              </a:rPr>
              <a:t> </a:t>
            </a:r>
          </a:p>
          <a:p>
            <a:r>
              <a:rPr lang="cs-CZ" sz="2800" dirty="0">
                <a:latin typeface="Calibri" panose="020F0502020204030204" pitchFamily="34" charset="0"/>
              </a:rPr>
              <a:t>Výrazy vhodné – výrazy nevhodné</a:t>
            </a:r>
          </a:p>
        </p:txBody>
      </p:sp>
    </p:spTree>
    <p:extLst>
      <p:ext uri="{BB962C8B-B14F-4D97-AF65-F5344CB8AC3E}">
        <p14:creationId xmlns:p14="http://schemas.microsoft.com/office/powerpoint/2010/main" val="126641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3484</TotalTime>
  <Words>94</Words>
  <Application>Microsoft Office PowerPoint</Application>
  <PresentationFormat>Předvádění na obrazovce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Wingdings 2</vt:lpstr>
      <vt:lpstr>Austin</vt:lpstr>
      <vt:lpstr>Jazyková kultura a komunikativní dovednosti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629</cp:revision>
  <dcterms:created xsi:type="dcterms:W3CDTF">2013-04-13T14:50:58Z</dcterms:created>
  <dcterms:modified xsi:type="dcterms:W3CDTF">2016-04-06T08:01:02Z</dcterms:modified>
</cp:coreProperties>
</file>