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86" r:id="rId3"/>
    <p:sldId id="287" r:id="rId4"/>
    <p:sldId id="315" r:id="rId5"/>
    <p:sldId id="316" r:id="rId6"/>
    <p:sldId id="314" r:id="rId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8" d="100"/>
          <a:sy n="8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20.3.2015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20.3.2015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Calibri" panose="020F0502020204030204" pitchFamily="34" charset="0"/>
              </a:rPr>
              <a:t>5.2. Dítě a </a:t>
            </a:r>
            <a:r>
              <a:rPr lang="cs-CZ" sz="2800" b="1">
                <a:latin typeface="Calibri" panose="020F0502020204030204" pitchFamily="34" charset="0"/>
              </a:rPr>
              <a:t>jeho </a:t>
            </a:r>
            <a:r>
              <a:rPr lang="cs-CZ" sz="2800" b="1" smtClean="0">
                <a:latin typeface="Calibri" panose="020F0502020204030204" pitchFamily="34" charset="0"/>
              </a:rPr>
              <a:t>psychika (dle RVP)</a:t>
            </a:r>
            <a:endParaRPr lang="cs-CZ" sz="2800" b="1" dirty="0">
              <a:latin typeface="Calibri" panose="020F0502020204030204" pitchFamily="34" charset="0"/>
            </a:endParaRPr>
          </a:p>
          <a:p>
            <a:r>
              <a:rPr lang="cs-CZ" sz="2800" b="1" dirty="0">
                <a:latin typeface="Calibri" panose="020F0502020204030204" pitchFamily="34" charset="0"/>
              </a:rPr>
              <a:t>5.2.1 Jazyk a </a:t>
            </a:r>
            <a:r>
              <a:rPr lang="cs-CZ" sz="2800" b="1" dirty="0" smtClean="0">
                <a:latin typeface="Calibri" panose="020F0502020204030204" pitchFamily="34" charset="0"/>
              </a:rPr>
              <a:t>řeč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</a:rPr>
              <a:t>Dílčí vzdělávací cíle </a:t>
            </a:r>
            <a:r>
              <a:rPr lang="cs-CZ" sz="2400" i="1" dirty="0">
                <a:latin typeface="Calibri" panose="020F0502020204030204" pitchFamily="34" charset="0"/>
              </a:rPr>
              <a:t>(co pedagog u dítěte podporuje)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rozvoj </a:t>
            </a:r>
            <a:r>
              <a:rPr lang="cs-CZ" sz="2400" dirty="0">
                <a:latin typeface="Calibri" panose="020F0502020204030204" pitchFamily="34" charset="0"/>
              </a:rPr>
              <a:t>řečových schopností a jazykových dovedností receptivních (vnímání, naslouchání, porozumění) i produktivních (výslovnosti, vytváření pojmů, mluvního projevu, vyjadřování)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rozvoj </a:t>
            </a:r>
            <a:r>
              <a:rPr lang="cs-CZ" sz="2400" dirty="0">
                <a:latin typeface="Calibri" panose="020F0502020204030204" pitchFamily="34" charset="0"/>
              </a:rPr>
              <a:t>komunikativních dovedností (verbálních i neverbálních) a kultivovaného projevu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osvojení </a:t>
            </a:r>
            <a:r>
              <a:rPr lang="cs-CZ" sz="2400" dirty="0">
                <a:latin typeface="Calibri" panose="020F0502020204030204" pitchFamily="34" charset="0"/>
              </a:rPr>
              <a:t>si některých poznatků a dovedností, které předcházejí čtení i psaní, rozvoj zájmu </a:t>
            </a:r>
            <a:r>
              <a:rPr lang="cs-CZ" sz="2400" dirty="0" smtClean="0">
                <a:latin typeface="Calibri" panose="020F0502020204030204" pitchFamily="34" charset="0"/>
              </a:rPr>
              <a:t>o </a:t>
            </a:r>
            <a:r>
              <a:rPr lang="cs-CZ" sz="2400" dirty="0">
                <a:latin typeface="Calibri" panose="020F0502020204030204" pitchFamily="34" charset="0"/>
              </a:rPr>
              <a:t>psanou podobu jazyka i další formy sdělení verbální i neverbální (výtvarné, hudební, pohybové, dramatické)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Calibri" panose="020F0502020204030204" pitchFamily="34" charset="0"/>
              </a:rPr>
              <a:t>Vzdělávací nabídka </a:t>
            </a:r>
            <a:r>
              <a:rPr lang="cs-CZ" sz="2000" i="1" dirty="0">
                <a:latin typeface="Calibri" panose="020F0502020204030204" pitchFamily="34" charset="0"/>
              </a:rPr>
              <a:t>(co pedagog dítěti nabízí)</a:t>
            </a:r>
            <a:endParaRPr lang="cs-CZ" sz="2000" b="1" dirty="0">
              <a:latin typeface="Calibri" panose="020F0502020204030204" pitchFamily="34" charset="0"/>
            </a:endParaRP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artikulační</a:t>
            </a:r>
            <a:r>
              <a:rPr lang="cs-CZ" sz="2000" dirty="0">
                <a:latin typeface="Calibri" panose="020F0502020204030204" pitchFamily="34" charset="0"/>
              </a:rPr>
              <a:t>, řečové, sluchové a rytmické hry, hry se slovy, slovní hádanky, vokální činnosti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společné </a:t>
            </a:r>
            <a:r>
              <a:rPr lang="cs-CZ" sz="2000" dirty="0">
                <a:latin typeface="Calibri" panose="020F0502020204030204" pitchFamily="34" charset="0"/>
              </a:rPr>
              <a:t>diskuse, rozhovory, individuální a skupinová konverzace (vyprávění zážitků, příběhů, vyprávění podle skutečnosti i podle obrazového materiálu, podle vlastní fantazie, sdělování slyšeného druhým apod.)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komentování </a:t>
            </a:r>
            <a:r>
              <a:rPr lang="cs-CZ" sz="2000" dirty="0">
                <a:latin typeface="Calibri" panose="020F0502020204030204" pitchFamily="34" charset="0"/>
              </a:rPr>
              <a:t>zážitků a aktivit, vyřizování vzkazů a zpráv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</a:rPr>
              <a:t>samostatný slovní projev na určité téma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poslech </a:t>
            </a:r>
            <a:r>
              <a:rPr lang="cs-CZ" sz="2000" dirty="0">
                <a:latin typeface="Calibri" panose="020F0502020204030204" pitchFamily="34" charset="0"/>
              </a:rPr>
              <a:t>čtených či vyprávěných pohádek a příběhů, sledování filmových a divadelních pohádek a příběhů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vyprávění </a:t>
            </a:r>
            <a:r>
              <a:rPr lang="cs-CZ" sz="2000" dirty="0">
                <a:latin typeface="Calibri" panose="020F0502020204030204" pitchFamily="34" charset="0"/>
              </a:rPr>
              <a:t>toho, co dítě slyšelo nebo co shlédlo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přednes</a:t>
            </a:r>
            <a:r>
              <a:rPr lang="cs-CZ" sz="2000" dirty="0">
                <a:latin typeface="Calibri" panose="020F0502020204030204" pitchFamily="34" charset="0"/>
              </a:rPr>
              <a:t>, recitace, dramatizace, zpěv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grafické </a:t>
            </a:r>
            <a:r>
              <a:rPr lang="cs-CZ" sz="2000" dirty="0">
                <a:latin typeface="Calibri" panose="020F0502020204030204" pitchFamily="34" charset="0"/>
              </a:rPr>
              <a:t>napodobování symbolů, tvarů, čísel, písmen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prohlížení </a:t>
            </a:r>
            <a:r>
              <a:rPr lang="cs-CZ" sz="2000" dirty="0">
                <a:latin typeface="Calibri" panose="020F0502020204030204" pitchFamily="34" charset="0"/>
              </a:rPr>
              <a:t>a „čtení“ knížek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- hry </a:t>
            </a:r>
            <a:r>
              <a:rPr lang="cs-CZ" sz="2000" dirty="0">
                <a:latin typeface="Calibri" panose="020F0502020204030204" pitchFamily="34" charset="0"/>
              </a:rPr>
              <a:t>a činnosti zaměřené k poznávání a rozlišování zvuků, užívání gest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</a:rPr>
              <a:t>činnosti a příležitosti seznamující děti s různými sdělovacími prostředky (noviny, časopisy, knihy, audiovizuální technika)</a:t>
            </a:r>
          </a:p>
          <a:p>
            <a:pPr marL="800100" lvl="1" indent="-34290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Calibri" panose="020F0502020204030204" pitchFamily="34" charset="0"/>
              </a:rPr>
              <a:t>Očekávané výstupy </a:t>
            </a:r>
            <a:r>
              <a:rPr lang="cs-CZ" sz="2200" i="1" dirty="0">
                <a:latin typeface="Calibri" panose="020F0502020204030204" pitchFamily="34" charset="0"/>
              </a:rPr>
              <a:t>(co dítě na konci předškolního období zpravidla dokáže)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správně </a:t>
            </a:r>
            <a:r>
              <a:rPr lang="cs-CZ" sz="2200" dirty="0">
                <a:latin typeface="Calibri" panose="020F0502020204030204" pitchFamily="34" charset="0"/>
              </a:rPr>
              <a:t>vyslovovat, ovládat dech, tempo i intonaci řeči</a:t>
            </a: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pojmenovat </a:t>
            </a:r>
            <a:r>
              <a:rPr lang="cs-CZ" sz="2200" dirty="0">
                <a:latin typeface="Calibri" panose="020F0502020204030204" pitchFamily="34" charset="0"/>
              </a:rPr>
              <a:t>většinu toho, čím je obklopeno</a:t>
            </a: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vyjadřovat </a:t>
            </a:r>
            <a:r>
              <a:rPr lang="cs-CZ" sz="2200" dirty="0">
                <a:latin typeface="Calibri" panose="020F0502020204030204" pitchFamily="34" charset="0"/>
              </a:rPr>
              <a:t>samostatně a smysluplně myšlenky, nápady, pocity, mínění a úsudky</a:t>
            </a:r>
            <a:r>
              <a:rPr lang="cs-CZ" sz="2200" i="1" dirty="0">
                <a:latin typeface="Calibri" panose="020F0502020204030204" pitchFamily="34" charset="0"/>
              </a:rPr>
              <a:t> </a:t>
            </a:r>
            <a:r>
              <a:rPr lang="cs-CZ" sz="2200" dirty="0">
                <a:latin typeface="Calibri" panose="020F0502020204030204" pitchFamily="34" charset="0"/>
              </a:rPr>
              <a:t>ve vhodně zformulovaných větách</a:t>
            </a: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vést </a:t>
            </a:r>
            <a:r>
              <a:rPr lang="cs-CZ" sz="2200" dirty="0">
                <a:latin typeface="Calibri" panose="020F0502020204030204" pitchFamily="34" charset="0"/>
              </a:rPr>
              <a:t>rozhovor (naslouchat druhým, vyčkat, až druhý dokončí myšlenku, sledovat řečníka </a:t>
            </a:r>
            <a:r>
              <a:rPr lang="cs-CZ" sz="2200" dirty="0" smtClean="0">
                <a:latin typeface="Calibri" panose="020F0502020204030204" pitchFamily="34" charset="0"/>
              </a:rPr>
              <a:t>i </a:t>
            </a:r>
            <a:r>
              <a:rPr lang="cs-CZ" sz="2200" dirty="0">
                <a:latin typeface="Calibri" panose="020F0502020204030204" pitchFamily="34" charset="0"/>
              </a:rPr>
              <a:t>obsah, ptát se)</a:t>
            </a: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domluvit </a:t>
            </a:r>
            <a:r>
              <a:rPr lang="cs-CZ" sz="2200" dirty="0">
                <a:latin typeface="Calibri" panose="020F0502020204030204" pitchFamily="34" charset="0"/>
              </a:rPr>
              <a:t>se slovy i gesty, improvizovat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>
              <a:buFontTx/>
              <a:buChar char="-"/>
            </a:pPr>
            <a:r>
              <a:rPr lang="cs-CZ" sz="2200" dirty="0" smtClean="0">
                <a:latin typeface="Calibri" panose="020F0502020204030204" pitchFamily="34" charset="0"/>
              </a:rPr>
              <a:t> porozumět </a:t>
            </a:r>
            <a:r>
              <a:rPr lang="cs-CZ" sz="2200" dirty="0">
                <a:latin typeface="Calibri" panose="020F0502020204030204" pitchFamily="34" charset="0"/>
              </a:rPr>
              <a:t>slyšenému (zachytit hlavní myšlenku příběhu, sledovat děj</a:t>
            </a:r>
            <a:r>
              <a:rPr lang="cs-CZ" sz="2200" i="1" dirty="0">
                <a:latin typeface="Calibri" panose="020F0502020204030204" pitchFamily="34" charset="0"/>
              </a:rPr>
              <a:t> </a:t>
            </a:r>
            <a:r>
              <a:rPr lang="cs-CZ" sz="2200" dirty="0">
                <a:latin typeface="Calibri" panose="020F0502020204030204" pitchFamily="34" charset="0"/>
              </a:rPr>
              <a:t>a zopakovat jej </a:t>
            </a:r>
            <a:r>
              <a:rPr lang="cs-CZ" sz="2200" dirty="0" smtClean="0">
                <a:latin typeface="Calibri" panose="020F0502020204030204" pitchFamily="34" charset="0"/>
              </a:rPr>
              <a:t>ve </a:t>
            </a:r>
            <a:r>
              <a:rPr lang="cs-CZ" sz="2200" dirty="0">
                <a:latin typeface="Calibri" panose="020F0502020204030204" pitchFamily="34" charset="0"/>
              </a:rPr>
              <a:t>správných </a:t>
            </a:r>
            <a:r>
              <a:rPr lang="cs-CZ" sz="2200" dirty="0" smtClean="0">
                <a:latin typeface="Calibri" panose="020F0502020204030204" pitchFamily="34" charset="0"/>
              </a:rPr>
              <a:t>větách)</a:t>
            </a:r>
          </a:p>
          <a:p>
            <a:pPr lvl="0">
              <a:buFontTx/>
              <a:buChar char="-"/>
            </a:pPr>
            <a:r>
              <a:rPr lang="cs-CZ" sz="2200" dirty="0" smtClean="0">
                <a:latin typeface="Calibri" panose="020F0502020204030204" pitchFamily="34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</a:rPr>
              <a:t>formulovat </a:t>
            </a:r>
            <a:r>
              <a:rPr lang="cs-CZ" sz="2200" dirty="0">
                <a:latin typeface="Calibri" panose="020F0502020204030204" pitchFamily="34" charset="0"/>
              </a:rPr>
              <a:t>otázky, odpovídat, hodnotit slovní výkony, slovně </a:t>
            </a:r>
            <a:r>
              <a:rPr lang="cs-CZ" sz="2200" dirty="0" smtClean="0">
                <a:latin typeface="Calibri" panose="020F0502020204030204" pitchFamily="34" charset="0"/>
              </a:rPr>
              <a:t>reagovat</a:t>
            </a:r>
            <a:endParaRPr lang="cs-CZ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900" b="1" dirty="0">
                <a:latin typeface="Calibri" panose="020F0502020204030204" pitchFamily="34" charset="0"/>
              </a:rPr>
              <a:t>Očekávané výstupy </a:t>
            </a:r>
            <a:r>
              <a:rPr lang="cs-CZ" sz="1900" i="1" dirty="0">
                <a:latin typeface="Calibri" panose="020F0502020204030204" pitchFamily="34" charset="0"/>
              </a:rPr>
              <a:t>(co dítě na konci předškolního období zpravidla dokáže</a:t>
            </a:r>
            <a:r>
              <a:rPr lang="cs-CZ" sz="1900" i="1" dirty="0" smtClean="0">
                <a:latin typeface="Calibri" panose="020F0502020204030204" pitchFamily="34" charset="0"/>
              </a:rPr>
              <a:t>) - pokračování</a:t>
            </a:r>
            <a:endParaRPr lang="cs-CZ" sz="1900" b="1" dirty="0">
              <a:latin typeface="Calibri" panose="020F0502020204030204" pitchFamily="34" charset="0"/>
            </a:endParaRP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učit </a:t>
            </a:r>
            <a:r>
              <a:rPr lang="cs-CZ" sz="1900" dirty="0">
                <a:latin typeface="Calibri" panose="020F0502020204030204" pitchFamily="34" charset="0"/>
              </a:rPr>
              <a:t>se nová slova a aktivně je používat (ptát se na slova, kterým nerozumí)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naučit </a:t>
            </a:r>
            <a:r>
              <a:rPr lang="cs-CZ" sz="1900" dirty="0">
                <a:latin typeface="Calibri" panose="020F0502020204030204" pitchFamily="34" charset="0"/>
              </a:rPr>
              <a:t>se zpaměti krátké texty (reprodukovat říkanky, písničky, pohádky, </a:t>
            </a:r>
            <a:r>
              <a:rPr lang="cs-CZ" sz="1900" dirty="0" smtClean="0">
                <a:latin typeface="Calibri" panose="020F0502020204030204" pitchFamily="34" charset="0"/>
              </a:rPr>
              <a:t>- zvládnout </a:t>
            </a:r>
            <a:r>
              <a:rPr lang="cs-CZ" sz="1900" dirty="0">
                <a:latin typeface="Calibri" panose="020F0502020204030204" pitchFamily="34" charset="0"/>
              </a:rPr>
              <a:t>jednoduchou dramatickou úlohu apod.)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sledovat </a:t>
            </a:r>
            <a:r>
              <a:rPr lang="cs-CZ" sz="1900" dirty="0">
                <a:latin typeface="Calibri" panose="020F0502020204030204" pitchFamily="34" charset="0"/>
              </a:rPr>
              <a:t>a vyprávět příběh, pohádku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popsat </a:t>
            </a:r>
            <a:r>
              <a:rPr lang="cs-CZ" sz="1900" dirty="0">
                <a:latin typeface="Calibri" panose="020F0502020204030204" pitchFamily="34" charset="0"/>
              </a:rPr>
              <a:t>situaci (skutečnou, podle obrázku)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chápat </a:t>
            </a:r>
            <a:r>
              <a:rPr lang="cs-CZ" sz="1900" dirty="0">
                <a:latin typeface="Calibri" panose="020F0502020204030204" pitchFamily="34" charset="0"/>
              </a:rPr>
              <a:t>slovní vtip a humor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sluchově </a:t>
            </a:r>
            <a:r>
              <a:rPr lang="cs-CZ" sz="1900" dirty="0">
                <a:latin typeface="Calibri" panose="020F0502020204030204" pitchFamily="34" charset="0"/>
              </a:rPr>
              <a:t>rozlišovat začáteční a koncové slabiky a hlásky ve slovech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utvořit </a:t>
            </a:r>
            <a:r>
              <a:rPr lang="cs-CZ" sz="1900" dirty="0">
                <a:latin typeface="Calibri" panose="020F0502020204030204" pitchFamily="34" charset="0"/>
              </a:rPr>
              <a:t>jednoduchý rým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poznat </a:t>
            </a:r>
            <a:r>
              <a:rPr lang="cs-CZ" sz="1900" dirty="0">
                <a:latin typeface="Calibri" panose="020F0502020204030204" pitchFamily="34" charset="0"/>
              </a:rPr>
              <a:t>a vymyslet jednoduchá synonyma, homonyma a antonyma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rozlišovat </a:t>
            </a:r>
            <a:r>
              <a:rPr lang="cs-CZ" sz="1900" dirty="0">
                <a:latin typeface="Calibri" panose="020F0502020204030204" pitchFamily="34" charset="0"/>
              </a:rPr>
              <a:t>některé obrazné symboly (piktogramy, orientační a dopravní značky, označení nebezpečí apod.) a porozumět jejich významu i jejich komunikativní funkci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sledovat </a:t>
            </a:r>
            <a:r>
              <a:rPr lang="cs-CZ" sz="1900" dirty="0">
                <a:latin typeface="Calibri" panose="020F0502020204030204" pitchFamily="34" charset="0"/>
              </a:rPr>
              <a:t>očima zleva doprava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poznat </a:t>
            </a:r>
            <a:r>
              <a:rPr lang="cs-CZ" sz="1900" dirty="0">
                <a:latin typeface="Calibri" panose="020F0502020204030204" pitchFamily="34" charset="0"/>
              </a:rPr>
              <a:t>některá písmena a číslice, popř. slova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poznat </a:t>
            </a:r>
            <a:r>
              <a:rPr lang="cs-CZ" sz="1900" dirty="0">
                <a:latin typeface="Calibri" panose="020F0502020204030204" pitchFamily="34" charset="0"/>
              </a:rPr>
              <a:t>napsané své jméno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projevovat </a:t>
            </a:r>
            <a:r>
              <a:rPr lang="cs-CZ" sz="1900" dirty="0">
                <a:latin typeface="Calibri" panose="020F0502020204030204" pitchFamily="34" charset="0"/>
              </a:rPr>
              <a:t>zájem o knížky, soustředěně poslouchat četbu, hudbu, </a:t>
            </a:r>
          </a:p>
          <a:p>
            <a:pPr lvl="0"/>
            <a:r>
              <a:rPr lang="cs-CZ" sz="1900" dirty="0" smtClean="0">
                <a:latin typeface="Calibri" panose="020F0502020204030204" pitchFamily="34" charset="0"/>
              </a:rPr>
              <a:t>- sledovat </a:t>
            </a:r>
            <a:r>
              <a:rPr lang="cs-CZ" sz="1900" dirty="0">
                <a:latin typeface="Calibri" panose="020F0502020204030204" pitchFamily="34" charset="0"/>
              </a:rPr>
              <a:t>divadlo, film, užívat </a:t>
            </a:r>
            <a:r>
              <a:rPr lang="cs-CZ" sz="1900" dirty="0" smtClean="0">
                <a:latin typeface="Calibri" panose="020F0502020204030204" pitchFamily="34" charset="0"/>
              </a:rPr>
              <a:t>telefon</a:t>
            </a:r>
            <a:endParaRPr lang="cs-CZ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3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Calibri" panose="020F0502020204030204" pitchFamily="34" charset="0"/>
              </a:rPr>
              <a:t>Rizika </a:t>
            </a:r>
            <a:r>
              <a:rPr lang="cs-CZ" sz="2200" i="1" dirty="0">
                <a:latin typeface="Calibri" panose="020F0502020204030204" pitchFamily="34" charset="0"/>
              </a:rPr>
              <a:t>(co ohrožuje úspěch vzdělávacích záměrů pedagoga)</a:t>
            </a:r>
            <a:endParaRPr lang="cs-CZ" sz="2200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prostředí </a:t>
            </a:r>
            <a:r>
              <a:rPr lang="cs-CZ" sz="2200" dirty="0">
                <a:latin typeface="Calibri" panose="020F0502020204030204" pitchFamily="34" charset="0"/>
              </a:rPr>
              <a:t>komunikačně chudé, omezující běžnou komunikaci mezi dětmi i s dospělými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málo příležitostí </a:t>
            </a:r>
            <a:r>
              <a:rPr lang="cs-CZ" sz="2200" dirty="0">
                <a:latin typeface="Calibri" panose="020F0502020204030204" pitchFamily="34" charset="0"/>
              </a:rPr>
              <a:t>k samostatným řečovým projevům dítěte (spontánním i řízeným) a slabá motivace k nim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špatný </a:t>
            </a:r>
            <a:r>
              <a:rPr lang="cs-CZ" sz="2200" dirty="0">
                <a:latin typeface="Calibri" panose="020F0502020204030204" pitchFamily="34" charset="0"/>
              </a:rPr>
              <a:t>jazykový vzor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vytváření </a:t>
            </a:r>
            <a:r>
              <a:rPr lang="cs-CZ" sz="2200" dirty="0">
                <a:latin typeface="Calibri" panose="020F0502020204030204" pitchFamily="34" charset="0"/>
              </a:rPr>
              <a:t>komunikativních zábran (necitlivé donucování dítěte k hovoru, nerespektování dětského ostychu vedoucí k úzkosti a strachu dítěte)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časově </a:t>
            </a:r>
            <a:r>
              <a:rPr lang="cs-CZ" sz="2200" dirty="0">
                <a:latin typeface="Calibri" panose="020F0502020204030204" pitchFamily="34" charset="0"/>
              </a:rPr>
              <a:t>a obsahově nepřiměřené využívání audiovizuální, popř. počítačové techniky, nabídka nevhodných programů (nevhodná volba či časté a dlouhodobé sledování pořadů televize, videa apod.)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nedostatečná </a:t>
            </a:r>
            <a:r>
              <a:rPr lang="cs-CZ" sz="2200" dirty="0">
                <a:latin typeface="Calibri" panose="020F0502020204030204" pitchFamily="34" charset="0"/>
              </a:rPr>
              <a:t>pozornost k rozvoji dovedností předcházejících čtení a psaní</a:t>
            </a:r>
            <a:endParaRPr lang="cs-CZ" sz="2200" b="1" dirty="0">
              <a:latin typeface="Calibri" panose="020F0502020204030204" pitchFamily="34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</a:rPr>
              <a:t>- omezený </a:t>
            </a:r>
            <a:r>
              <a:rPr lang="cs-CZ" sz="2200" dirty="0">
                <a:latin typeface="Calibri" panose="020F0502020204030204" pitchFamily="34" charset="0"/>
              </a:rPr>
              <a:t>přístup ke knížkám</a:t>
            </a:r>
            <a:endParaRPr lang="cs-CZ" sz="2200" b="1" dirty="0">
              <a:latin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</a:rPr>
              <a:t> </a:t>
            </a:r>
            <a:endParaRPr lang="cs-CZ" sz="2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533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Jazyková kultura a komunikativní dovednosti 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590</cp:revision>
  <dcterms:created xsi:type="dcterms:W3CDTF">2013-04-13T14:50:58Z</dcterms:created>
  <dcterms:modified xsi:type="dcterms:W3CDTF">2015-03-20T11:04:41Z</dcterms:modified>
</cp:coreProperties>
</file>