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8"/>
  </p:notesMasterIdLst>
  <p:sldIdLst>
    <p:sldId id="256" r:id="rId2"/>
    <p:sldId id="286" r:id="rId3"/>
    <p:sldId id="287" r:id="rId4"/>
    <p:sldId id="315" r:id="rId5"/>
    <p:sldId id="316" r:id="rId6"/>
    <p:sldId id="314" r:id="rId7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4660"/>
  </p:normalViewPr>
  <p:slideViewPr>
    <p:cSldViewPr>
      <p:cViewPr varScale="1">
        <p:scale>
          <a:sx n="88" d="100"/>
          <a:sy n="88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20.3.2015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20.3.2015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20.3.2015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20.3.2015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20.3.2015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20.3.2015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20.3.2015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20.3.2015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20.3.2015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20.3.2015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20.3.2015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20.3.2015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20.3.2015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636912"/>
            <a:ext cx="3313355" cy="2880320"/>
          </a:xfrm>
        </p:spPr>
        <p:txBody>
          <a:bodyPr>
            <a:normAutofit/>
          </a:bodyPr>
          <a:lstStyle/>
          <a:p>
            <a:r>
              <a:rPr lang="cs-CZ" dirty="0" smtClean="0"/>
              <a:t>Jazyková kultura a komunikativní dovednosti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sz="2000" dirty="0" smtClean="0"/>
              <a:t>Marek Lollok</a:t>
            </a:r>
          </a:p>
        </p:txBody>
      </p:sp>
    </p:spTree>
    <p:extLst>
      <p:ext uri="{BB962C8B-B14F-4D97-AF65-F5344CB8AC3E}">
        <p14:creationId xmlns:p14="http://schemas.microsoft.com/office/powerpoint/2010/main" xmlns="" val="13536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92696"/>
            <a:ext cx="777686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>
                <a:latin typeface="Calibri" panose="020F0502020204030204" pitchFamily="34" charset="0"/>
              </a:rPr>
              <a:t>5.2. Dítě a </a:t>
            </a:r>
            <a:r>
              <a:rPr lang="cs-CZ" sz="2800" b="1">
                <a:latin typeface="Calibri" panose="020F0502020204030204" pitchFamily="34" charset="0"/>
              </a:rPr>
              <a:t>jeho </a:t>
            </a:r>
            <a:r>
              <a:rPr lang="cs-CZ" sz="2800" b="1" smtClean="0">
                <a:latin typeface="Calibri" panose="020F0502020204030204" pitchFamily="34" charset="0"/>
              </a:rPr>
              <a:t>psychika (dle RVP)</a:t>
            </a:r>
            <a:endParaRPr lang="cs-CZ" sz="2800" b="1" dirty="0">
              <a:latin typeface="Calibri" panose="020F0502020204030204" pitchFamily="34" charset="0"/>
            </a:endParaRPr>
          </a:p>
          <a:p>
            <a:r>
              <a:rPr lang="cs-CZ" sz="2800" b="1" dirty="0">
                <a:latin typeface="Calibri" panose="020F0502020204030204" pitchFamily="34" charset="0"/>
              </a:rPr>
              <a:t>5.2.1 Jazyk a </a:t>
            </a:r>
            <a:r>
              <a:rPr lang="cs-CZ" sz="2800" b="1" dirty="0" smtClean="0">
                <a:latin typeface="Calibri" panose="020F0502020204030204" pitchFamily="34" charset="0"/>
              </a:rPr>
              <a:t>řeč</a:t>
            </a:r>
          </a:p>
          <a:p>
            <a:endParaRPr lang="cs-CZ" sz="2400" b="1" dirty="0">
              <a:latin typeface="Calibri" panose="020F0502020204030204" pitchFamily="34" charset="0"/>
            </a:endParaRPr>
          </a:p>
          <a:p>
            <a:r>
              <a:rPr lang="cs-CZ" sz="2400" b="1" dirty="0">
                <a:latin typeface="Calibri" panose="020F0502020204030204" pitchFamily="34" charset="0"/>
              </a:rPr>
              <a:t>Dílčí vzdělávací cíle </a:t>
            </a:r>
            <a:r>
              <a:rPr lang="cs-CZ" sz="2400" i="1" dirty="0">
                <a:latin typeface="Calibri" panose="020F0502020204030204" pitchFamily="34" charset="0"/>
              </a:rPr>
              <a:t>(co pedagog u dítěte podporuje)</a:t>
            </a:r>
            <a:endParaRPr lang="cs-CZ" sz="2400" b="1" dirty="0">
              <a:latin typeface="Calibri" panose="020F0502020204030204" pitchFamily="34" charset="0"/>
            </a:endParaRPr>
          </a:p>
          <a:p>
            <a:pPr lvl="0"/>
            <a:r>
              <a:rPr lang="cs-CZ" sz="2400" dirty="0" smtClean="0">
                <a:latin typeface="Calibri" panose="020F0502020204030204" pitchFamily="34" charset="0"/>
              </a:rPr>
              <a:t>- rozvoj </a:t>
            </a:r>
            <a:r>
              <a:rPr lang="cs-CZ" sz="2400" dirty="0">
                <a:latin typeface="Calibri" panose="020F0502020204030204" pitchFamily="34" charset="0"/>
              </a:rPr>
              <a:t>řečových schopností a jazykových dovedností receptivních (vnímání, naslouchání, porozumění) i produktivních (výslovnosti, vytváření pojmů, mluvního projevu, vyjadřování)</a:t>
            </a:r>
            <a:endParaRPr lang="cs-CZ" sz="2400" b="1" dirty="0">
              <a:latin typeface="Calibri" panose="020F0502020204030204" pitchFamily="34" charset="0"/>
            </a:endParaRPr>
          </a:p>
          <a:p>
            <a:pPr lvl="0"/>
            <a:r>
              <a:rPr lang="cs-CZ" sz="2400" dirty="0" smtClean="0">
                <a:latin typeface="Calibri" panose="020F0502020204030204" pitchFamily="34" charset="0"/>
              </a:rPr>
              <a:t>- rozvoj </a:t>
            </a:r>
            <a:r>
              <a:rPr lang="cs-CZ" sz="2400" dirty="0">
                <a:latin typeface="Calibri" panose="020F0502020204030204" pitchFamily="34" charset="0"/>
              </a:rPr>
              <a:t>komunikativních dovedností (verbálních i neverbálních) a kultivovaného projevu</a:t>
            </a:r>
            <a:endParaRPr lang="cs-CZ" sz="2400" b="1" dirty="0">
              <a:latin typeface="Calibri" panose="020F0502020204030204" pitchFamily="34" charset="0"/>
            </a:endParaRPr>
          </a:p>
          <a:p>
            <a:pPr lvl="0"/>
            <a:r>
              <a:rPr lang="cs-CZ" sz="2400" dirty="0" smtClean="0">
                <a:latin typeface="Calibri" panose="020F0502020204030204" pitchFamily="34" charset="0"/>
              </a:rPr>
              <a:t>- osvojení </a:t>
            </a:r>
            <a:r>
              <a:rPr lang="cs-CZ" sz="2400" dirty="0">
                <a:latin typeface="Calibri" panose="020F0502020204030204" pitchFamily="34" charset="0"/>
              </a:rPr>
              <a:t>si některých poznatků a dovedností, které předcházejí čtení i psaní, rozvoj zájmu </a:t>
            </a:r>
            <a:r>
              <a:rPr lang="cs-CZ" sz="2400" dirty="0" smtClean="0">
                <a:latin typeface="Calibri" panose="020F0502020204030204" pitchFamily="34" charset="0"/>
              </a:rPr>
              <a:t>o </a:t>
            </a:r>
            <a:r>
              <a:rPr lang="cs-CZ" sz="2400" dirty="0">
                <a:latin typeface="Calibri" panose="020F0502020204030204" pitchFamily="34" charset="0"/>
              </a:rPr>
              <a:t>psanou podobu jazyka i další formy sdělení verbální i neverbální (výtvarné, hudební, pohybové, dramatické)</a:t>
            </a:r>
            <a:endParaRPr lang="cs-CZ" sz="2400" b="1" dirty="0">
              <a:latin typeface="Calibri" panose="020F0502020204030204" pitchFamily="34" charset="0"/>
            </a:endParaRPr>
          </a:p>
          <a:p>
            <a:endParaRPr lang="cs-CZ" sz="2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305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836712"/>
            <a:ext cx="741682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>
                <a:latin typeface="Calibri" panose="020F0502020204030204" pitchFamily="34" charset="0"/>
              </a:rPr>
              <a:t>Vzdělávací nabídka </a:t>
            </a:r>
            <a:r>
              <a:rPr lang="cs-CZ" sz="2000" i="1" dirty="0">
                <a:latin typeface="Calibri" panose="020F0502020204030204" pitchFamily="34" charset="0"/>
              </a:rPr>
              <a:t>(co pedagog dítěti nabízí)</a:t>
            </a:r>
            <a:endParaRPr lang="cs-CZ" sz="2000" b="1" dirty="0">
              <a:latin typeface="Calibri" panose="020F0502020204030204" pitchFamily="34" charset="0"/>
            </a:endParaRPr>
          </a:p>
          <a:p>
            <a:pPr lvl="0"/>
            <a:r>
              <a:rPr lang="cs-CZ" sz="2000" dirty="0" smtClean="0">
                <a:latin typeface="Calibri" panose="020F0502020204030204" pitchFamily="34" charset="0"/>
              </a:rPr>
              <a:t>- artikulační</a:t>
            </a:r>
            <a:r>
              <a:rPr lang="cs-CZ" sz="2000" dirty="0">
                <a:latin typeface="Calibri" panose="020F0502020204030204" pitchFamily="34" charset="0"/>
              </a:rPr>
              <a:t>, řečové, sluchové a rytmické hry, hry se slovy, slovní hádanky, vokální činnosti</a:t>
            </a:r>
          </a:p>
          <a:p>
            <a:pPr lvl="0"/>
            <a:r>
              <a:rPr lang="cs-CZ" sz="2000" dirty="0" smtClean="0">
                <a:latin typeface="Calibri" panose="020F0502020204030204" pitchFamily="34" charset="0"/>
              </a:rPr>
              <a:t>- společné </a:t>
            </a:r>
            <a:r>
              <a:rPr lang="cs-CZ" sz="2000" dirty="0">
                <a:latin typeface="Calibri" panose="020F0502020204030204" pitchFamily="34" charset="0"/>
              </a:rPr>
              <a:t>diskuse, rozhovory, individuální a skupinová konverzace (vyprávění zážitků, příběhů, vyprávění podle skutečnosti i podle obrazového materiálu, podle vlastní fantazie, sdělování slyšeného druhým apod.)</a:t>
            </a:r>
          </a:p>
          <a:p>
            <a:pPr lvl="0"/>
            <a:r>
              <a:rPr lang="cs-CZ" sz="2000" dirty="0" smtClean="0">
                <a:latin typeface="Calibri" panose="020F0502020204030204" pitchFamily="34" charset="0"/>
              </a:rPr>
              <a:t>- komentování </a:t>
            </a:r>
            <a:r>
              <a:rPr lang="cs-CZ" sz="2000" dirty="0">
                <a:latin typeface="Calibri" panose="020F0502020204030204" pitchFamily="34" charset="0"/>
              </a:rPr>
              <a:t>zážitků a aktivit, vyřizování vzkazů a zpráv</a:t>
            </a:r>
          </a:p>
          <a:p>
            <a:pPr lvl="0"/>
            <a:r>
              <a:rPr lang="cs-CZ" sz="2000" dirty="0">
                <a:latin typeface="Calibri" panose="020F0502020204030204" pitchFamily="34" charset="0"/>
              </a:rPr>
              <a:t>samostatný slovní projev na určité téma</a:t>
            </a:r>
          </a:p>
          <a:p>
            <a:pPr lvl="0"/>
            <a:r>
              <a:rPr lang="cs-CZ" sz="2000" dirty="0" smtClean="0">
                <a:latin typeface="Calibri" panose="020F0502020204030204" pitchFamily="34" charset="0"/>
              </a:rPr>
              <a:t>- poslech </a:t>
            </a:r>
            <a:r>
              <a:rPr lang="cs-CZ" sz="2000" dirty="0">
                <a:latin typeface="Calibri" panose="020F0502020204030204" pitchFamily="34" charset="0"/>
              </a:rPr>
              <a:t>čtených či vyprávěných pohádek a příběhů, sledování filmových a divadelních pohádek a příběhů</a:t>
            </a:r>
          </a:p>
          <a:p>
            <a:pPr lvl="0"/>
            <a:r>
              <a:rPr lang="cs-CZ" sz="2000" dirty="0" smtClean="0">
                <a:latin typeface="Calibri" panose="020F0502020204030204" pitchFamily="34" charset="0"/>
              </a:rPr>
              <a:t>- vyprávění </a:t>
            </a:r>
            <a:r>
              <a:rPr lang="cs-CZ" sz="2000" dirty="0">
                <a:latin typeface="Calibri" panose="020F0502020204030204" pitchFamily="34" charset="0"/>
              </a:rPr>
              <a:t>toho, co dítě slyšelo nebo co shlédlo</a:t>
            </a:r>
          </a:p>
          <a:p>
            <a:pPr lvl="0"/>
            <a:r>
              <a:rPr lang="cs-CZ" sz="2000" dirty="0" smtClean="0">
                <a:latin typeface="Calibri" panose="020F0502020204030204" pitchFamily="34" charset="0"/>
              </a:rPr>
              <a:t>- přednes</a:t>
            </a:r>
            <a:r>
              <a:rPr lang="cs-CZ" sz="2000" dirty="0">
                <a:latin typeface="Calibri" panose="020F0502020204030204" pitchFamily="34" charset="0"/>
              </a:rPr>
              <a:t>, recitace, dramatizace, zpěv</a:t>
            </a:r>
          </a:p>
          <a:p>
            <a:pPr lvl="0"/>
            <a:r>
              <a:rPr lang="cs-CZ" sz="2000" dirty="0" smtClean="0">
                <a:latin typeface="Calibri" panose="020F0502020204030204" pitchFamily="34" charset="0"/>
              </a:rPr>
              <a:t>- grafické </a:t>
            </a:r>
            <a:r>
              <a:rPr lang="cs-CZ" sz="2000" dirty="0">
                <a:latin typeface="Calibri" panose="020F0502020204030204" pitchFamily="34" charset="0"/>
              </a:rPr>
              <a:t>napodobování symbolů, tvarů, čísel, písmen</a:t>
            </a:r>
          </a:p>
          <a:p>
            <a:pPr lvl="0"/>
            <a:r>
              <a:rPr lang="cs-CZ" sz="2000" dirty="0" smtClean="0">
                <a:latin typeface="Calibri" panose="020F0502020204030204" pitchFamily="34" charset="0"/>
              </a:rPr>
              <a:t>- prohlížení </a:t>
            </a:r>
            <a:r>
              <a:rPr lang="cs-CZ" sz="2000" dirty="0">
                <a:latin typeface="Calibri" panose="020F0502020204030204" pitchFamily="34" charset="0"/>
              </a:rPr>
              <a:t>a „čtení“ knížek</a:t>
            </a:r>
          </a:p>
          <a:p>
            <a:pPr lvl="0"/>
            <a:r>
              <a:rPr lang="cs-CZ" sz="2000" dirty="0" smtClean="0">
                <a:latin typeface="Calibri" panose="020F0502020204030204" pitchFamily="34" charset="0"/>
              </a:rPr>
              <a:t>- hry </a:t>
            </a:r>
            <a:r>
              <a:rPr lang="cs-CZ" sz="2000" dirty="0">
                <a:latin typeface="Calibri" panose="020F0502020204030204" pitchFamily="34" charset="0"/>
              </a:rPr>
              <a:t>a činnosti zaměřené k poznávání a rozlišování zvuků, užívání gest</a:t>
            </a:r>
          </a:p>
          <a:p>
            <a:pPr lvl="0"/>
            <a:r>
              <a:rPr lang="cs-CZ" sz="2000" dirty="0">
                <a:latin typeface="Calibri" panose="020F0502020204030204" pitchFamily="34" charset="0"/>
              </a:rPr>
              <a:t>činnosti a příležitosti seznamující děti s různými sdělovacími prostředky (noviny, časopisy, knihy, audiovizuální technika)</a:t>
            </a:r>
          </a:p>
          <a:p>
            <a:pPr marL="800100" lvl="1" indent="-342900">
              <a:buFontTx/>
              <a:buChar char="-"/>
            </a:pPr>
            <a:endParaRPr lang="cs-CZ" sz="2000" dirty="0">
              <a:latin typeface="Calibri" panose="020F0502020204030204" pitchFamily="34" charset="0"/>
            </a:endParaRPr>
          </a:p>
          <a:p>
            <a:pPr marL="800100" lvl="1" indent="-342900">
              <a:buFontTx/>
              <a:buChar char="-"/>
            </a:pPr>
            <a:endParaRPr lang="cs-CZ" sz="20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836712"/>
            <a:ext cx="7416824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>
                <a:latin typeface="Calibri" panose="020F0502020204030204" pitchFamily="34" charset="0"/>
              </a:rPr>
              <a:t>Očekávané výstupy </a:t>
            </a:r>
            <a:r>
              <a:rPr lang="cs-CZ" sz="2200" i="1" dirty="0">
                <a:latin typeface="Calibri" panose="020F0502020204030204" pitchFamily="34" charset="0"/>
              </a:rPr>
              <a:t>(co dítě na konci předškolního období zpravidla dokáže)</a:t>
            </a:r>
            <a:endParaRPr lang="cs-CZ" sz="2200" b="1" dirty="0">
              <a:latin typeface="Calibri" panose="020F0502020204030204" pitchFamily="34" charset="0"/>
            </a:endParaRPr>
          </a:p>
          <a:p>
            <a:pPr lvl="0"/>
            <a:r>
              <a:rPr lang="cs-CZ" sz="2200" dirty="0" smtClean="0">
                <a:latin typeface="Calibri" panose="020F0502020204030204" pitchFamily="34" charset="0"/>
              </a:rPr>
              <a:t>- správně </a:t>
            </a:r>
            <a:r>
              <a:rPr lang="cs-CZ" sz="2200" dirty="0">
                <a:latin typeface="Calibri" panose="020F0502020204030204" pitchFamily="34" charset="0"/>
              </a:rPr>
              <a:t>vyslovovat, ovládat dech, tempo i intonaci řeči</a:t>
            </a:r>
          </a:p>
          <a:p>
            <a:pPr lvl="0"/>
            <a:r>
              <a:rPr lang="cs-CZ" sz="2200" dirty="0" smtClean="0">
                <a:latin typeface="Calibri" panose="020F0502020204030204" pitchFamily="34" charset="0"/>
              </a:rPr>
              <a:t>- pojmenovat </a:t>
            </a:r>
            <a:r>
              <a:rPr lang="cs-CZ" sz="2200" dirty="0">
                <a:latin typeface="Calibri" panose="020F0502020204030204" pitchFamily="34" charset="0"/>
              </a:rPr>
              <a:t>většinu toho, čím je obklopeno</a:t>
            </a:r>
          </a:p>
          <a:p>
            <a:pPr lvl="0"/>
            <a:r>
              <a:rPr lang="cs-CZ" sz="2200" dirty="0" smtClean="0">
                <a:latin typeface="Calibri" panose="020F0502020204030204" pitchFamily="34" charset="0"/>
              </a:rPr>
              <a:t>- vyjadřovat </a:t>
            </a:r>
            <a:r>
              <a:rPr lang="cs-CZ" sz="2200" dirty="0">
                <a:latin typeface="Calibri" panose="020F0502020204030204" pitchFamily="34" charset="0"/>
              </a:rPr>
              <a:t>samostatně a smysluplně myšlenky, nápady, pocity, mínění a úsudky</a:t>
            </a:r>
            <a:r>
              <a:rPr lang="cs-CZ" sz="2200" i="1" dirty="0">
                <a:latin typeface="Calibri" panose="020F0502020204030204" pitchFamily="34" charset="0"/>
              </a:rPr>
              <a:t> </a:t>
            </a:r>
            <a:r>
              <a:rPr lang="cs-CZ" sz="2200" dirty="0">
                <a:latin typeface="Calibri" panose="020F0502020204030204" pitchFamily="34" charset="0"/>
              </a:rPr>
              <a:t>ve vhodně zformulovaných větách</a:t>
            </a:r>
          </a:p>
          <a:p>
            <a:pPr lvl="0"/>
            <a:r>
              <a:rPr lang="cs-CZ" sz="2200" dirty="0" smtClean="0">
                <a:latin typeface="Calibri" panose="020F0502020204030204" pitchFamily="34" charset="0"/>
              </a:rPr>
              <a:t>- vést </a:t>
            </a:r>
            <a:r>
              <a:rPr lang="cs-CZ" sz="2200" dirty="0">
                <a:latin typeface="Calibri" panose="020F0502020204030204" pitchFamily="34" charset="0"/>
              </a:rPr>
              <a:t>rozhovor (naslouchat druhým, vyčkat, až druhý dokončí myšlenku, sledovat řečníka </a:t>
            </a:r>
            <a:r>
              <a:rPr lang="cs-CZ" sz="2200" dirty="0" smtClean="0">
                <a:latin typeface="Calibri" panose="020F0502020204030204" pitchFamily="34" charset="0"/>
              </a:rPr>
              <a:t>i </a:t>
            </a:r>
            <a:r>
              <a:rPr lang="cs-CZ" sz="2200" dirty="0">
                <a:latin typeface="Calibri" panose="020F0502020204030204" pitchFamily="34" charset="0"/>
              </a:rPr>
              <a:t>obsah, ptát se)</a:t>
            </a:r>
          </a:p>
          <a:p>
            <a:pPr lvl="0"/>
            <a:r>
              <a:rPr lang="cs-CZ" sz="2200" dirty="0" smtClean="0">
                <a:latin typeface="Calibri" panose="020F0502020204030204" pitchFamily="34" charset="0"/>
              </a:rPr>
              <a:t>- domluvit </a:t>
            </a:r>
            <a:r>
              <a:rPr lang="cs-CZ" sz="2200" dirty="0">
                <a:latin typeface="Calibri" panose="020F0502020204030204" pitchFamily="34" charset="0"/>
              </a:rPr>
              <a:t>se slovy i gesty, improvizovat</a:t>
            </a:r>
            <a:endParaRPr lang="cs-CZ" sz="2200" b="1" dirty="0">
              <a:latin typeface="Calibri" panose="020F0502020204030204" pitchFamily="34" charset="0"/>
            </a:endParaRPr>
          </a:p>
          <a:p>
            <a:pPr lvl="0">
              <a:buFontTx/>
              <a:buChar char="-"/>
            </a:pPr>
            <a:r>
              <a:rPr lang="cs-CZ" sz="2200" dirty="0" smtClean="0">
                <a:latin typeface="Calibri" panose="020F0502020204030204" pitchFamily="34" charset="0"/>
              </a:rPr>
              <a:t> porozumět </a:t>
            </a:r>
            <a:r>
              <a:rPr lang="cs-CZ" sz="2200" dirty="0">
                <a:latin typeface="Calibri" panose="020F0502020204030204" pitchFamily="34" charset="0"/>
              </a:rPr>
              <a:t>slyšenému (zachytit hlavní myšlenku příběhu, sledovat děj</a:t>
            </a:r>
            <a:r>
              <a:rPr lang="cs-CZ" sz="2200" i="1" dirty="0">
                <a:latin typeface="Calibri" panose="020F0502020204030204" pitchFamily="34" charset="0"/>
              </a:rPr>
              <a:t> </a:t>
            </a:r>
            <a:r>
              <a:rPr lang="cs-CZ" sz="2200" dirty="0">
                <a:latin typeface="Calibri" panose="020F0502020204030204" pitchFamily="34" charset="0"/>
              </a:rPr>
              <a:t>a zopakovat jej </a:t>
            </a:r>
            <a:r>
              <a:rPr lang="cs-CZ" sz="2200" dirty="0" smtClean="0">
                <a:latin typeface="Calibri" panose="020F0502020204030204" pitchFamily="34" charset="0"/>
              </a:rPr>
              <a:t>ve </a:t>
            </a:r>
            <a:r>
              <a:rPr lang="cs-CZ" sz="2200" dirty="0">
                <a:latin typeface="Calibri" panose="020F0502020204030204" pitchFamily="34" charset="0"/>
              </a:rPr>
              <a:t>správných </a:t>
            </a:r>
            <a:r>
              <a:rPr lang="cs-CZ" sz="2200" dirty="0" smtClean="0">
                <a:latin typeface="Calibri" panose="020F0502020204030204" pitchFamily="34" charset="0"/>
              </a:rPr>
              <a:t>větách)</a:t>
            </a:r>
          </a:p>
          <a:p>
            <a:pPr lvl="0">
              <a:buFontTx/>
              <a:buChar char="-"/>
            </a:pPr>
            <a:r>
              <a:rPr lang="cs-CZ" sz="2200" dirty="0" smtClean="0">
                <a:latin typeface="Calibri" panose="020F0502020204030204" pitchFamily="34" charset="0"/>
              </a:rPr>
              <a:t> </a:t>
            </a:r>
            <a:r>
              <a:rPr lang="cs-CZ" sz="2200" dirty="0" smtClean="0">
                <a:latin typeface="Calibri" panose="020F0502020204030204" pitchFamily="34" charset="0"/>
              </a:rPr>
              <a:t>formulovat </a:t>
            </a:r>
            <a:r>
              <a:rPr lang="cs-CZ" sz="2200" dirty="0">
                <a:latin typeface="Calibri" panose="020F0502020204030204" pitchFamily="34" charset="0"/>
              </a:rPr>
              <a:t>otázky, odpovídat, hodnotit slovní výkony, slovně </a:t>
            </a:r>
            <a:r>
              <a:rPr lang="cs-CZ" sz="2200" dirty="0" smtClean="0">
                <a:latin typeface="Calibri" panose="020F0502020204030204" pitchFamily="34" charset="0"/>
              </a:rPr>
              <a:t>reagovat</a:t>
            </a:r>
            <a:endParaRPr lang="cs-CZ" sz="2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995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548680"/>
            <a:ext cx="734481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900" b="1" dirty="0">
                <a:latin typeface="Calibri" panose="020F0502020204030204" pitchFamily="34" charset="0"/>
              </a:rPr>
              <a:t>Očekávané výstupy </a:t>
            </a:r>
            <a:r>
              <a:rPr lang="cs-CZ" sz="1900" i="1" dirty="0">
                <a:latin typeface="Calibri" panose="020F0502020204030204" pitchFamily="34" charset="0"/>
              </a:rPr>
              <a:t>(co dítě na konci předškolního období zpravidla dokáže</a:t>
            </a:r>
            <a:r>
              <a:rPr lang="cs-CZ" sz="1900" i="1" dirty="0" smtClean="0">
                <a:latin typeface="Calibri" panose="020F0502020204030204" pitchFamily="34" charset="0"/>
              </a:rPr>
              <a:t>) - pokračování</a:t>
            </a:r>
            <a:endParaRPr lang="cs-CZ" sz="1900" b="1" dirty="0">
              <a:latin typeface="Calibri" panose="020F0502020204030204" pitchFamily="34" charset="0"/>
            </a:endParaRPr>
          </a:p>
          <a:p>
            <a:pPr lvl="0"/>
            <a:r>
              <a:rPr lang="cs-CZ" sz="1900" dirty="0" smtClean="0">
                <a:latin typeface="Calibri" panose="020F0502020204030204" pitchFamily="34" charset="0"/>
              </a:rPr>
              <a:t>- učit </a:t>
            </a:r>
            <a:r>
              <a:rPr lang="cs-CZ" sz="1900" dirty="0">
                <a:latin typeface="Calibri" panose="020F0502020204030204" pitchFamily="34" charset="0"/>
              </a:rPr>
              <a:t>se nová slova a aktivně je používat (ptát se na slova, kterým nerozumí)</a:t>
            </a:r>
          </a:p>
          <a:p>
            <a:pPr lvl="0"/>
            <a:r>
              <a:rPr lang="cs-CZ" sz="1900" dirty="0" smtClean="0">
                <a:latin typeface="Calibri" panose="020F0502020204030204" pitchFamily="34" charset="0"/>
              </a:rPr>
              <a:t>- naučit </a:t>
            </a:r>
            <a:r>
              <a:rPr lang="cs-CZ" sz="1900" dirty="0">
                <a:latin typeface="Calibri" panose="020F0502020204030204" pitchFamily="34" charset="0"/>
              </a:rPr>
              <a:t>se zpaměti krátké texty (reprodukovat říkanky, písničky, pohádky, </a:t>
            </a:r>
            <a:r>
              <a:rPr lang="cs-CZ" sz="1900" dirty="0" smtClean="0">
                <a:latin typeface="Calibri" panose="020F0502020204030204" pitchFamily="34" charset="0"/>
              </a:rPr>
              <a:t>- zvládnout </a:t>
            </a:r>
            <a:r>
              <a:rPr lang="cs-CZ" sz="1900" dirty="0">
                <a:latin typeface="Calibri" panose="020F0502020204030204" pitchFamily="34" charset="0"/>
              </a:rPr>
              <a:t>jednoduchou dramatickou úlohu apod.)</a:t>
            </a:r>
          </a:p>
          <a:p>
            <a:pPr lvl="0"/>
            <a:r>
              <a:rPr lang="cs-CZ" sz="1900" dirty="0" smtClean="0">
                <a:latin typeface="Calibri" panose="020F0502020204030204" pitchFamily="34" charset="0"/>
              </a:rPr>
              <a:t>- sledovat </a:t>
            </a:r>
            <a:r>
              <a:rPr lang="cs-CZ" sz="1900" dirty="0">
                <a:latin typeface="Calibri" panose="020F0502020204030204" pitchFamily="34" charset="0"/>
              </a:rPr>
              <a:t>a vyprávět příběh, pohádku</a:t>
            </a:r>
          </a:p>
          <a:p>
            <a:pPr lvl="0"/>
            <a:r>
              <a:rPr lang="cs-CZ" sz="1900" dirty="0" smtClean="0">
                <a:latin typeface="Calibri" panose="020F0502020204030204" pitchFamily="34" charset="0"/>
              </a:rPr>
              <a:t>- popsat </a:t>
            </a:r>
            <a:r>
              <a:rPr lang="cs-CZ" sz="1900" dirty="0">
                <a:latin typeface="Calibri" panose="020F0502020204030204" pitchFamily="34" charset="0"/>
              </a:rPr>
              <a:t>situaci (skutečnou, podle obrázku)</a:t>
            </a:r>
          </a:p>
          <a:p>
            <a:pPr lvl="0"/>
            <a:r>
              <a:rPr lang="cs-CZ" sz="1900" dirty="0" smtClean="0">
                <a:latin typeface="Calibri" panose="020F0502020204030204" pitchFamily="34" charset="0"/>
              </a:rPr>
              <a:t>- chápat </a:t>
            </a:r>
            <a:r>
              <a:rPr lang="cs-CZ" sz="1900" dirty="0">
                <a:latin typeface="Calibri" panose="020F0502020204030204" pitchFamily="34" charset="0"/>
              </a:rPr>
              <a:t>slovní vtip a humor</a:t>
            </a:r>
          </a:p>
          <a:p>
            <a:pPr lvl="0"/>
            <a:r>
              <a:rPr lang="cs-CZ" sz="1900" dirty="0" smtClean="0">
                <a:latin typeface="Calibri" panose="020F0502020204030204" pitchFamily="34" charset="0"/>
              </a:rPr>
              <a:t>- sluchově </a:t>
            </a:r>
            <a:r>
              <a:rPr lang="cs-CZ" sz="1900" dirty="0">
                <a:latin typeface="Calibri" panose="020F0502020204030204" pitchFamily="34" charset="0"/>
              </a:rPr>
              <a:t>rozlišovat začáteční a koncové slabiky a hlásky ve slovech</a:t>
            </a:r>
          </a:p>
          <a:p>
            <a:pPr lvl="0"/>
            <a:r>
              <a:rPr lang="cs-CZ" sz="1900" dirty="0" smtClean="0">
                <a:latin typeface="Calibri" panose="020F0502020204030204" pitchFamily="34" charset="0"/>
              </a:rPr>
              <a:t>- utvořit </a:t>
            </a:r>
            <a:r>
              <a:rPr lang="cs-CZ" sz="1900" dirty="0">
                <a:latin typeface="Calibri" panose="020F0502020204030204" pitchFamily="34" charset="0"/>
              </a:rPr>
              <a:t>jednoduchý rým</a:t>
            </a:r>
          </a:p>
          <a:p>
            <a:pPr lvl="0"/>
            <a:r>
              <a:rPr lang="cs-CZ" sz="1900" dirty="0" smtClean="0">
                <a:latin typeface="Calibri" panose="020F0502020204030204" pitchFamily="34" charset="0"/>
              </a:rPr>
              <a:t>- poznat </a:t>
            </a:r>
            <a:r>
              <a:rPr lang="cs-CZ" sz="1900" dirty="0">
                <a:latin typeface="Calibri" panose="020F0502020204030204" pitchFamily="34" charset="0"/>
              </a:rPr>
              <a:t>a vymyslet jednoduchá synonyma, homonyma a antonyma</a:t>
            </a:r>
          </a:p>
          <a:p>
            <a:pPr lvl="0"/>
            <a:r>
              <a:rPr lang="cs-CZ" sz="1900" dirty="0" smtClean="0">
                <a:latin typeface="Calibri" panose="020F0502020204030204" pitchFamily="34" charset="0"/>
              </a:rPr>
              <a:t>- rozlišovat </a:t>
            </a:r>
            <a:r>
              <a:rPr lang="cs-CZ" sz="1900" dirty="0">
                <a:latin typeface="Calibri" panose="020F0502020204030204" pitchFamily="34" charset="0"/>
              </a:rPr>
              <a:t>některé obrazné symboly (piktogramy, orientační a dopravní značky, označení nebezpečí apod.) a porozumět jejich významu i jejich komunikativní funkci</a:t>
            </a:r>
          </a:p>
          <a:p>
            <a:pPr lvl="0"/>
            <a:r>
              <a:rPr lang="cs-CZ" sz="1900" dirty="0" smtClean="0">
                <a:latin typeface="Calibri" panose="020F0502020204030204" pitchFamily="34" charset="0"/>
              </a:rPr>
              <a:t>- sledovat </a:t>
            </a:r>
            <a:r>
              <a:rPr lang="cs-CZ" sz="1900" dirty="0">
                <a:latin typeface="Calibri" panose="020F0502020204030204" pitchFamily="34" charset="0"/>
              </a:rPr>
              <a:t>očima zleva doprava</a:t>
            </a:r>
          </a:p>
          <a:p>
            <a:pPr lvl="0"/>
            <a:r>
              <a:rPr lang="cs-CZ" sz="1900" dirty="0" smtClean="0">
                <a:latin typeface="Calibri" panose="020F0502020204030204" pitchFamily="34" charset="0"/>
              </a:rPr>
              <a:t>- poznat </a:t>
            </a:r>
            <a:r>
              <a:rPr lang="cs-CZ" sz="1900" dirty="0">
                <a:latin typeface="Calibri" panose="020F0502020204030204" pitchFamily="34" charset="0"/>
              </a:rPr>
              <a:t>některá písmena a číslice, popř. slova</a:t>
            </a:r>
          </a:p>
          <a:p>
            <a:pPr lvl="0"/>
            <a:r>
              <a:rPr lang="cs-CZ" sz="1900" dirty="0" smtClean="0">
                <a:latin typeface="Calibri" panose="020F0502020204030204" pitchFamily="34" charset="0"/>
              </a:rPr>
              <a:t>- poznat </a:t>
            </a:r>
            <a:r>
              <a:rPr lang="cs-CZ" sz="1900" dirty="0">
                <a:latin typeface="Calibri" panose="020F0502020204030204" pitchFamily="34" charset="0"/>
              </a:rPr>
              <a:t>napsané své jméno</a:t>
            </a:r>
          </a:p>
          <a:p>
            <a:pPr lvl="0"/>
            <a:r>
              <a:rPr lang="cs-CZ" sz="1900" dirty="0" smtClean="0">
                <a:latin typeface="Calibri" panose="020F0502020204030204" pitchFamily="34" charset="0"/>
              </a:rPr>
              <a:t>- projevovat </a:t>
            </a:r>
            <a:r>
              <a:rPr lang="cs-CZ" sz="1900" dirty="0">
                <a:latin typeface="Calibri" panose="020F0502020204030204" pitchFamily="34" charset="0"/>
              </a:rPr>
              <a:t>zájem o knížky, soustředěně poslouchat četbu, hudbu, </a:t>
            </a:r>
          </a:p>
          <a:p>
            <a:pPr lvl="0"/>
            <a:r>
              <a:rPr lang="cs-CZ" sz="1900" dirty="0" smtClean="0">
                <a:latin typeface="Calibri" panose="020F0502020204030204" pitchFamily="34" charset="0"/>
              </a:rPr>
              <a:t>- sledovat </a:t>
            </a:r>
            <a:r>
              <a:rPr lang="cs-CZ" sz="1900" dirty="0">
                <a:latin typeface="Calibri" panose="020F0502020204030204" pitchFamily="34" charset="0"/>
              </a:rPr>
              <a:t>divadlo, film, užívat </a:t>
            </a:r>
            <a:r>
              <a:rPr lang="cs-CZ" sz="1900" dirty="0" smtClean="0">
                <a:latin typeface="Calibri" panose="020F0502020204030204" pitchFamily="34" charset="0"/>
              </a:rPr>
              <a:t>telefon</a:t>
            </a:r>
            <a:endParaRPr lang="cs-CZ" sz="19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637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56084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>
                <a:latin typeface="Calibri" panose="020F0502020204030204" pitchFamily="34" charset="0"/>
              </a:rPr>
              <a:t>Rizika </a:t>
            </a:r>
            <a:r>
              <a:rPr lang="cs-CZ" sz="2200" i="1" dirty="0">
                <a:latin typeface="Calibri" panose="020F0502020204030204" pitchFamily="34" charset="0"/>
              </a:rPr>
              <a:t>(co ohrožuje úspěch vzdělávacích záměrů pedagoga)</a:t>
            </a:r>
            <a:endParaRPr lang="cs-CZ" sz="2200" dirty="0">
              <a:latin typeface="Calibri" panose="020F0502020204030204" pitchFamily="34" charset="0"/>
            </a:endParaRPr>
          </a:p>
          <a:p>
            <a:pPr lvl="0"/>
            <a:r>
              <a:rPr lang="cs-CZ" sz="2200" dirty="0" smtClean="0">
                <a:latin typeface="Calibri" panose="020F0502020204030204" pitchFamily="34" charset="0"/>
              </a:rPr>
              <a:t>- prostředí </a:t>
            </a:r>
            <a:r>
              <a:rPr lang="cs-CZ" sz="2200" dirty="0">
                <a:latin typeface="Calibri" panose="020F0502020204030204" pitchFamily="34" charset="0"/>
              </a:rPr>
              <a:t>komunikačně chudé, omezující běžnou komunikaci mezi dětmi i s dospělými</a:t>
            </a:r>
            <a:endParaRPr lang="cs-CZ" sz="2200" b="1" dirty="0">
              <a:latin typeface="Calibri" panose="020F0502020204030204" pitchFamily="34" charset="0"/>
            </a:endParaRPr>
          </a:p>
          <a:p>
            <a:pPr lvl="0"/>
            <a:r>
              <a:rPr lang="cs-CZ" sz="2200" dirty="0" smtClean="0">
                <a:latin typeface="Calibri" panose="020F0502020204030204" pitchFamily="34" charset="0"/>
              </a:rPr>
              <a:t>- málo příležitostí </a:t>
            </a:r>
            <a:r>
              <a:rPr lang="cs-CZ" sz="2200" dirty="0">
                <a:latin typeface="Calibri" panose="020F0502020204030204" pitchFamily="34" charset="0"/>
              </a:rPr>
              <a:t>k samostatným řečovým projevům dítěte (spontánním i řízeným) a slabá motivace k nim</a:t>
            </a:r>
            <a:endParaRPr lang="cs-CZ" sz="2200" b="1" dirty="0">
              <a:latin typeface="Calibri" panose="020F0502020204030204" pitchFamily="34" charset="0"/>
            </a:endParaRPr>
          </a:p>
          <a:p>
            <a:pPr lvl="0"/>
            <a:r>
              <a:rPr lang="cs-CZ" sz="2200" dirty="0" smtClean="0">
                <a:latin typeface="Calibri" panose="020F0502020204030204" pitchFamily="34" charset="0"/>
              </a:rPr>
              <a:t>- špatný </a:t>
            </a:r>
            <a:r>
              <a:rPr lang="cs-CZ" sz="2200" dirty="0">
                <a:latin typeface="Calibri" panose="020F0502020204030204" pitchFamily="34" charset="0"/>
              </a:rPr>
              <a:t>jazykový vzor</a:t>
            </a:r>
            <a:endParaRPr lang="cs-CZ" sz="2200" b="1" dirty="0">
              <a:latin typeface="Calibri" panose="020F0502020204030204" pitchFamily="34" charset="0"/>
            </a:endParaRPr>
          </a:p>
          <a:p>
            <a:pPr lvl="0"/>
            <a:r>
              <a:rPr lang="cs-CZ" sz="2200" dirty="0" smtClean="0">
                <a:latin typeface="Calibri" panose="020F0502020204030204" pitchFamily="34" charset="0"/>
              </a:rPr>
              <a:t>- vytváření </a:t>
            </a:r>
            <a:r>
              <a:rPr lang="cs-CZ" sz="2200" dirty="0">
                <a:latin typeface="Calibri" panose="020F0502020204030204" pitchFamily="34" charset="0"/>
              </a:rPr>
              <a:t>komunikativních zábran (necitlivé donucování dítěte k hovoru, nerespektování dětského ostychu vedoucí k úzkosti a strachu dítěte)</a:t>
            </a:r>
            <a:endParaRPr lang="cs-CZ" sz="2200" b="1" dirty="0">
              <a:latin typeface="Calibri" panose="020F0502020204030204" pitchFamily="34" charset="0"/>
            </a:endParaRPr>
          </a:p>
          <a:p>
            <a:pPr lvl="0"/>
            <a:r>
              <a:rPr lang="cs-CZ" sz="2200" dirty="0" smtClean="0">
                <a:latin typeface="Calibri" panose="020F0502020204030204" pitchFamily="34" charset="0"/>
              </a:rPr>
              <a:t>- časově </a:t>
            </a:r>
            <a:r>
              <a:rPr lang="cs-CZ" sz="2200" dirty="0">
                <a:latin typeface="Calibri" panose="020F0502020204030204" pitchFamily="34" charset="0"/>
              </a:rPr>
              <a:t>a obsahově nepřiměřené využívání audiovizuální, popř. počítačové techniky, nabídka nevhodných programů (nevhodná volba či časté a dlouhodobé sledování pořadů televize, videa apod.)</a:t>
            </a:r>
            <a:endParaRPr lang="cs-CZ" sz="2200" b="1" dirty="0">
              <a:latin typeface="Calibri" panose="020F0502020204030204" pitchFamily="34" charset="0"/>
            </a:endParaRPr>
          </a:p>
          <a:p>
            <a:pPr lvl="0"/>
            <a:r>
              <a:rPr lang="cs-CZ" sz="2200" dirty="0" smtClean="0">
                <a:latin typeface="Calibri" panose="020F0502020204030204" pitchFamily="34" charset="0"/>
              </a:rPr>
              <a:t>- nedostatečná </a:t>
            </a:r>
            <a:r>
              <a:rPr lang="cs-CZ" sz="2200" dirty="0">
                <a:latin typeface="Calibri" panose="020F0502020204030204" pitchFamily="34" charset="0"/>
              </a:rPr>
              <a:t>pozornost k rozvoji dovedností předcházejících čtení a psaní</a:t>
            </a:r>
            <a:endParaRPr lang="cs-CZ" sz="2200" b="1" dirty="0">
              <a:latin typeface="Calibri" panose="020F0502020204030204" pitchFamily="34" charset="0"/>
            </a:endParaRPr>
          </a:p>
          <a:p>
            <a:pPr lvl="0"/>
            <a:r>
              <a:rPr lang="cs-CZ" sz="2200" dirty="0" smtClean="0">
                <a:latin typeface="Calibri" panose="020F0502020204030204" pitchFamily="34" charset="0"/>
              </a:rPr>
              <a:t>- omezený </a:t>
            </a:r>
            <a:r>
              <a:rPr lang="cs-CZ" sz="2200" dirty="0">
                <a:latin typeface="Calibri" panose="020F0502020204030204" pitchFamily="34" charset="0"/>
              </a:rPr>
              <a:t>přístup ke knížkám</a:t>
            </a:r>
            <a:endParaRPr lang="cs-CZ" sz="2200" b="1" dirty="0">
              <a:latin typeface="Calibri" panose="020F0502020204030204" pitchFamily="34" charset="0"/>
            </a:endParaRPr>
          </a:p>
          <a:p>
            <a:r>
              <a:rPr lang="cs-CZ" sz="2200" dirty="0">
                <a:latin typeface="Calibri" panose="020F0502020204030204" pitchFamily="34" charset="0"/>
              </a:rPr>
              <a:t> </a:t>
            </a:r>
            <a:endParaRPr lang="cs-CZ" sz="22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704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3230</TotalTime>
  <Words>533</Words>
  <Application>Microsoft Office PowerPoint</Application>
  <PresentationFormat>Předvádění na obrazovce (4:3)</PresentationFormat>
  <Paragraphs>55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Austin</vt:lpstr>
      <vt:lpstr>Jazyková kultura a komunikativní dovednosti </vt:lpstr>
      <vt:lpstr>Snímek 2</vt:lpstr>
      <vt:lpstr>Snímek 3</vt:lpstr>
      <vt:lpstr>Snímek 4</vt:lpstr>
      <vt:lpstr>Snímek 5</vt:lpstr>
      <vt:lpstr>Snímek 6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Vrbová</cp:lastModifiedBy>
  <cp:revision>590</cp:revision>
  <dcterms:created xsi:type="dcterms:W3CDTF">2013-04-13T14:50:58Z</dcterms:created>
  <dcterms:modified xsi:type="dcterms:W3CDTF">2015-03-20T11:04:41Z</dcterms:modified>
</cp:coreProperties>
</file>