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0"/>
  </p:notesMasterIdLst>
  <p:sldIdLst>
    <p:sldId id="256" r:id="rId2"/>
    <p:sldId id="286" r:id="rId3"/>
    <p:sldId id="289" r:id="rId4"/>
    <p:sldId id="287" r:id="rId5"/>
    <p:sldId id="288" r:id="rId6"/>
    <p:sldId id="292" r:id="rId7"/>
    <p:sldId id="291" r:id="rId8"/>
    <p:sldId id="290" r:id="rId9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94660"/>
  </p:normalViewPr>
  <p:slideViewPr>
    <p:cSldViewPr>
      <p:cViewPr varScale="1">
        <p:scale>
          <a:sx n="70" d="100"/>
          <a:sy n="70" d="100"/>
        </p:scale>
        <p:origin x="153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18. 5. 2015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18. 5. 2015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18. 5. 2015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18. 5. 2015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18. 5. 2015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18. 5. 2015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18. 5. 2015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18. 5. 2015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18. 5. 2015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18. 5. 2015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18. 5. 2015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18. 5. 2015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18. 5. 2015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/>
          </a:bodyPr>
          <a:lstStyle/>
          <a:p>
            <a:r>
              <a:rPr lang="cs-CZ" dirty="0" smtClean="0"/>
              <a:t>Jazyková kultura a komunikativní dovednosti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dirty="0" smtClean="0"/>
              <a:t>Marek Lollok</a:t>
            </a:r>
          </a:p>
        </p:txBody>
      </p:sp>
    </p:spTree>
    <p:extLst>
      <p:ext uri="{BB962C8B-B14F-4D97-AF65-F5344CB8AC3E}">
        <p14:creationId xmlns:p14="http://schemas.microsoft.com/office/powerpoint/2010/main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92696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Umělecký přednes</a:t>
            </a:r>
          </a:p>
          <a:p>
            <a:pPr marL="457200" indent="-457200"/>
            <a:endParaRPr lang="cs-CZ" sz="2400" b="1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různé cíle hlasové realizace literárního textu:</a:t>
            </a:r>
          </a:p>
          <a:p>
            <a:pPr marL="457200" indent="-457200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reprodukce</a:t>
            </a:r>
            <a:r>
              <a:rPr lang="cs-CZ" sz="2400" dirty="0" smtClean="0">
                <a:latin typeface="Calibri" panose="020F0502020204030204" pitchFamily="34" charset="0"/>
              </a:rPr>
              <a:t> x </a:t>
            </a:r>
            <a:r>
              <a:rPr lang="cs-CZ" sz="2400" b="1" dirty="0" smtClean="0">
                <a:latin typeface="Calibri" panose="020F0502020204030204" pitchFamily="34" charset="0"/>
              </a:rPr>
              <a:t>recitace</a:t>
            </a:r>
            <a:r>
              <a:rPr lang="cs-CZ" sz="2400" dirty="0" smtClean="0">
                <a:latin typeface="Calibri" panose="020F0502020204030204" pitchFamily="34" charset="0"/>
              </a:rPr>
              <a:t> (umělecký přednes)</a:t>
            </a: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UP – hlasová realizace literárního textu s uměleckým záměrem a cílem; s osobitým výkladem přednašeče</a:t>
            </a: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součástí je i působení osobnosti přednašeče, včetně využití mimojazykových prostředků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je sdělením posluchači (divákovi)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je interpretací, tvůrčím výkladem textu</a:t>
            </a:r>
          </a:p>
        </p:txBody>
      </p:sp>
    </p:spTree>
    <p:extLst>
      <p:ext uri="{BB962C8B-B14F-4D97-AF65-F5344CB8AC3E}">
        <p14:creationId xmlns:p14="http://schemas.microsoft.com/office/powerpoint/2010/main" val="37330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92696"/>
            <a:ext cx="77768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Interpretace literární předlohy</a:t>
            </a:r>
          </a:p>
          <a:p>
            <a:pPr marL="457200" indent="-457200"/>
            <a:endParaRPr lang="cs-CZ" sz="2400" b="1" dirty="0" smtClean="0">
              <a:latin typeface="Calibri" panose="020F0502020204030204" pitchFamily="34" charset="0"/>
            </a:endParaRPr>
          </a:p>
          <a:p>
            <a:pPr marL="457200" indent="-457200"/>
            <a:r>
              <a:rPr lang="cs-CZ" sz="2400" b="1" dirty="0" smtClean="0">
                <a:latin typeface="Calibri" panose="020F0502020204030204" pitchFamily="34" charset="0"/>
              </a:rPr>
              <a:t>Interpretovat </a:t>
            </a:r>
            <a:r>
              <a:rPr lang="cs-CZ" sz="2400" dirty="0" smtClean="0">
                <a:latin typeface="Calibri" panose="020F0502020204030204" pitchFamily="34" charset="0"/>
              </a:rPr>
              <a:t>znamení vykládat, tlumočit, objasňovat smysl něčeho prostředky odlišnými od těch, které byly použity při výstavbě interpretovaného díla.</a:t>
            </a:r>
          </a:p>
          <a:p>
            <a:pPr marL="457200" indent="-457200"/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/>
            <a:r>
              <a:rPr lang="cs-CZ" sz="2400" dirty="0" smtClean="0">
                <a:latin typeface="Calibri" panose="020F0502020204030204" pitchFamily="34" charset="0"/>
              </a:rPr>
              <a:t>Fáze:</a:t>
            </a:r>
            <a:endParaRPr lang="cs-CZ" sz="2400" b="1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studium, příprava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koncepce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realizace </a:t>
            </a:r>
          </a:p>
        </p:txBody>
      </p:sp>
    </p:spTree>
    <p:extLst>
      <p:ext uri="{BB962C8B-B14F-4D97-AF65-F5344CB8AC3E}">
        <p14:creationId xmlns:p14="http://schemas.microsoft.com/office/powerpoint/2010/main" val="37330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836712"/>
            <a:ext cx="741682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cs-CZ" sz="2400" b="1" dirty="0" smtClean="0">
                <a:latin typeface="Calibri" panose="020F0502020204030204" pitchFamily="34" charset="0"/>
              </a:rPr>
              <a:t>Vztah předčítání a uměleckého přednesu</a:t>
            </a:r>
          </a:p>
          <a:p>
            <a:pPr marL="457200" indent="-457200"/>
            <a:endParaRPr lang="cs-CZ" sz="2400" b="1" dirty="0" smtClean="0">
              <a:latin typeface="Calibri" panose="020F0502020204030204" pitchFamily="34" charset="0"/>
            </a:endParaRPr>
          </a:p>
          <a:p>
            <a:pPr marL="457200" indent="-457200"/>
            <a:r>
              <a:rPr lang="cs-CZ" sz="2400" b="1" dirty="0" smtClean="0">
                <a:latin typeface="Calibri" panose="020F0502020204030204" pitchFamily="34" charset="0"/>
              </a:rPr>
              <a:t>Předčítání v mateřské škole</a:t>
            </a:r>
          </a:p>
          <a:p>
            <a:pPr marL="457200" indent="-457200"/>
            <a:endParaRPr lang="cs-CZ" sz="2400" b="1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součást literární výchovy; pomáhá vychovávat budoucího čtenáře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 předškolním věku vnímá dítě literaturu zprostředkovaně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předčítaní uměleckého textu v MŠ by nemělo být pouhou reprodukcí, ale mělo by směřovat k umělecké interpretaci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předčítání x přednes x převyprávění</a:t>
            </a:r>
          </a:p>
          <a:p>
            <a:endParaRPr lang="cs-CZ" sz="2400" dirty="0" smtClean="0">
              <a:latin typeface="Calibri" panose="020F0502020204030204" pitchFamily="34" charset="0"/>
            </a:endParaRPr>
          </a:p>
          <a:p>
            <a:endParaRPr lang="cs-CZ" sz="2400" dirty="0" smtClean="0">
              <a:latin typeface="Calibri" panose="020F0502020204030204" pitchFamily="34" charset="0"/>
            </a:endParaRPr>
          </a:p>
          <a:p>
            <a:endParaRPr lang="cs-CZ" sz="2400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endParaRPr lang="cs-CZ" sz="20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92696"/>
            <a:ext cx="7776864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500" b="1" dirty="0" smtClean="0">
                <a:latin typeface="Calibri" panose="020F0502020204030204" pitchFamily="34" charset="0"/>
              </a:rPr>
              <a:t>Dětský přednes</a:t>
            </a:r>
          </a:p>
          <a:p>
            <a:pPr marL="457200" indent="-457200"/>
            <a:endParaRPr lang="cs-CZ" sz="2500" dirty="0" smtClean="0">
              <a:latin typeface="Calibri" panose="020F0502020204030204" pitchFamily="34" charset="0"/>
            </a:endParaRPr>
          </a:p>
          <a:p>
            <a:endParaRPr lang="cs-CZ" sz="25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500" dirty="0" smtClean="0">
                <a:latin typeface="Calibri" panose="020F0502020204030204" pitchFamily="34" charset="0"/>
              </a:rPr>
              <a:t>tvořivé sebevyjádření dítěte prostřednictvím mluveného projevu, jehož předlohou je umělecký text z oblasti dětské literatury</a:t>
            </a:r>
          </a:p>
          <a:p>
            <a:pPr marL="457200" indent="-457200">
              <a:buFontTx/>
              <a:buChar char="-"/>
            </a:pPr>
            <a:r>
              <a:rPr lang="cs-CZ" sz="2500" dirty="0" smtClean="0">
                <a:latin typeface="Calibri" panose="020F0502020204030204" pitchFamily="34" charset="0"/>
              </a:rPr>
              <a:t>tvořivé zpracování literárního díla, které obohacuje  a rozvíjí osobnost dítěte</a:t>
            </a:r>
          </a:p>
          <a:p>
            <a:pPr marL="457200" indent="-457200">
              <a:buFontTx/>
              <a:buChar char="-"/>
            </a:pPr>
            <a:r>
              <a:rPr lang="cs-CZ" sz="2500" dirty="0" smtClean="0">
                <a:latin typeface="Calibri" panose="020F0502020204030204" pitchFamily="34" charset="0"/>
              </a:rPr>
              <a:t>talent/vlohy/předpoklady pro umělecký přednes</a:t>
            </a:r>
          </a:p>
          <a:p>
            <a:pPr marL="457200" indent="-457200">
              <a:buFontTx/>
              <a:buChar char="-"/>
            </a:pPr>
            <a:r>
              <a:rPr lang="cs-CZ" sz="2500" dirty="0" smtClean="0">
                <a:latin typeface="Calibri" panose="020F0502020204030204" pitchFamily="34" charset="0"/>
              </a:rPr>
              <a:t>s věkem se rozvíjí schopnost diferenciace projevu (diferenciace duševních činností)</a:t>
            </a:r>
          </a:p>
          <a:p>
            <a:pPr marL="457200" indent="-457200">
              <a:buFontTx/>
              <a:buChar char="-"/>
            </a:pPr>
            <a:r>
              <a:rPr lang="cs-CZ" sz="2500" dirty="0" smtClean="0">
                <a:latin typeface="Calibri" panose="020F0502020204030204" pitchFamily="34" charset="0"/>
              </a:rPr>
              <a:t>cesta k aktivnímu uchopení a osvojení literárního díla</a:t>
            </a:r>
          </a:p>
          <a:p>
            <a:pPr marL="457200" indent="-457200">
              <a:buFontTx/>
              <a:buChar char="-"/>
            </a:pPr>
            <a:endParaRPr lang="cs-CZ" sz="25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0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92696"/>
            <a:ext cx="777686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dětský přednes coby součást výchovy k literatuře a výchovy literaturou, součást jazykové a dramatické výchovy</a:t>
            </a: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0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92696"/>
            <a:ext cx="777686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MŠ</a:t>
            </a:r>
          </a:p>
          <a:p>
            <a:pPr marL="457200" indent="-457200"/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úkolem jazykové výchovy v předškolním věku je péče o</a:t>
            </a:r>
            <a:r>
              <a:rPr lang="cs-CZ" sz="2400" dirty="0" smtClean="0"/>
              <a:t> </a:t>
            </a:r>
            <a:r>
              <a:rPr lang="cs-CZ" sz="2400" dirty="0" smtClean="0">
                <a:latin typeface="Calibri" panose="020F0502020204030204" pitchFamily="34" charset="0"/>
              </a:rPr>
              <a:t>rozvoj aktivního dětského mluveného projevu, zdokonalování jeho zvukové stránky, tj. péče o</a:t>
            </a:r>
            <a:r>
              <a:rPr lang="cs-CZ" sz="2400" dirty="0" smtClean="0"/>
              <a:t> </a:t>
            </a:r>
            <a:r>
              <a:rPr lang="cs-CZ" sz="2400" dirty="0" smtClean="0">
                <a:latin typeface="Calibri" panose="020F0502020204030204" pitchFamily="34" charset="0"/>
              </a:rPr>
              <a:t>srozumitelnou a správnou výslovnost a kulturu řeči, o</a:t>
            </a:r>
            <a:r>
              <a:rPr lang="cs-CZ" sz="2400" dirty="0" smtClean="0"/>
              <a:t> </a:t>
            </a:r>
            <a:r>
              <a:rPr lang="cs-CZ" sz="2400" dirty="0" smtClean="0">
                <a:latin typeface="Calibri" panose="020F0502020204030204" pitchFamily="34" charset="0"/>
              </a:rPr>
              <a:t>rozvíjení vztahu k mateřskému jazyku a obohacování aktivní a pasivní slovní zásoby (viz RVP)</a:t>
            </a: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osvojování si spisovného jazyka, nikoli běžně mluvené řeči)</a:t>
            </a: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0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92696"/>
            <a:ext cx="77768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MŠ</a:t>
            </a:r>
          </a:p>
          <a:p>
            <a:pPr marL="457200" indent="-457200"/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rozsah vzdělání + </a:t>
            </a:r>
            <a:r>
              <a:rPr lang="cs-CZ" sz="2400" u="sng" dirty="0" smtClean="0">
                <a:latin typeface="Calibri" panose="020F0502020204030204" pitchFamily="34" charset="0"/>
              </a:rPr>
              <a:t>rozvoj tvůrčích schopností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přihlédnutí k osobitým zvláštnostem  a individuálních schopnostem dětí</a:t>
            </a: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otázka výběru vhodného </a:t>
            </a:r>
            <a:r>
              <a:rPr lang="cs-CZ" sz="2400" dirty="0" err="1" smtClean="0">
                <a:latin typeface="Calibri" panose="020F0502020204030204" pitchFamily="34" charset="0"/>
              </a:rPr>
              <a:t>textu</a:t>
            </a:r>
            <a:r>
              <a:rPr lang="cs-CZ" sz="2400" dirty="0" smtClean="0">
                <a:latin typeface="Calibri" panose="020F0502020204030204" pitchFamily="34" charset="0"/>
              </a:rPr>
              <a:t>→otázka věkové přiměřenosti čtenářské(posluchačské) </a:t>
            </a:r>
            <a:r>
              <a:rPr lang="cs-CZ" sz="2400" smtClean="0">
                <a:latin typeface="Calibri" panose="020F0502020204030204" pitchFamily="34" charset="0"/>
              </a:rPr>
              <a:t>a interpretační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0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3665</TotalTime>
  <Words>248</Words>
  <Application>Microsoft Office PowerPoint</Application>
  <PresentationFormat>Předvádění na obrazovce (4:3)</PresentationFormat>
  <Paragraphs>57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Calibri</vt:lpstr>
      <vt:lpstr>Century Gothic</vt:lpstr>
      <vt:lpstr>Wingdings 2</vt:lpstr>
      <vt:lpstr>Austin</vt:lpstr>
      <vt:lpstr>Jazyková kultura a komunikativní dovednosti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Pavlína Sedláčková</cp:lastModifiedBy>
  <cp:revision>684</cp:revision>
  <dcterms:created xsi:type="dcterms:W3CDTF">2013-04-13T14:50:58Z</dcterms:created>
  <dcterms:modified xsi:type="dcterms:W3CDTF">2015-05-18T09:35:13Z</dcterms:modified>
</cp:coreProperties>
</file>