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6"/>
  </p:notesMasterIdLst>
  <p:sldIdLst>
    <p:sldId id="256" r:id="rId2"/>
    <p:sldId id="286" r:id="rId3"/>
    <p:sldId id="287" r:id="rId4"/>
    <p:sldId id="288" r:id="rId5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4660"/>
  </p:normalViewPr>
  <p:slideViewPr>
    <p:cSldViewPr>
      <p:cViewPr varScale="1">
        <p:scale>
          <a:sx n="70" d="100"/>
          <a:sy n="70" d="100"/>
        </p:scale>
        <p:origin x="153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18. 5. 2015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18. 5. 2015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Jazyková kultura a komunikativní dovednosti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Lollok</a:t>
            </a:r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Komunikační maximy</a:t>
            </a:r>
          </a:p>
          <a:p>
            <a:pPr marL="457200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Buď kooperativní!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/>
            <a:r>
              <a:rPr lang="cs-CZ" sz="2200" b="1" dirty="0" smtClean="0">
                <a:latin typeface="Calibri" panose="020F0502020204030204" pitchFamily="34" charset="0"/>
              </a:rPr>
              <a:t>P. </a:t>
            </a:r>
            <a:r>
              <a:rPr lang="cs-CZ" sz="2200" b="1" dirty="0" err="1" smtClean="0">
                <a:latin typeface="Calibri" panose="020F0502020204030204" pitchFamily="34" charset="0"/>
              </a:rPr>
              <a:t>Grice</a:t>
            </a:r>
            <a:r>
              <a:rPr lang="cs-CZ" sz="2200" b="1" dirty="0" smtClean="0">
                <a:latin typeface="Calibri" panose="020F0502020204030204" pitchFamily="34" charset="0"/>
              </a:rPr>
              <a:t>: </a:t>
            </a:r>
            <a:r>
              <a:rPr lang="cs-CZ" sz="2200" dirty="0" smtClean="0">
                <a:latin typeface="Calibri" panose="020F0502020204030204" pitchFamily="34" charset="0"/>
              </a:rPr>
              <a:t>rozvíjí tuto zásadu do 4 konverzačních maxim, představujících jisté zásady a normy, jimiž se řídíme, jde-li nám o plynulou a bezkonfliktní komunikační interakci a dosažení maximálního efektu</a:t>
            </a:r>
          </a:p>
          <a:p>
            <a:pPr marL="457200" indent="-457200"/>
            <a:endParaRPr lang="cs-CZ" sz="2200" dirty="0" smtClean="0">
              <a:latin typeface="Calibri" panose="020F0502020204030204" pitchFamily="34" charset="0"/>
            </a:endParaRP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kvantity </a:t>
            </a:r>
            <a:r>
              <a:rPr lang="cs-CZ" sz="2200" dirty="0" smtClean="0">
                <a:latin typeface="Calibri" panose="020F0502020204030204" pitchFamily="34" charset="0"/>
              </a:rPr>
              <a:t>– Buď tak informativní, jak je v dané fázi komunikace třeba, ale ne více.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kvality </a:t>
            </a:r>
            <a:r>
              <a:rPr lang="cs-CZ" sz="2200" dirty="0" smtClean="0">
                <a:latin typeface="Calibri" panose="020F0502020204030204" pitchFamily="34" charset="0"/>
              </a:rPr>
              <a:t>– Říkej jen to, o čem jsi přesvědčen, že je to pravda.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relevance </a:t>
            </a:r>
            <a:r>
              <a:rPr lang="cs-CZ" sz="2200" smtClean="0">
                <a:latin typeface="Calibri" panose="020F0502020204030204" pitchFamily="34" charset="0"/>
              </a:rPr>
              <a:t>– Formuluj </a:t>
            </a:r>
            <a:r>
              <a:rPr lang="cs-CZ" sz="2200" dirty="0" smtClean="0">
                <a:latin typeface="Calibri" panose="020F0502020204030204" pitchFamily="34" charset="0"/>
              </a:rPr>
              <a:t>svou repliku vždy ta, aby byla vzhledem k dané fázi dialogu relevantní, mluv k věci.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způsobu </a:t>
            </a:r>
            <a:r>
              <a:rPr lang="cs-CZ" sz="2200" dirty="0" smtClean="0">
                <a:latin typeface="Calibri" panose="020F0502020204030204" pitchFamily="34" charset="0"/>
              </a:rPr>
              <a:t>– Vyjadřuj se jasně, jednoznačně, vyhýbej se dvojznačnostem, nepřehlednostem. </a:t>
            </a: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/>
            <a:r>
              <a:rPr lang="cs-CZ" sz="2400" b="1" dirty="0" smtClean="0">
                <a:latin typeface="Calibri" panose="020F0502020204030204" pitchFamily="34" charset="0"/>
              </a:rPr>
              <a:t>- Porušování maxim: záměrné (strategie</a:t>
            </a:r>
            <a:r>
              <a:rPr lang="cs-CZ" sz="2400" b="1" dirty="0" smtClean="0">
                <a:latin typeface="Calibri" panose="020F0502020204030204" pitchFamily="34" charset="0"/>
              </a:rPr>
              <a:t>) x </a:t>
            </a:r>
            <a:r>
              <a:rPr lang="cs-CZ" sz="2400" b="1" dirty="0" smtClean="0">
                <a:latin typeface="Calibri" panose="020F0502020204030204" pitchFamily="34" charset="0"/>
              </a:rPr>
              <a:t>nezáměrné („kouzlo nechtěného“)</a:t>
            </a:r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Etické zásady komunikace</a:t>
            </a:r>
          </a:p>
          <a:p>
            <a:pPr marL="457200" indent="-457200"/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/>
            <a:r>
              <a:rPr lang="cs-CZ" sz="2400" b="1" dirty="0" smtClean="0">
                <a:latin typeface="Calibri" panose="020F0502020204030204" pitchFamily="34" charset="0"/>
              </a:rPr>
              <a:t>G. Leech</a:t>
            </a:r>
            <a:r>
              <a:rPr lang="cs-CZ" sz="2400" dirty="0" smtClean="0">
                <a:latin typeface="Calibri" panose="020F0502020204030204" pitchFamily="34" charset="0"/>
              </a:rPr>
              <a:t>: podle toho, zda se k předmětu komunikace stavíme ze svého hlediska nebo z hlediska svého partnera v komunikaci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princip zdvořilosti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/>
            <a:r>
              <a:rPr lang="cs-CZ" sz="2200" u="sng" dirty="0" smtClean="0">
                <a:latin typeface="Calibri" panose="020F0502020204030204" pitchFamily="34" charset="0"/>
              </a:rPr>
              <a:t>Maximy etického chování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taktu a šlechetnosti </a:t>
            </a:r>
            <a:r>
              <a:rPr lang="cs-CZ" sz="2200" dirty="0" smtClean="0">
                <a:latin typeface="Calibri" panose="020F0502020204030204" pitchFamily="34" charset="0"/>
              </a:rPr>
              <a:t>– Minimalizuj nároky vůči svým komunikačním partnerům a maximalizuj pro ně výhody.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ocenění a skromnosti </a:t>
            </a:r>
            <a:r>
              <a:rPr lang="cs-CZ" sz="2200" dirty="0" smtClean="0">
                <a:latin typeface="Calibri" panose="020F0502020204030204" pitchFamily="34" charset="0"/>
              </a:rPr>
              <a:t>– Minimalizuj nedostatky svého komunikačního partnera a maximalizuj jeho přednosti.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souhlasu </a:t>
            </a:r>
            <a:r>
              <a:rPr lang="cs-CZ" sz="2200" dirty="0" smtClean="0">
                <a:latin typeface="Calibri" panose="020F0502020204030204" pitchFamily="34" charset="0"/>
              </a:rPr>
              <a:t>– Maximalizuj souhlas se svým komunikačním partnerem a minimalizuje nesouhlas.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účasti</a:t>
            </a:r>
            <a:r>
              <a:rPr lang="cs-CZ" sz="2200" dirty="0" smtClean="0">
                <a:latin typeface="Calibri" panose="020F0502020204030204" pitchFamily="34" charset="0"/>
              </a:rPr>
              <a:t> </a:t>
            </a:r>
            <a:r>
              <a:rPr lang="cs-CZ" sz="2200" smtClean="0">
                <a:latin typeface="Calibri" panose="020F0502020204030204" pitchFamily="34" charset="0"/>
              </a:rPr>
              <a:t>– Maximalizuj </a:t>
            </a:r>
            <a:r>
              <a:rPr lang="cs-CZ" sz="2200" dirty="0" smtClean="0">
                <a:latin typeface="Calibri" panose="020F0502020204030204" pitchFamily="34" charset="0"/>
              </a:rPr>
              <a:t>účast s komunikačním partnerem a minimalizuj nedostatek účasti.</a:t>
            </a: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3418</TotalTime>
  <Words>223</Words>
  <Application>Microsoft Office PowerPoint</Application>
  <PresentationFormat>Předvádění na obrazovce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Calibri</vt:lpstr>
      <vt:lpstr>Century Gothic</vt:lpstr>
      <vt:lpstr>Wingdings 2</vt:lpstr>
      <vt:lpstr>Austin</vt:lpstr>
      <vt:lpstr>Jazyková kultura a komunikativní dovednosti 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Pavlína Sedláčková</cp:lastModifiedBy>
  <cp:revision>643</cp:revision>
  <dcterms:created xsi:type="dcterms:W3CDTF">2013-04-13T14:50:58Z</dcterms:created>
  <dcterms:modified xsi:type="dcterms:W3CDTF">2015-05-18T09:35:38Z</dcterms:modified>
</cp:coreProperties>
</file>