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78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4AD465-8E44-4B61-BB9A-8EE20A686B1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Emoce a potřeby dítěte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74467"/>
              </p:ext>
            </p:extLst>
          </p:nvPr>
        </p:nvGraphicFramePr>
        <p:xfrm>
          <a:off x="785786" y="428604"/>
          <a:ext cx="7858180" cy="5808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536"/>
                <a:gridCol w="5810644"/>
              </a:tblGrid>
              <a:tr h="475277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</a:tr>
              <a:tr h="533343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Prochází náhlými změnami nálad (jeden den láska a ochota, druhý den protivné). Nepředvídatelnými změnami chování zasahuje zvláště matku nebo primárního pečovatele.</a:t>
                      </a:r>
                    </a:p>
                    <a:p>
                      <a:r>
                        <a:rPr lang="cs-CZ" dirty="0" smtClean="0"/>
                        <a:t>Rozšiřuje si okruh přátel a chce se odpoutat od rodičů, zároveň potřebuje zažívat výchovnou péči rodičů.</a:t>
                      </a:r>
                    </a:p>
                    <a:p>
                      <a:r>
                        <a:rPr lang="cs-CZ" dirty="0" smtClean="0"/>
                        <a:t>Chce</a:t>
                      </a:r>
                      <a:r>
                        <a:rPr lang="cs-CZ" baseline="0" dirty="0" smtClean="0"/>
                        <a:t> se zalíbit dospělým, potřebuje aby projevovali souhlas s tím, co dělá, aby mu dodávali jistotu,</a:t>
                      </a:r>
                    </a:p>
                    <a:p>
                      <a:r>
                        <a:rPr lang="cs-CZ" baseline="0" dirty="0" smtClean="0"/>
                        <a:t>Stále je sebestředné.</a:t>
                      </a:r>
                    </a:p>
                    <a:p>
                      <a:r>
                        <a:rPr lang="cs-CZ" baseline="0" dirty="0" smtClean="0"/>
                        <a:t>Když má dojem, že v něčem selhalo, prožívá hned velké zklamání a beznaděj. Nesnáší, když ho někdo opravuje a když prohrává ve hře. S velkým zaujetím se zajímá o vše kolem.</a:t>
                      </a:r>
                    </a:p>
                    <a:p>
                      <a:r>
                        <a:rPr lang="cs-CZ" baseline="0" dirty="0" smtClean="0"/>
                        <a:t>Pojetí správného a špatného odvozuje od toho, co od něj očekávají rodiče a učitelé a jaká uplatňují pravidla.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Potřeby </a:t>
            </a:r>
            <a:r>
              <a:rPr lang="cs-CZ" dirty="0" smtClean="0"/>
              <a:t>dítěte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Maslow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1748" name="Obrázek 3" descr="pyramida-potre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6235038" cy="4871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Matějček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Langmeier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určitého množství, kvality a proměnlivosti podnětů.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určité stálosti, řádu a smyslu v podnětech.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prvotních citových a sociálních vztahů.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identity, společenského uplatnění a společenské hodnoty.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otevřené budoucnosti neboli životní perspektivy.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smtClean="0"/>
              <a:t>komplexní stav vznikající v reakci na určité afektivně zabarvené zážitky.</a:t>
            </a:r>
          </a:p>
          <a:p>
            <a:r>
              <a:rPr lang="cs-CZ" dirty="0" smtClean="0"/>
              <a:t>Složky:</a:t>
            </a:r>
          </a:p>
          <a:p>
            <a:pPr lvl="1"/>
            <a:r>
              <a:rPr lang="cs-CZ" dirty="0" smtClean="0"/>
              <a:t>Subjektivní prožitek emoce</a:t>
            </a:r>
          </a:p>
          <a:p>
            <a:pPr lvl="1"/>
            <a:r>
              <a:rPr lang="cs-CZ" dirty="0" smtClean="0"/>
              <a:t>Vnitřní tělesná reakce, zvláště ty, na nichž se podílí autonomní nervový systém (zvýšení hlasu, třesení se…)</a:t>
            </a:r>
          </a:p>
          <a:p>
            <a:pPr lvl="1"/>
            <a:r>
              <a:rPr lang="cs-CZ" dirty="0" smtClean="0"/>
              <a:t>Kognitivní hodnocení nebo přesvědčení, že se odehrává pozitivní nebo negativní událost</a:t>
            </a:r>
          </a:p>
          <a:p>
            <a:pPr lvl="1"/>
            <a:r>
              <a:rPr lang="cs-CZ" dirty="0" smtClean="0"/>
              <a:t>Reakce na emoci (negativní emoce = svět je nepříznivé místo)</a:t>
            </a:r>
          </a:p>
          <a:p>
            <a:pPr lvl="1"/>
            <a:r>
              <a:rPr lang="cs-CZ" dirty="0" smtClean="0"/>
              <a:t>Tendence jednání (vzorce chování, které lidé využívají při konkrétní emoci (vztek vede k agresi).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Porozumění emocím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Děti se sociálním a emočním dovednostem učí </a:t>
            </a:r>
          </a:p>
          <a:p>
            <a:pPr>
              <a:buFontTx/>
              <a:buChar char="-"/>
            </a:pPr>
            <a:r>
              <a:rPr lang="cs-CZ" dirty="0" smtClean="0"/>
              <a:t>v rodině (hry, pozornost, společný čas)</a:t>
            </a:r>
          </a:p>
          <a:p>
            <a:pPr>
              <a:buFontTx/>
              <a:buChar char="-"/>
            </a:pPr>
            <a:r>
              <a:rPr lang="cs-CZ" dirty="0" smtClean="0"/>
              <a:t>v komunitě (v MŠ), kde se lidé k sobě chovají laskavě a s respektem.</a:t>
            </a:r>
          </a:p>
          <a:p>
            <a:pPr marL="0" indent="0">
              <a:buNone/>
            </a:pPr>
            <a:r>
              <a:rPr lang="cs-CZ" dirty="0" smtClean="0"/>
              <a:t>Děti potřebují:</a:t>
            </a:r>
          </a:p>
          <a:p>
            <a:r>
              <a:rPr lang="cs-CZ" dirty="0" smtClean="0"/>
              <a:t>Hranice</a:t>
            </a:r>
          </a:p>
          <a:p>
            <a:r>
              <a:rPr lang="cs-CZ" dirty="0" smtClean="0"/>
              <a:t>Pravidla</a:t>
            </a:r>
          </a:p>
          <a:p>
            <a:r>
              <a:rPr lang="cs-CZ" dirty="0" smtClean="0"/>
              <a:t>Důslednost</a:t>
            </a:r>
          </a:p>
          <a:p>
            <a:r>
              <a:rPr lang="cs-CZ" dirty="0" smtClean="0"/>
              <a:t>Prostředí s reálnými nároky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potřebné se </a:t>
            </a:r>
            <a:r>
              <a:rPr lang="cs-CZ" dirty="0" smtClean="0"/>
              <a:t>naučit: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Porozumět </a:t>
            </a:r>
            <a:r>
              <a:rPr lang="cs-CZ" dirty="0" smtClean="0"/>
              <a:t>sobě samému, </a:t>
            </a:r>
            <a:r>
              <a:rPr lang="cs-CZ" dirty="0" smtClean="0"/>
              <a:t>pozitivně vnímat </a:t>
            </a:r>
            <a:r>
              <a:rPr lang="cs-CZ" dirty="0" smtClean="0"/>
              <a:t>sebe sama, být si vědom silných a slabých stránek a zodpovědnosti, kterou mám vůči druhým.</a:t>
            </a:r>
          </a:p>
          <a:p>
            <a:r>
              <a:rPr lang="cs-CZ" dirty="0" smtClean="0"/>
              <a:t>Pochopit a umět ovládnout své pocity: umět se uklidnit, když jsem znepokojený a rozzlobený; umět se povzbudit, když jsem smutný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 algn="r">
              <a:buNone/>
            </a:pPr>
            <a:r>
              <a:rPr lang="cs-CZ" dirty="0"/>
              <a:t>(Gross, 2008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Optimismus, odolnost, vytrvalost při obtížích s plánováním a plněním svých </a:t>
            </a:r>
            <a:r>
              <a:rPr lang="cs-CZ" dirty="0" smtClean="0"/>
              <a:t>cílů.</a:t>
            </a:r>
            <a:endParaRPr lang="cs-CZ" dirty="0" smtClean="0"/>
          </a:p>
          <a:p>
            <a:r>
              <a:rPr lang="cs-CZ" dirty="0" smtClean="0"/>
              <a:t>Komunikační dovednosti, vycházet s ostatními, umět řešit problémy a postavit se sám za </a:t>
            </a:r>
            <a:r>
              <a:rPr lang="cs-CZ" dirty="0" smtClean="0"/>
              <a:t>sebe.</a:t>
            </a:r>
            <a:endParaRPr lang="cs-CZ" dirty="0" smtClean="0"/>
          </a:p>
          <a:p>
            <a:r>
              <a:rPr lang="cs-CZ" dirty="0" smtClean="0"/>
              <a:t>Empatie a schopnost vidět svět z pohledu ostatních, pochopit a těšit se z rozdílů mezi lidmi, věnovat pozornost a naslouchat druhým.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Závisí na: </a:t>
            </a:r>
          </a:p>
          <a:p>
            <a:r>
              <a:rPr lang="cs-CZ" dirty="0" smtClean="0"/>
              <a:t>Vyspělosti neurologického inhibičního </a:t>
            </a:r>
            <a:r>
              <a:rPr lang="cs-CZ" dirty="0" smtClean="0"/>
              <a:t>systému.</a:t>
            </a:r>
            <a:endParaRPr lang="cs-CZ" dirty="0" smtClean="0"/>
          </a:p>
          <a:p>
            <a:r>
              <a:rPr lang="cs-CZ" dirty="0" smtClean="0"/>
              <a:t>Osobní charakteristice, na povaze a stádiu vývoji </a:t>
            </a:r>
            <a:r>
              <a:rPr lang="cs-CZ" dirty="0" smtClean="0"/>
              <a:t>dítěte.</a:t>
            </a:r>
            <a:endParaRPr lang="cs-CZ" dirty="0" smtClean="0"/>
          </a:p>
          <a:p>
            <a:r>
              <a:rPr lang="cs-CZ" dirty="0" smtClean="0"/>
              <a:t>Raném vlivu prostředí, například rodičovské </a:t>
            </a:r>
            <a:r>
              <a:rPr lang="cs-CZ" dirty="0" smtClean="0"/>
              <a:t>socializaci.</a:t>
            </a:r>
            <a:endParaRPr lang="cs-CZ" dirty="0" smtClean="0"/>
          </a:p>
          <a:p>
            <a:r>
              <a:rPr lang="cs-CZ" dirty="0" smtClean="0"/>
              <a:t>Podpoře emočního vývoje v </a:t>
            </a:r>
            <a:r>
              <a:rPr lang="cs-CZ" dirty="0" smtClean="0"/>
              <a:t>MŠ.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r">
              <a:buNone/>
            </a:pPr>
            <a:r>
              <a:rPr lang="cs-CZ" dirty="0"/>
              <a:t>(</a:t>
            </a:r>
            <a:r>
              <a:rPr lang="cs-CZ" dirty="0" err="1"/>
              <a:t>Webster-Strattonová</a:t>
            </a:r>
            <a:r>
              <a:rPr lang="cs-CZ" dirty="0"/>
              <a:t>, 2008)</a:t>
            </a:r>
          </a:p>
          <a:p>
            <a:pPr marL="0" indent="0" algn="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pomoci dětem, naučit se ovládat </a:t>
            </a:r>
            <a:r>
              <a:rPr lang="cs-CZ" dirty="0"/>
              <a:t>s</a:t>
            </a:r>
            <a:r>
              <a:rPr lang="cs-CZ" dirty="0" smtClean="0"/>
              <a:t>vé emoce?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Porozumění pocitům (pojmenování).</a:t>
            </a:r>
          </a:p>
          <a:p>
            <a:r>
              <a:rPr lang="cs-CZ" dirty="0" smtClean="0"/>
              <a:t>Porozumění situacím, kdy tyto emoce vznikají. Co je vyvolává a jak se dají zvládnout.</a:t>
            </a:r>
          </a:p>
          <a:p>
            <a:r>
              <a:rPr lang="cs-CZ" dirty="0" smtClean="0"/>
              <a:t>Procvičování.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Osobnostně sociální vývoj dítěte (Allen, </a:t>
            </a:r>
            <a:r>
              <a:rPr lang="cs-CZ" dirty="0" err="1" smtClean="0"/>
              <a:t>Marotz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7858740"/>
              </p:ext>
            </p:extLst>
          </p:nvPr>
        </p:nvGraphicFramePr>
        <p:xfrm>
          <a:off x="500034" y="1500174"/>
          <a:ext cx="8143932" cy="432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6786610"/>
              </a:tblGrid>
              <a:tr h="19288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Chápe v čem spočívá střídání, ale ne vždy je ochotné se střídat.</a:t>
                      </a:r>
                    </a:p>
                    <a:p>
                      <a:r>
                        <a:rPr lang="cs-CZ" sz="1400" dirty="0" smtClean="0"/>
                        <a:t>Je vstřícné a ochotné, často se směje a snaží se zavděčit.</a:t>
                      </a:r>
                    </a:p>
                    <a:p>
                      <a:r>
                        <a:rPr lang="cs-CZ" sz="1400" smtClean="0"/>
                        <a:t>Přidává se </a:t>
                      </a:r>
                      <a:r>
                        <a:rPr lang="cs-CZ" sz="1400" dirty="0" smtClean="0"/>
                        <a:t>k jednoduchým hrám a skupinovým činnostem, i když někdy váhavě.</a:t>
                      </a:r>
                    </a:p>
                    <a:p>
                      <a:r>
                        <a:rPr lang="cs-CZ" sz="1400" dirty="0" smtClean="0"/>
                        <a:t>Často mluví samo pro sebe.</a:t>
                      </a:r>
                    </a:p>
                    <a:p>
                      <a:r>
                        <a:rPr lang="cs-CZ" sz="1400" dirty="0" smtClean="0"/>
                        <a:t>Brání</a:t>
                      </a:r>
                      <a:r>
                        <a:rPr lang="cs-CZ" sz="1400" baseline="0" dirty="0" smtClean="0"/>
                        <a:t> si vlastní hračky a majetek. Někdy se při tom chová násilnicky, vytrhává hračky druhým a boje děti.</a:t>
                      </a:r>
                    </a:p>
                    <a:p>
                      <a:r>
                        <a:rPr lang="cs-CZ" sz="1400" baseline="0" dirty="0" smtClean="0"/>
                        <a:t>Sleduje, jak si hrají ostatní a někdy se na chvíli připojí.</a:t>
                      </a:r>
                      <a:endParaRPr lang="cs-CZ" sz="1400" dirty="0"/>
                    </a:p>
                  </a:txBody>
                  <a:tcPr/>
                </a:tc>
              </a:tr>
              <a:tr h="23931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 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Dítě je společenské, otevřené, přátelské někdy překypuje až přílišným nadšením.</a:t>
                      </a:r>
                    </a:p>
                    <a:p>
                      <a:r>
                        <a:rPr lang="cs-CZ" sz="1600" dirty="0" smtClean="0"/>
                        <a:t>Rychle a nepředvídatelně se u něj střídají nálady, v jednu chvíli se směje, vzápětí pláče. Přepadají ho záchvaty vzteku kvůli maličkostem. Trucuje, když je</a:t>
                      </a:r>
                      <a:r>
                        <a:rPr lang="cs-CZ" sz="1600" baseline="0" dirty="0" smtClean="0"/>
                        <a:t> z něčeho vynecháno nebo se nemůže podílet, na čem chce.</a:t>
                      </a:r>
                    </a:p>
                    <a:p>
                      <a:r>
                        <a:rPr lang="cs-CZ" sz="1600" baseline="0" dirty="0" smtClean="0"/>
                        <a:t>Vychloubá se, přehání, překrucuje, vymýšlí si historky.</a:t>
                      </a:r>
                    </a:p>
                    <a:p>
                      <a:r>
                        <a:rPr lang="cs-CZ" sz="1600" dirty="0" smtClean="0"/>
                        <a:t>Je hrdé na dosažené úspěchy. Touží po chvále a povzbuzení ze strany dospělých.</a:t>
                      </a:r>
                    </a:p>
                    <a:p>
                      <a:r>
                        <a:rPr lang="cs-CZ" sz="1600" dirty="0" smtClean="0"/>
                        <a:t>Vše</a:t>
                      </a:r>
                      <a:r>
                        <a:rPr lang="cs-CZ" sz="1600" baseline="0" dirty="0" smtClean="0"/>
                        <a:t> chce dělat samo, ale při nezdaru propadá zuřivosti.</a:t>
                      </a:r>
                    </a:p>
                    <a:p>
                      <a:r>
                        <a:rPr lang="cs-CZ" sz="1600" baseline="0" dirty="0" smtClean="0"/>
                        <a:t>Rádo hraje hry, při kterých je potřeba zapojit fantazii.</a:t>
                      </a:r>
                    </a:p>
                    <a:p>
                      <a:r>
                        <a:rPr lang="cs-CZ" sz="1600" baseline="0" dirty="0" smtClean="0"/>
                        <a:t>Uzavírá přátelství s dětmi, se kterými si hraje.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480203"/>
              </p:ext>
            </p:extLst>
          </p:nvPr>
        </p:nvGraphicFramePr>
        <p:xfrm>
          <a:off x="785786" y="206860"/>
          <a:ext cx="7858180" cy="574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536"/>
                <a:gridCol w="5810644"/>
              </a:tblGrid>
              <a:tr h="537666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Dítě</a:t>
                      </a:r>
                      <a:r>
                        <a:rPr lang="cs-CZ" baseline="0" dirty="0" smtClean="0"/>
                        <a:t> se rádo kamarádí (často uzavírá přátelství s 1 nebo 2 dětmi). Obvykle je štědré a velkorysé (půjčuje hračky..). Rádo si hraje ve skupině s jinými dětmi a věnuje se kolektivním činnostem. Má spoustu nápadů. Vůči mladším dětem se chová ochranitelsky.</a:t>
                      </a:r>
                    </a:p>
                    <a:p>
                      <a:r>
                        <a:rPr lang="cs-CZ" baseline="0" dirty="0" smtClean="0"/>
                        <a:t>Rodiče a pečovatele zpravidla poslouchá a plní svěřené úkoly.</a:t>
                      </a:r>
                    </a:p>
                    <a:p>
                      <a:r>
                        <a:rPr lang="cs-CZ" baseline="0" dirty="0" smtClean="0"/>
                        <a:t>Nadále potřebuje, aby ho dospělí povzbuzovali a dodávali mu pocit jistoty.</a:t>
                      </a:r>
                    </a:p>
                    <a:p>
                      <a:r>
                        <a:rPr lang="cs-CZ" baseline="0" dirty="0" smtClean="0"/>
                        <a:t>Lépe se ovládá a neprožívá výrazné emoční výkyvy.</a:t>
                      </a:r>
                    </a:p>
                    <a:p>
                      <a:r>
                        <a:rPr lang="cs-CZ" baseline="0" dirty="0" smtClean="0"/>
                        <a:t>Rádo vypráví vtipy a </a:t>
                      </a:r>
                      <a:r>
                        <a:rPr lang="cs-CZ" baseline="0" dirty="0" err="1" smtClean="0"/>
                        <a:t>rozesmívá</a:t>
                      </a:r>
                      <a:r>
                        <a:rPr lang="cs-CZ" baseline="0" dirty="0" smtClean="0"/>
                        <a:t> ostatní.</a:t>
                      </a:r>
                    </a:p>
                    <a:p>
                      <a:r>
                        <a:rPr lang="cs-CZ" baseline="0" dirty="0" smtClean="0"/>
                        <a:t>Chlubí se svými úspěchy.</a:t>
                      </a:r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5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</TotalTime>
  <Words>789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Emoce a potřeby dítěte</vt:lpstr>
      <vt:lpstr>Emoce</vt:lpstr>
      <vt:lpstr>Porozumění emocím</vt:lpstr>
      <vt:lpstr>Je potřebné se naučit:</vt:lpstr>
      <vt:lpstr>Prezentace aplikace PowerPoint</vt:lpstr>
      <vt:lpstr>Ovládání emocí</vt:lpstr>
      <vt:lpstr>Jak pomoci dětem, naučit se ovládat své emoce?</vt:lpstr>
      <vt:lpstr>Osobnostně sociální vývoj dítěte (Allen, Marotz)</vt:lpstr>
      <vt:lpstr>Prezentace aplikace PowerPoint</vt:lpstr>
      <vt:lpstr>Prezentace aplikace PowerPoint</vt:lpstr>
      <vt:lpstr>Potřeby dítěte</vt:lpstr>
      <vt:lpstr>       Matějček, Langmeier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 a potřeby dítěte</dc:title>
  <dc:creator>Lucie Grůzová</dc:creator>
  <cp:lastModifiedBy>Syslova</cp:lastModifiedBy>
  <cp:revision>13</cp:revision>
  <dcterms:created xsi:type="dcterms:W3CDTF">2014-04-01T10:42:45Z</dcterms:created>
  <dcterms:modified xsi:type="dcterms:W3CDTF">2016-03-16T06:21:09Z</dcterms:modified>
</cp:coreProperties>
</file>