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0" r:id="rId9"/>
    <p:sldId id="268" r:id="rId10"/>
    <p:sldId id="267" r:id="rId11"/>
    <p:sldId id="301" r:id="rId12"/>
    <p:sldId id="265" r:id="rId13"/>
    <p:sldId id="264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300" r:id="rId32"/>
    <p:sldId id="288" r:id="rId33"/>
    <p:sldId id="292" r:id="rId34"/>
    <p:sldId id="294" r:id="rId35"/>
    <p:sldId id="291" r:id="rId36"/>
    <p:sldId id="29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C6F9596-FFD7-400D-AF95-34807EDE6A23}">
          <p14:sldIdLst>
            <p14:sldId id="256"/>
            <p14:sldId id="257"/>
            <p14:sldId id="261"/>
            <p14:sldId id="262"/>
            <p14:sldId id="258"/>
            <p14:sldId id="259"/>
            <p14:sldId id="263"/>
            <p14:sldId id="260"/>
            <p14:sldId id="268"/>
            <p14:sldId id="267"/>
            <p14:sldId id="301"/>
            <p14:sldId id="265"/>
            <p14:sldId id="264"/>
            <p14:sldId id="26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300"/>
            <p14:sldId id="288"/>
            <p14:sldId id="292"/>
            <p14:sldId id="294"/>
            <p14:sldId id="291"/>
            <p14:sldId id="299"/>
          </p14:sldIdLst>
        </p14:section>
        <p14:section name="Oddíl bez názvu" id="{39C80F79-452D-4417-A766-BEF88364CC6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bzova" initials="H" lastIdx="0" clrIdx="0">
    <p:extLst>
      <p:ext uri="{19B8F6BF-5375-455C-9EA6-DF929625EA0E}">
        <p15:presenceInfo xmlns:p15="http://schemas.microsoft.com/office/powerpoint/2012/main" userId="Hobz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3179" autoAdjust="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outlineViewPr>
    <p:cViewPr>
      <p:scale>
        <a:sx n="33" d="100"/>
        <a:sy n="33" d="100"/>
      </p:scale>
      <p:origin x="0" y="-27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280"/>
    </p:cViewPr>
  </p:sorterViewPr>
  <p:notesViewPr>
    <p:cSldViewPr snapToGrid="0">
      <p:cViewPr varScale="1">
        <p:scale>
          <a:sx n="70" d="100"/>
          <a:sy n="7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1E58-6C7F-422F-A271-CB63958779D9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98F1-3509-40E9-A42A-72AFDE079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0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5D790-9F3F-4F4B-B40D-207FEBA9B03A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7F4B-57BC-49B2-87D6-8EE35B639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10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461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9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5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95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5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7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0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7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B803-B80B-46AE-9099-D1F9C9F83131}" type="datetimeFigureOut">
              <a:rPr lang="cs-CZ" smtClean="0"/>
              <a:t>20.2.2016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MbQPj_TaX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bQPj_TaXs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972" TargetMode="External"/><Relationship Id="rId13" Type="http://schemas.openxmlformats.org/officeDocument/2006/relationships/hyperlink" Target="http://cs.wikipedia.org/wiki/Pohanstv%C3%AD" TargetMode="External"/><Relationship Id="rId18" Type="http://schemas.openxmlformats.org/officeDocument/2006/relationships/hyperlink" Target="http://cs.wikipedia.org/wiki/Da%C5%BEbog" TargetMode="External"/><Relationship Id="rId3" Type="http://schemas.openxmlformats.org/officeDocument/2006/relationships/hyperlink" Target="http://cs.wikipedia.org/w/index.php?title=Jaropolk&amp;action=edit&amp;redlink=1" TargetMode="External"/><Relationship Id="rId21" Type="http://schemas.openxmlformats.org/officeDocument/2006/relationships/hyperlink" Target="http://cs.wikipedia.org/wiki/Moko%C5%A1" TargetMode="External"/><Relationship Id="rId7" Type="http://schemas.openxmlformats.org/officeDocument/2006/relationships/hyperlink" Target="http://cs.wikipedia.org/wiki/Novgorod" TargetMode="External"/><Relationship Id="rId12" Type="http://schemas.openxmlformats.org/officeDocument/2006/relationships/hyperlink" Target="http://cs.wikipedia.org/wiki/Varjagov%C3%A9" TargetMode="External"/><Relationship Id="rId17" Type="http://schemas.openxmlformats.org/officeDocument/2006/relationships/hyperlink" Target="http://cs.wikipedia.org/wiki/Chors" TargetMode="External"/><Relationship Id="rId2" Type="http://schemas.openxmlformats.org/officeDocument/2006/relationships/hyperlink" Target="http://cs.wikipedia.org/wiki/Svjatoslav_I." TargetMode="External"/><Relationship Id="rId16" Type="http://schemas.openxmlformats.org/officeDocument/2006/relationships/hyperlink" Target="http://cs.wikipedia.org/wiki/Perun" TargetMode="External"/><Relationship Id="rId20" Type="http://schemas.openxmlformats.org/officeDocument/2006/relationships/hyperlink" Target="http://cs.wikipedia.org/wiki/Semarg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Drevljan%C3%A9" TargetMode="External"/><Relationship Id="rId11" Type="http://schemas.openxmlformats.org/officeDocument/2006/relationships/hyperlink" Target="http://cs.wikipedia.org/wiki/980" TargetMode="External"/><Relationship Id="rId5" Type="http://schemas.openxmlformats.org/officeDocument/2006/relationships/hyperlink" Target="http://cs.wikipedia.org/w/index.php?title=Oleg_Vladimirovi%C4%8D&amp;action=edit&amp;redlink=1" TargetMode="External"/><Relationship Id="rId15" Type="http://schemas.openxmlformats.org/officeDocument/2006/relationships/hyperlink" Target="http://cs.wikipedia.org/wiki/Pantheon" TargetMode="External"/><Relationship Id="rId10" Type="http://schemas.openxmlformats.org/officeDocument/2006/relationships/hyperlink" Target="http://cs.wikipedia.org/wiki/%C5%A0v%C3%A9dsko" TargetMode="External"/><Relationship Id="rId19" Type="http://schemas.openxmlformats.org/officeDocument/2006/relationships/hyperlink" Target="http://cs.wikipedia.org/wiki/Stribog" TargetMode="External"/><Relationship Id="rId4" Type="http://schemas.openxmlformats.org/officeDocument/2006/relationships/hyperlink" Target="http://cs.wikipedia.org/wiki/Kyjev" TargetMode="External"/><Relationship Id="rId9" Type="http://schemas.openxmlformats.org/officeDocument/2006/relationships/hyperlink" Target="http://cs.wikipedia.org/wiki/977" TargetMode="External"/><Relationship Id="rId14" Type="http://schemas.openxmlformats.org/officeDocument/2006/relationships/hyperlink" Target="http://cs.wikipedia.org/wiki/Dn%C4%9Bp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fwz55Xxgw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1RYRJZOKc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Ilme%C5%88%C5%A1t%C3%AD_Slovan%C3%A9&amp;action=edit&amp;redlink=1" TargetMode="External"/><Relationship Id="rId13" Type="http://schemas.openxmlformats.org/officeDocument/2006/relationships/hyperlink" Target="http://cs.wikipedia.org/w/index.php?title=Tyverci&amp;action=edit&amp;redlink=1" TargetMode="External"/><Relationship Id="rId3" Type="http://schemas.openxmlformats.org/officeDocument/2006/relationships/hyperlink" Target="http://cs.wikipedia.org/wiki/Drevljan%C3%A9" TargetMode="External"/><Relationship Id="rId7" Type="http://schemas.openxmlformats.org/officeDocument/2006/relationships/hyperlink" Target="http://cs.wikipedia.org/w/index.php?title=Krivi%C4%8Di&amp;action=edit&amp;redlink=1" TargetMode="External"/><Relationship Id="rId12" Type="http://schemas.openxmlformats.org/officeDocument/2006/relationships/hyperlink" Target="http://cs.wikipedia.org/w/index.php?title=Uli%C4%8Di&amp;action=edit&amp;redlink=1" TargetMode="External"/><Relationship Id="rId2" Type="http://schemas.openxmlformats.org/officeDocument/2006/relationships/hyperlink" Target="http://cs.wikipedia.org/wiki/Polan%C3%A9_(v%C3%BDchodn%C3%A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Vjati%C4%8Di&amp;action=edit&amp;redlink=1" TargetMode="External"/><Relationship Id="rId11" Type="http://schemas.openxmlformats.org/officeDocument/2006/relationships/hyperlink" Target="http://cs.wikipedia.org/w/index.php?title=Severjan%C3%A9&amp;action=edit&amp;redlink=1" TargetMode="External"/><Relationship Id="rId5" Type="http://schemas.openxmlformats.org/officeDocument/2006/relationships/hyperlink" Target="http://cs.wikipedia.org/w/index.php?title=Radimi%C4%8Di&amp;action=edit&amp;redlink=1" TargetMode="External"/><Relationship Id="rId10" Type="http://schemas.openxmlformats.org/officeDocument/2006/relationships/hyperlink" Target="http://cs.wikipedia.org/w/index.php?title=Charvat%C3%A9_B%C3%ADl%C3%AD&amp;action=edit&amp;redlink=1" TargetMode="External"/><Relationship Id="rId4" Type="http://schemas.openxmlformats.org/officeDocument/2006/relationships/hyperlink" Target="http://cs.wikipedia.org/wiki/Dregovi%C4%8Di" TargetMode="External"/><Relationship Id="rId9" Type="http://schemas.openxmlformats.org/officeDocument/2006/relationships/hyperlink" Target="http://cs.wikipedia.org/wiki/Dul%C4%9Bbov%C3%A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turgie" TargetMode="External"/><Relationship Id="rId7" Type="http://schemas.openxmlformats.org/officeDocument/2006/relationships/hyperlink" Target="http://cs.wikipedia.org/wiki/Trakt%C3%A1t" TargetMode="External"/><Relationship Id="rId2" Type="http://schemas.openxmlformats.org/officeDocument/2006/relationships/hyperlink" Target="http://cs.wikipedia.org/wiki/P%C3%AD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ologie" TargetMode="External"/><Relationship Id="rId5" Type="http://schemas.openxmlformats.org/officeDocument/2006/relationships/hyperlink" Target="http://cs.wikipedia.org/wiki/Svat%C3%BD" TargetMode="External"/><Relationship Id="rId4" Type="http://schemas.openxmlformats.org/officeDocument/2006/relationships/hyperlink" Target="http://cs.wikipedia.org/wiki/K%C3%A1z%C3%A1n%C3%A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eo-evropa.upol.cz/staty/rusko/historie-rus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Kyjevsk%C3%A1_R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Kyjevská </a:t>
            </a:r>
            <a:r>
              <a:rPr lang="cs-CZ" dirty="0" smtClean="0"/>
              <a:t>Rus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Rjurik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3773"/>
          <p:cNvGrpSpPr/>
          <p:nvPr/>
        </p:nvGrpSpPr>
        <p:grpSpPr>
          <a:xfrm>
            <a:off x="4849314" y="1672749"/>
            <a:ext cx="7143750" cy="4657090"/>
            <a:chOff x="0" y="0"/>
            <a:chExt cx="7143839" cy="4657344"/>
          </a:xfrm>
        </p:grpSpPr>
        <p:pic>
          <p:nvPicPr>
            <p:cNvPr id="7" name="Picture 3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81985" cy="4657344"/>
            </a:xfrm>
            <a:prstGeom prst="rect">
              <a:avLst/>
            </a:prstGeom>
          </p:spPr>
        </p:pic>
        <p:pic>
          <p:nvPicPr>
            <p:cNvPr id="8" name="Picture 3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86339" y="1642999"/>
              <a:ext cx="2857500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Kyjeva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youtu.be/wMbQPj_TaXs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wMbQPj_TaX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44357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Rjurikovci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Oleg (879 – 912)</a:t>
            </a:r>
          </a:p>
          <a:p>
            <a:r>
              <a:rPr lang="cs-CZ" dirty="0" smtClean="0"/>
              <a:t>Igor (912 – 945)</a:t>
            </a:r>
          </a:p>
          <a:p>
            <a:r>
              <a:rPr lang="cs-CZ" dirty="0" smtClean="0"/>
              <a:t>Olga (945 – 962)</a:t>
            </a:r>
          </a:p>
          <a:p>
            <a:r>
              <a:rPr lang="cs-CZ" dirty="0" smtClean="0"/>
              <a:t>Svjatoslav (962 – 972)</a:t>
            </a:r>
          </a:p>
          <a:p>
            <a:r>
              <a:rPr lang="cs-CZ" dirty="0" err="1" smtClean="0"/>
              <a:t>Jaropolk</a:t>
            </a:r>
            <a:r>
              <a:rPr lang="cs-CZ" dirty="0" smtClean="0"/>
              <a:t> (972 – 980)</a:t>
            </a:r>
          </a:p>
          <a:p>
            <a:r>
              <a:rPr lang="cs-CZ" dirty="0" smtClean="0"/>
              <a:t>Vladimír I. (980 – 1015)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Postupně vznikla dvě významná střediska: Novgorod a Kyjev</a:t>
            </a:r>
          </a:p>
          <a:p>
            <a:r>
              <a:rPr lang="cs-CZ" dirty="0" smtClean="0"/>
              <a:t>Novgorod ovládnou </a:t>
            </a:r>
            <a:r>
              <a:rPr lang="cs-CZ" dirty="0" err="1" smtClean="0"/>
              <a:t>varjagové</a:t>
            </a:r>
            <a:r>
              <a:rPr lang="cs-CZ" dirty="0" smtClean="0"/>
              <a:t> (</a:t>
            </a:r>
            <a:r>
              <a:rPr lang="cs-CZ" dirty="0" err="1" smtClean="0"/>
              <a:t>vikingové</a:t>
            </a:r>
            <a:r>
              <a:rPr lang="cs-CZ" dirty="0" smtClean="0"/>
              <a:t>, </a:t>
            </a:r>
            <a:r>
              <a:rPr lang="cs-CZ" dirty="0" err="1" smtClean="0"/>
              <a:t>normané</a:t>
            </a:r>
            <a:r>
              <a:rPr lang="cs-CZ" dirty="0" smtClean="0"/>
              <a:t>) – kníže </a:t>
            </a:r>
            <a:r>
              <a:rPr lang="cs-CZ" dirty="0" err="1" smtClean="0"/>
              <a:t>Rjurik</a:t>
            </a:r>
            <a:endParaRPr lang="cs-CZ" dirty="0" smtClean="0"/>
          </a:p>
          <a:p>
            <a:r>
              <a:rPr lang="cs-CZ" dirty="0" err="1" smtClean="0"/>
              <a:t>Varjažská</a:t>
            </a:r>
            <a:r>
              <a:rPr lang="cs-CZ" dirty="0" smtClean="0"/>
              <a:t> knížata – </a:t>
            </a:r>
            <a:r>
              <a:rPr lang="cs-CZ" dirty="0" err="1" smtClean="0"/>
              <a:t>Rjurikovci</a:t>
            </a:r>
            <a:endParaRPr lang="cs-CZ" dirty="0" smtClean="0"/>
          </a:p>
          <a:p>
            <a:r>
              <a:rPr lang="cs-CZ" dirty="0" smtClean="0"/>
              <a:t>Opírali se o téměř výlučně </a:t>
            </a:r>
            <a:r>
              <a:rPr lang="cs-CZ" dirty="0" err="1" smtClean="0"/>
              <a:t>varjažskou</a:t>
            </a:r>
            <a:r>
              <a:rPr lang="cs-CZ" dirty="0" smtClean="0"/>
              <a:t> družinu, z níž se vyčlenili tzv. BOJAŘI (knížecí muži), kteří tvořili užší radu knížete</a:t>
            </a:r>
          </a:p>
          <a:p>
            <a:r>
              <a:rPr lang="cs-CZ" dirty="0" smtClean="0"/>
              <a:t>Ostatní jsou KNÍŽECÍ ČELEĎÍ (menší lidé)</a:t>
            </a:r>
          </a:p>
          <a:p>
            <a:r>
              <a:rPr lang="cs-CZ" dirty="0" smtClean="0"/>
              <a:t>Mezi velmože postupně pronikali i vojvodové měst (</a:t>
            </a:r>
            <a:r>
              <a:rPr lang="cs-CZ" dirty="0" err="1" smtClean="0"/>
              <a:t>starcy</a:t>
            </a:r>
            <a:r>
              <a:rPr lang="cs-CZ" dirty="0" smtClean="0"/>
              <a:t> </a:t>
            </a:r>
            <a:r>
              <a:rPr lang="cs-CZ" dirty="0" err="1" smtClean="0"/>
              <a:t>gradskije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Vybírání daní (</a:t>
            </a:r>
            <a:r>
              <a:rPr lang="cs-CZ" dirty="0" err="1" smtClean="0"/>
              <a:t>mir</a:t>
            </a:r>
            <a:r>
              <a:rPr lang="cs-CZ" dirty="0" smtClean="0"/>
              <a:t>) – kníže chodil se svými bojovníky PO LIDECH (tzv. </a:t>
            </a:r>
            <a:r>
              <a:rPr lang="cs-CZ" dirty="0" err="1" smtClean="0"/>
              <a:t>poljudje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Daně se vybíraly nejen v penězích, ale i v kožešinách, medu, vosku, obilí</a:t>
            </a:r>
          </a:p>
          <a:p>
            <a:r>
              <a:rPr lang="cs-CZ" dirty="0" smtClean="0"/>
              <a:t>Roku 882 dobyl kníže Oleg Kyjev → sjednocení s Novgorodem = vznik Kyjevské Rusi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74638" y="-512296"/>
            <a:ext cx="269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702444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975" y="55118"/>
            <a:ext cx="10515600" cy="1325563"/>
          </a:xfrm>
        </p:spPr>
        <p:txBody>
          <a:bodyPr/>
          <a:lstStyle/>
          <a:p>
            <a:r>
              <a:rPr lang="cs-CZ" dirty="0" smtClean="0"/>
              <a:t>Kníže Oleg   882 - 912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56"/>
          <p:cNvGrpSpPr/>
          <p:nvPr/>
        </p:nvGrpSpPr>
        <p:grpSpPr>
          <a:xfrm>
            <a:off x="705523" y="-131896"/>
            <a:ext cx="10602585" cy="7970951"/>
            <a:chOff x="0" y="0"/>
            <a:chExt cx="10602585" cy="7971688"/>
          </a:xfrm>
        </p:grpSpPr>
        <p:sp>
          <p:nvSpPr>
            <p:cNvPr id="5" name="Shape 3844"/>
            <p:cNvSpPr/>
            <p:nvPr/>
          </p:nvSpPr>
          <p:spPr>
            <a:xfrm>
              <a:off x="0" y="1113689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46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47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327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28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29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30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331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332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333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334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337"/>
            <p:cNvSpPr/>
            <p:nvPr/>
          </p:nvSpPr>
          <p:spPr>
            <a:xfrm>
              <a:off x="5733288" y="466513"/>
              <a:ext cx="1117329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338"/>
            <p:cNvSpPr/>
            <p:nvPr/>
          </p:nvSpPr>
          <p:spPr>
            <a:xfrm>
              <a:off x="6573266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3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0037" y="1571612"/>
              <a:ext cx="2493137" cy="4572000"/>
            </a:xfrm>
            <a:prstGeom prst="rect">
              <a:avLst/>
            </a:prstGeom>
          </p:spPr>
        </p:pic>
        <p:sp>
          <p:nvSpPr>
            <p:cNvPr id="22" name="Rectangle 341"/>
            <p:cNvSpPr/>
            <p:nvPr/>
          </p:nvSpPr>
          <p:spPr>
            <a:xfrm>
              <a:off x="3521075" y="1965075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342"/>
            <p:cNvSpPr/>
            <p:nvPr/>
          </p:nvSpPr>
          <p:spPr>
            <a:xfrm>
              <a:off x="3609467" y="1965075"/>
              <a:ext cx="429381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Oleg se synem </a:t>
              </a: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Igorem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43"/>
            <p:cNvSpPr/>
            <p:nvPr/>
          </p:nvSpPr>
          <p:spPr>
            <a:xfrm>
              <a:off x="6839458" y="1920034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4"/>
            <p:cNvSpPr/>
            <p:nvPr/>
          </p:nvSpPr>
          <p:spPr>
            <a:xfrm>
              <a:off x="3521075" y="2269907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345"/>
            <p:cNvSpPr/>
            <p:nvPr/>
          </p:nvSpPr>
          <p:spPr>
            <a:xfrm>
              <a:off x="3609467" y="2224812"/>
              <a:ext cx="902775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dobyl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46"/>
            <p:cNvSpPr/>
            <p:nvPr/>
          </p:nvSpPr>
          <p:spPr>
            <a:xfrm>
              <a:off x="4286123" y="2224812"/>
              <a:ext cx="1675917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Smolensko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7"/>
            <p:cNvSpPr/>
            <p:nvPr/>
          </p:nvSpPr>
          <p:spPr>
            <a:xfrm>
              <a:off x="5546725" y="2224812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48"/>
            <p:cNvSpPr/>
            <p:nvPr/>
          </p:nvSpPr>
          <p:spPr>
            <a:xfrm>
              <a:off x="3521075" y="25749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49"/>
            <p:cNvSpPr/>
            <p:nvPr/>
          </p:nvSpPr>
          <p:spPr>
            <a:xfrm>
              <a:off x="3621066" y="2584614"/>
              <a:ext cx="112351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rok 882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50"/>
            <p:cNvSpPr/>
            <p:nvPr/>
          </p:nvSpPr>
          <p:spPr>
            <a:xfrm>
              <a:off x="4455287" y="25298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51"/>
            <p:cNvSpPr/>
            <p:nvPr/>
          </p:nvSpPr>
          <p:spPr>
            <a:xfrm>
              <a:off x="4540631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52"/>
            <p:cNvSpPr/>
            <p:nvPr/>
          </p:nvSpPr>
          <p:spPr>
            <a:xfrm>
              <a:off x="4607687" y="2574929"/>
              <a:ext cx="343370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stal se vládcem Kyjeva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53"/>
            <p:cNvSpPr/>
            <p:nvPr/>
          </p:nvSpPr>
          <p:spPr>
            <a:xfrm>
              <a:off x="7189978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54"/>
            <p:cNvSpPr/>
            <p:nvPr/>
          </p:nvSpPr>
          <p:spPr>
            <a:xfrm>
              <a:off x="3521075" y="28797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5"/>
            <p:cNvSpPr/>
            <p:nvPr/>
          </p:nvSpPr>
          <p:spPr>
            <a:xfrm>
              <a:off x="3609467" y="2879729"/>
              <a:ext cx="495117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si říkat  Veliký ruský kníže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56"/>
            <p:cNvSpPr/>
            <p:nvPr/>
          </p:nvSpPr>
          <p:spPr>
            <a:xfrm>
              <a:off x="7334758" y="28346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57"/>
            <p:cNvSpPr/>
            <p:nvPr/>
          </p:nvSpPr>
          <p:spPr>
            <a:xfrm>
              <a:off x="3521075" y="31845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58"/>
            <p:cNvSpPr/>
            <p:nvPr/>
          </p:nvSpPr>
          <p:spPr>
            <a:xfrm>
              <a:off x="3609467" y="3184529"/>
              <a:ext cx="613828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chtěl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ovládnout Konstantinopol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59"/>
            <p:cNvSpPr/>
            <p:nvPr/>
          </p:nvSpPr>
          <p:spPr>
            <a:xfrm>
              <a:off x="8226298" y="31394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0"/>
            <p:cNvSpPr/>
            <p:nvPr/>
          </p:nvSpPr>
          <p:spPr>
            <a:xfrm>
              <a:off x="8311643" y="31394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361"/>
            <p:cNvSpPr/>
            <p:nvPr/>
          </p:nvSpPr>
          <p:spPr>
            <a:xfrm>
              <a:off x="3521075" y="3489488"/>
              <a:ext cx="6524184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podnikl 2 výpravy( 1. v roce 907 a 2. v roce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62"/>
            <p:cNvSpPr/>
            <p:nvPr/>
          </p:nvSpPr>
          <p:spPr>
            <a:xfrm>
              <a:off x="3521075" y="3749469"/>
              <a:ext cx="65363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911)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3"/>
            <p:cNvSpPr/>
            <p:nvPr/>
          </p:nvSpPr>
          <p:spPr>
            <a:xfrm>
              <a:off x="4013327" y="37494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64"/>
            <p:cNvSpPr/>
            <p:nvPr/>
          </p:nvSpPr>
          <p:spPr>
            <a:xfrm>
              <a:off x="3385934" y="579085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65"/>
            <p:cNvSpPr/>
            <p:nvPr/>
          </p:nvSpPr>
          <p:spPr>
            <a:xfrm>
              <a:off x="3590931" y="5785398"/>
              <a:ext cx="5161704" cy="578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912 zemřel, nejsou žádné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6"/>
            <p:cNvSpPr/>
            <p:nvPr/>
          </p:nvSpPr>
          <p:spPr>
            <a:xfrm>
              <a:off x="7350065" y="5790838"/>
              <a:ext cx="99788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doklady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367"/>
            <p:cNvSpPr/>
            <p:nvPr/>
          </p:nvSpPr>
          <p:spPr>
            <a:xfrm>
              <a:off x="8095234" y="40542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68"/>
            <p:cNvSpPr/>
            <p:nvPr/>
          </p:nvSpPr>
          <p:spPr>
            <a:xfrm>
              <a:off x="8234644" y="5761232"/>
              <a:ext cx="28254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o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69"/>
            <p:cNvSpPr/>
            <p:nvPr/>
          </p:nvSpPr>
          <p:spPr>
            <a:xfrm>
              <a:off x="3638934" y="6101373"/>
              <a:ext cx="510422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jeho smrti, existuje pouze legenda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71"/>
            <p:cNvSpPr/>
            <p:nvPr/>
          </p:nvSpPr>
          <p:spPr>
            <a:xfrm>
              <a:off x="3452264" y="4142453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72"/>
            <p:cNvSpPr/>
            <p:nvPr/>
          </p:nvSpPr>
          <p:spPr>
            <a:xfrm>
              <a:off x="3635645" y="4106175"/>
              <a:ext cx="669939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postavit přes 2000 lodí, aby přepravil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73"/>
            <p:cNvSpPr/>
            <p:nvPr/>
          </p:nvSpPr>
          <p:spPr>
            <a:xfrm>
              <a:off x="3570879" y="4444486"/>
              <a:ext cx="651638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svou vojenskou družinu do Konstantinopolu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374"/>
            <p:cNvSpPr/>
            <p:nvPr/>
          </p:nvSpPr>
          <p:spPr>
            <a:xfrm>
              <a:off x="8423148" y="4968923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375"/>
            <p:cNvSpPr/>
            <p:nvPr/>
          </p:nvSpPr>
          <p:spPr>
            <a:xfrm>
              <a:off x="3452264" y="4833793"/>
              <a:ext cx="107609" cy="3080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76"/>
            <p:cNvSpPr/>
            <p:nvPr/>
          </p:nvSpPr>
          <p:spPr>
            <a:xfrm>
              <a:off x="3590931" y="4838819"/>
              <a:ext cx="5919701" cy="285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911 uzavřel s Konstantinopolem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77"/>
            <p:cNvSpPr/>
            <p:nvPr/>
          </p:nvSpPr>
          <p:spPr>
            <a:xfrm>
              <a:off x="3567291" y="5145253"/>
              <a:ext cx="703529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výhodnou smlouvu, která mu přinesla přibližně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253"/>
            <p:cNvSpPr/>
            <p:nvPr/>
          </p:nvSpPr>
          <p:spPr>
            <a:xfrm>
              <a:off x="3609467" y="5497065"/>
              <a:ext cx="1800424" cy="2931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4800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254"/>
            <p:cNvSpPr/>
            <p:nvPr/>
          </p:nvSpPr>
          <p:spPr>
            <a:xfrm>
              <a:off x="4209641" y="5483183"/>
              <a:ext cx="149852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kg stříbra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379"/>
            <p:cNvSpPr/>
            <p:nvPr/>
          </p:nvSpPr>
          <p:spPr>
            <a:xfrm>
              <a:off x="5216017" y="588334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2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Kníže Oleg u kostí </a:t>
            </a:r>
          </a:p>
          <a:p>
            <a:pPr marL="0" indent="0">
              <a:buNone/>
            </a:pPr>
            <a:r>
              <a:rPr lang="cs-CZ" dirty="0" smtClean="0"/>
              <a:t>svého koně</a:t>
            </a:r>
            <a:endParaRPr lang="cs-CZ" dirty="0"/>
          </a:p>
        </p:txBody>
      </p:sp>
      <p:pic>
        <p:nvPicPr>
          <p:cNvPr id="4" name="Picture 392"/>
          <p:cNvPicPr/>
          <p:nvPr/>
        </p:nvPicPr>
        <p:blipFill>
          <a:blip r:embed="rId2"/>
          <a:stretch>
            <a:fillRect/>
          </a:stretch>
        </p:blipFill>
        <p:spPr>
          <a:xfrm>
            <a:off x="3869473" y="365125"/>
            <a:ext cx="762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Igor</a:t>
            </a:r>
            <a:endParaRPr lang="cs-CZ" dirty="0"/>
          </a:p>
        </p:txBody>
      </p:sp>
      <p:grpSp>
        <p:nvGrpSpPr>
          <p:cNvPr id="4" name="Group 3215"/>
          <p:cNvGrpSpPr/>
          <p:nvPr/>
        </p:nvGrpSpPr>
        <p:grpSpPr>
          <a:xfrm>
            <a:off x="610870" y="1487"/>
            <a:ext cx="10742930" cy="6857364"/>
            <a:chOff x="0" y="0"/>
            <a:chExt cx="10743378" cy="6857999"/>
          </a:xfrm>
        </p:grpSpPr>
        <p:sp>
          <p:nvSpPr>
            <p:cNvPr id="5" name="Shape 384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5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5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40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40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40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40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40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40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40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40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409"/>
            <p:cNvSpPr/>
            <p:nvPr/>
          </p:nvSpPr>
          <p:spPr>
            <a:xfrm>
              <a:off x="2646934" y="540736"/>
              <a:ext cx="3809273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Igor (912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10"/>
            <p:cNvSpPr/>
            <p:nvPr/>
          </p:nvSpPr>
          <p:spPr>
            <a:xfrm>
              <a:off x="5510784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11"/>
            <p:cNvSpPr/>
            <p:nvPr/>
          </p:nvSpPr>
          <p:spPr>
            <a:xfrm>
              <a:off x="5719932" y="575332"/>
              <a:ext cx="1116111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412"/>
            <p:cNvSpPr/>
            <p:nvPr/>
          </p:nvSpPr>
          <p:spPr>
            <a:xfrm>
              <a:off x="6490970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413"/>
            <p:cNvSpPr/>
            <p:nvPr/>
          </p:nvSpPr>
          <p:spPr>
            <a:xfrm>
              <a:off x="393423" y="1623418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414"/>
            <p:cNvSpPr/>
            <p:nvPr/>
          </p:nvSpPr>
          <p:spPr>
            <a:xfrm>
              <a:off x="667512" y="1573661"/>
              <a:ext cx="185935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knížete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415"/>
            <p:cNvSpPr/>
            <p:nvPr/>
          </p:nvSpPr>
          <p:spPr>
            <a:xfrm>
              <a:off x="2079210" y="1575231"/>
              <a:ext cx="979945" cy="460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416"/>
            <p:cNvSpPr/>
            <p:nvPr/>
          </p:nvSpPr>
          <p:spPr>
            <a:xfrm>
              <a:off x="2799842" y="1528620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17"/>
            <p:cNvSpPr/>
            <p:nvPr/>
          </p:nvSpPr>
          <p:spPr>
            <a:xfrm>
              <a:off x="393192" y="1897046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 dirty="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18"/>
            <p:cNvSpPr/>
            <p:nvPr/>
          </p:nvSpPr>
          <p:spPr>
            <a:xfrm>
              <a:off x="667512" y="1878620"/>
              <a:ext cx="5967031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904 se 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oženil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 Olgou ze Pskova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419"/>
            <p:cNvSpPr/>
            <p:nvPr/>
          </p:nvSpPr>
          <p:spPr>
            <a:xfrm>
              <a:off x="5155057" y="1833525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420"/>
            <p:cNvSpPr/>
            <p:nvPr/>
          </p:nvSpPr>
          <p:spPr>
            <a:xfrm>
              <a:off x="393192" y="22020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421"/>
            <p:cNvSpPr/>
            <p:nvPr/>
          </p:nvSpPr>
          <p:spPr>
            <a:xfrm>
              <a:off x="667512" y="2183642"/>
              <a:ext cx="759279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Uzavření smlouvy s byzantským vládcem Lvem VI.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422"/>
            <p:cNvSpPr/>
            <p:nvPr/>
          </p:nvSpPr>
          <p:spPr>
            <a:xfrm>
              <a:off x="6377305" y="21386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23"/>
            <p:cNvSpPr/>
            <p:nvPr/>
          </p:nvSpPr>
          <p:spPr>
            <a:xfrm>
              <a:off x="393192" y="25068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24"/>
            <p:cNvSpPr/>
            <p:nvPr/>
          </p:nvSpPr>
          <p:spPr>
            <a:xfrm>
              <a:off x="667512" y="2488442"/>
              <a:ext cx="203131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Zaměstnával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25"/>
            <p:cNvSpPr/>
            <p:nvPr/>
          </p:nvSpPr>
          <p:spPr>
            <a:xfrm>
              <a:off x="2190242" y="2443401"/>
              <a:ext cx="112312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Varjagy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6"/>
            <p:cNvSpPr/>
            <p:nvPr/>
          </p:nvSpPr>
          <p:spPr>
            <a:xfrm>
              <a:off x="303491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27"/>
            <p:cNvSpPr/>
            <p:nvPr/>
          </p:nvSpPr>
          <p:spPr>
            <a:xfrm>
              <a:off x="3103499" y="2488442"/>
              <a:ext cx="355285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ve vojenských službách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428"/>
            <p:cNvSpPr/>
            <p:nvPr/>
          </p:nvSpPr>
          <p:spPr>
            <a:xfrm>
              <a:off x="577684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429"/>
            <p:cNvSpPr/>
            <p:nvPr/>
          </p:nvSpPr>
          <p:spPr>
            <a:xfrm>
              <a:off x="393192" y="28116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430"/>
            <p:cNvSpPr/>
            <p:nvPr/>
          </p:nvSpPr>
          <p:spPr>
            <a:xfrm>
              <a:off x="667512" y="2793242"/>
              <a:ext cx="188135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Vybíral daně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431"/>
            <p:cNvSpPr/>
            <p:nvPr/>
          </p:nvSpPr>
          <p:spPr>
            <a:xfrm>
              <a:off x="2083562" y="27482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32"/>
            <p:cNvSpPr/>
            <p:nvPr/>
          </p:nvSpPr>
          <p:spPr>
            <a:xfrm>
              <a:off x="393192" y="3116500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33"/>
            <p:cNvSpPr/>
            <p:nvPr/>
          </p:nvSpPr>
          <p:spPr>
            <a:xfrm>
              <a:off x="667512" y="3098074"/>
              <a:ext cx="10075866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Bránil hranice proti stepním barbarům (byly vystavovány opevněné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4"/>
            <p:cNvSpPr/>
            <p:nvPr/>
          </p:nvSpPr>
          <p:spPr>
            <a:xfrm>
              <a:off x="667512" y="3342136"/>
              <a:ext cx="96098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hráze)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35"/>
            <p:cNvSpPr/>
            <p:nvPr/>
          </p:nvSpPr>
          <p:spPr>
            <a:xfrm>
              <a:off x="1391666" y="32970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36"/>
            <p:cNvSpPr/>
            <p:nvPr/>
          </p:nvSpPr>
          <p:spPr>
            <a:xfrm>
              <a:off x="393192" y="36653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149"/>
            <p:cNvSpPr/>
            <p:nvPr/>
          </p:nvSpPr>
          <p:spPr>
            <a:xfrm>
              <a:off x="667512" y="36469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913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150"/>
            <p:cNvSpPr/>
            <p:nvPr/>
          </p:nvSpPr>
          <p:spPr>
            <a:xfrm>
              <a:off x="1092031" y="3646936"/>
              <a:ext cx="179876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zaútočil na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38"/>
            <p:cNvSpPr/>
            <p:nvPr/>
          </p:nvSpPr>
          <p:spPr>
            <a:xfrm>
              <a:off x="2455270" y="3657791"/>
              <a:ext cx="141186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39"/>
            <p:cNvSpPr/>
            <p:nvPr/>
          </p:nvSpPr>
          <p:spPr>
            <a:xfrm>
              <a:off x="3505835" y="36018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40"/>
            <p:cNvSpPr/>
            <p:nvPr/>
          </p:nvSpPr>
          <p:spPr>
            <a:xfrm>
              <a:off x="393192" y="39701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151"/>
            <p:cNvSpPr/>
            <p:nvPr/>
          </p:nvSpPr>
          <p:spPr>
            <a:xfrm>
              <a:off x="667512" y="39517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941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152"/>
            <p:cNvSpPr/>
            <p:nvPr/>
          </p:nvSpPr>
          <p:spPr>
            <a:xfrm>
              <a:off x="1092031" y="3951736"/>
              <a:ext cx="855683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se snažil zaútočit na Konstantinopol, ale útok se nezdařil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42"/>
            <p:cNvSpPr/>
            <p:nvPr/>
          </p:nvSpPr>
          <p:spPr>
            <a:xfrm>
              <a:off x="7528307" y="39066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443"/>
            <p:cNvSpPr/>
            <p:nvPr/>
          </p:nvSpPr>
          <p:spPr>
            <a:xfrm>
              <a:off x="393192" y="42749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444"/>
            <p:cNvSpPr/>
            <p:nvPr/>
          </p:nvSpPr>
          <p:spPr>
            <a:xfrm>
              <a:off x="667512" y="4256537"/>
              <a:ext cx="135601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Poražen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445"/>
            <p:cNvSpPr/>
            <p:nvPr/>
          </p:nvSpPr>
          <p:spPr>
            <a:xfrm>
              <a:off x="1696824" y="4256535"/>
              <a:ext cx="192062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Romanosem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46"/>
            <p:cNvSpPr/>
            <p:nvPr/>
          </p:nvSpPr>
          <p:spPr>
            <a:xfrm>
              <a:off x="3127883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47"/>
            <p:cNvSpPr/>
            <p:nvPr/>
          </p:nvSpPr>
          <p:spPr>
            <a:xfrm>
              <a:off x="3176416" y="4256086"/>
              <a:ext cx="2299740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Laskaponesem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48"/>
            <p:cNvSpPr/>
            <p:nvPr/>
          </p:nvSpPr>
          <p:spPr>
            <a:xfrm>
              <a:off x="4921885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449"/>
            <p:cNvSpPr/>
            <p:nvPr/>
          </p:nvSpPr>
          <p:spPr>
            <a:xfrm>
              <a:off x="393192" y="45801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450"/>
            <p:cNvSpPr/>
            <p:nvPr/>
          </p:nvSpPr>
          <p:spPr>
            <a:xfrm>
              <a:off x="667512" y="4561718"/>
              <a:ext cx="846577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 porušil sjednanou smlouvu Olega a Konstantinopolu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451"/>
            <p:cNvSpPr/>
            <p:nvPr/>
          </p:nvSpPr>
          <p:spPr>
            <a:xfrm>
              <a:off x="7036054" y="45166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452"/>
            <p:cNvSpPr/>
            <p:nvPr/>
          </p:nvSpPr>
          <p:spPr>
            <a:xfrm>
              <a:off x="393192" y="48849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3153"/>
            <p:cNvSpPr/>
            <p:nvPr/>
          </p:nvSpPr>
          <p:spPr>
            <a:xfrm>
              <a:off x="667512" y="4821476"/>
              <a:ext cx="56466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944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154"/>
            <p:cNvSpPr/>
            <p:nvPr/>
          </p:nvSpPr>
          <p:spPr>
            <a:xfrm>
              <a:off x="1092031" y="4821476"/>
              <a:ext cx="161467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byzantsko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454"/>
            <p:cNvSpPr/>
            <p:nvPr/>
          </p:nvSpPr>
          <p:spPr>
            <a:xfrm>
              <a:off x="2307590" y="4821476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455"/>
            <p:cNvSpPr/>
            <p:nvPr/>
          </p:nvSpPr>
          <p:spPr>
            <a:xfrm>
              <a:off x="2455270" y="4805017"/>
              <a:ext cx="137937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ruský mír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456"/>
            <p:cNvSpPr/>
            <p:nvPr/>
          </p:nvSpPr>
          <p:spPr>
            <a:xfrm>
              <a:off x="3431159" y="48214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457"/>
            <p:cNvSpPr/>
            <p:nvPr/>
          </p:nvSpPr>
          <p:spPr>
            <a:xfrm>
              <a:off x="393192" y="51897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3155"/>
            <p:cNvSpPr/>
            <p:nvPr/>
          </p:nvSpPr>
          <p:spPr>
            <a:xfrm>
              <a:off x="667512" y="5171318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3156"/>
            <p:cNvSpPr/>
            <p:nvPr/>
          </p:nvSpPr>
          <p:spPr>
            <a:xfrm>
              <a:off x="1092031" y="5171318"/>
              <a:ext cx="227232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byl zavražděn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459"/>
            <p:cNvSpPr/>
            <p:nvPr/>
          </p:nvSpPr>
          <p:spPr>
            <a:xfrm>
              <a:off x="2783431" y="5159848"/>
              <a:ext cx="1411866" cy="499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460"/>
            <p:cNvSpPr/>
            <p:nvPr/>
          </p:nvSpPr>
          <p:spPr>
            <a:xfrm>
              <a:off x="3839591" y="5171318"/>
              <a:ext cx="502226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, které vedl kníže Mat, jeho vládu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461"/>
            <p:cNvSpPr/>
            <p:nvPr/>
          </p:nvSpPr>
          <p:spPr>
            <a:xfrm>
              <a:off x="7616698" y="5171318"/>
              <a:ext cx="13367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pževzala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462"/>
            <p:cNvSpPr/>
            <p:nvPr/>
          </p:nvSpPr>
          <p:spPr>
            <a:xfrm>
              <a:off x="8622792" y="51262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463"/>
            <p:cNvSpPr/>
            <p:nvPr/>
          </p:nvSpPr>
          <p:spPr>
            <a:xfrm>
              <a:off x="667512" y="5370065"/>
              <a:ext cx="71495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Olga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464"/>
            <p:cNvSpPr/>
            <p:nvPr/>
          </p:nvSpPr>
          <p:spPr>
            <a:xfrm>
              <a:off x="1205789" y="537006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5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3" name="Group 3067"/>
          <p:cNvGrpSpPr/>
          <p:nvPr/>
        </p:nvGrpSpPr>
        <p:grpSpPr>
          <a:xfrm>
            <a:off x="895959" y="317"/>
            <a:ext cx="12037063" cy="7222173"/>
            <a:chOff x="-628041" y="0"/>
            <a:chExt cx="12037063" cy="7222841"/>
          </a:xfrm>
        </p:grpSpPr>
        <p:sp>
          <p:nvSpPr>
            <p:cNvPr id="54" name="Shape 3856"/>
            <p:cNvSpPr/>
            <p:nvPr/>
          </p:nvSpPr>
          <p:spPr>
            <a:xfrm>
              <a:off x="-628041" y="364842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3857"/>
            <p:cNvSpPr/>
            <p:nvPr/>
          </p:nvSpPr>
          <p:spPr>
            <a:xfrm>
              <a:off x="-100902" y="167915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3858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3859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503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504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505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506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507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508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509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510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Rectangle 511"/>
            <p:cNvSpPr/>
            <p:nvPr/>
          </p:nvSpPr>
          <p:spPr>
            <a:xfrm>
              <a:off x="2529205" y="540736"/>
              <a:ext cx="4306839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Kněžna Olga </a:t>
              </a: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512"/>
            <p:cNvSpPr/>
            <p:nvPr/>
          </p:nvSpPr>
          <p:spPr>
            <a:xfrm>
              <a:off x="5768340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513"/>
            <p:cNvSpPr/>
            <p:nvPr/>
          </p:nvSpPr>
          <p:spPr>
            <a:xfrm>
              <a:off x="5908628" y="544236"/>
              <a:ext cx="930464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514"/>
            <p:cNvSpPr/>
            <p:nvPr/>
          </p:nvSpPr>
          <p:spPr>
            <a:xfrm>
              <a:off x="6608319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515"/>
            <p:cNvSpPr/>
            <p:nvPr/>
          </p:nvSpPr>
          <p:spPr>
            <a:xfrm>
              <a:off x="393192" y="1682354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516"/>
            <p:cNvSpPr/>
            <p:nvPr/>
          </p:nvSpPr>
          <p:spPr>
            <a:xfrm>
              <a:off x="667512" y="1657138"/>
              <a:ext cx="7093967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Nastoupila na trůn po Igorově smrti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517"/>
            <p:cNvSpPr/>
            <p:nvPr/>
          </p:nvSpPr>
          <p:spPr>
            <a:xfrm>
              <a:off x="6002401" y="1596454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518"/>
            <p:cNvSpPr/>
            <p:nvPr/>
          </p:nvSpPr>
          <p:spPr>
            <a:xfrm>
              <a:off x="393192" y="2176510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519"/>
            <p:cNvSpPr/>
            <p:nvPr/>
          </p:nvSpPr>
          <p:spPr>
            <a:xfrm>
              <a:off x="667512" y="2090610"/>
              <a:ext cx="912494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520"/>
            <p:cNvSpPr/>
            <p:nvPr/>
          </p:nvSpPr>
          <p:spPr>
            <a:xfrm>
              <a:off x="1352042" y="2090610"/>
              <a:ext cx="2079620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Svjatoslav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521"/>
            <p:cNvSpPr/>
            <p:nvPr/>
          </p:nvSpPr>
          <p:spPr>
            <a:xfrm>
              <a:off x="2917571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522"/>
            <p:cNvSpPr/>
            <p:nvPr/>
          </p:nvSpPr>
          <p:spPr>
            <a:xfrm>
              <a:off x="3010535" y="2090610"/>
              <a:ext cx="382099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I.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523"/>
            <p:cNvSpPr/>
            <p:nvPr/>
          </p:nvSpPr>
          <p:spPr>
            <a:xfrm>
              <a:off x="3288478" y="2088245"/>
              <a:ext cx="159756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Igorevič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524"/>
            <p:cNvSpPr/>
            <p:nvPr/>
          </p:nvSpPr>
          <p:spPr>
            <a:xfrm>
              <a:off x="4497959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525"/>
            <p:cNvSpPr/>
            <p:nvPr/>
          </p:nvSpPr>
          <p:spPr>
            <a:xfrm>
              <a:off x="393192" y="2670286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526"/>
            <p:cNvSpPr/>
            <p:nvPr/>
          </p:nvSpPr>
          <p:spPr>
            <a:xfrm>
              <a:off x="667512" y="2645070"/>
              <a:ext cx="180096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Porážka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527"/>
            <p:cNvSpPr/>
            <p:nvPr/>
          </p:nvSpPr>
          <p:spPr>
            <a:xfrm>
              <a:off x="2018030" y="2645070"/>
              <a:ext cx="192592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Drevljanů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528"/>
            <p:cNvSpPr/>
            <p:nvPr/>
          </p:nvSpPr>
          <p:spPr>
            <a:xfrm>
              <a:off x="3466211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529"/>
            <p:cNvSpPr/>
            <p:nvPr/>
          </p:nvSpPr>
          <p:spPr>
            <a:xfrm>
              <a:off x="3608523" y="2645071"/>
              <a:ext cx="76036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946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530"/>
            <p:cNvSpPr/>
            <p:nvPr/>
          </p:nvSpPr>
          <p:spPr>
            <a:xfrm>
              <a:off x="4133723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531"/>
            <p:cNvSpPr/>
            <p:nvPr/>
          </p:nvSpPr>
          <p:spPr>
            <a:xfrm>
              <a:off x="393192" y="316408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532"/>
            <p:cNvSpPr/>
            <p:nvPr/>
          </p:nvSpPr>
          <p:spPr>
            <a:xfrm>
              <a:off x="667512" y="3138878"/>
              <a:ext cx="3643027" cy="429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Přijala křesťanství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533"/>
            <p:cNvSpPr/>
            <p:nvPr/>
          </p:nvSpPr>
          <p:spPr>
            <a:xfrm>
              <a:off x="3408299" y="3078141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534"/>
            <p:cNvSpPr/>
            <p:nvPr/>
          </p:nvSpPr>
          <p:spPr>
            <a:xfrm>
              <a:off x="393192" y="365809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535"/>
            <p:cNvSpPr/>
            <p:nvPr/>
          </p:nvSpPr>
          <p:spPr>
            <a:xfrm>
              <a:off x="667512" y="3632877"/>
              <a:ext cx="823319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smrti byla prohlášena za svatou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(1547)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536"/>
            <p:cNvSpPr/>
            <p:nvPr/>
          </p:nvSpPr>
          <p:spPr>
            <a:xfrm>
              <a:off x="6859270" y="3572193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537"/>
            <p:cNvSpPr/>
            <p:nvPr/>
          </p:nvSpPr>
          <p:spPr>
            <a:xfrm>
              <a:off x="393192" y="4151868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538"/>
            <p:cNvSpPr/>
            <p:nvPr/>
          </p:nvSpPr>
          <p:spPr>
            <a:xfrm>
              <a:off x="667512" y="4126653"/>
              <a:ext cx="5724884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křtu přijala jméno Helena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539"/>
            <p:cNvSpPr/>
            <p:nvPr/>
          </p:nvSpPr>
          <p:spPr>
            <a:xfrm>
              <a:off x="4972177" y="4065969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540"/>
            <p:cNvSpPr/>
            <p:nvPr/>
          </p:nvSpPr>
          <p:spPr>
            <a:xfrm>
              <a:off x="393192" y="464579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541"/>
            <p:cNvSpPr/>
            <p:nvPr/>
          </p:nvSpPr>
          <p:spPr>
            <a:xfrm>
              <a:off x="667512" y="4620588"/>
              <a:ext cx="9533217" cy="429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Nechala vystavit chrám sv. Sofie a sv. Mikuláše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542"/>
            <p:cNvSpPr/>
            <p:nvPr/>
          </p:nvSpPr>
          <p:spPr>
            <a:xfrm>
              <a:off x="7837678" y="4559850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543"/>
            <p:cNvSpPr/>
            <p:nvPr/>
          </p:nvSpPr>
          <p:spPr>
            <a:xfrm>
              <a:off x="393192" y="513980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544"/>
            <p:cNvSpPr/>
            <p:nvPr/>
          </p:nvSpPr>
          <p:spPr>
            <a:xfrm>
              <a:off x="667512" y="5114586"/>
              <a:ext cx="10741510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Zemřela v roce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969 </a:t>
              </a: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Kyjevě a při pochování si přála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545"/>
            <p:cNvSpPr/>
            <p:nvPr/>
          </p:nvSpPr>
          <p:spPr>
            <a:xfrm>
              <a:off x="667512" y="5526015"/>
              <a:ext cx="4097672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křesťanského kněze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546"/>
            <p:cNvSpPr/>
            <p:nvPr/>
          </p:nvSpPr>
          <p:spPr>
            <a:xfrm>
              <a:off x="3749675" y="5465331"/>
              <a:ext cx="126707" cy="5085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grpSp>
        <p:nvGrpSpPr>
          <p:cNvPr id="4" name="Group 3283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5" name="Shape 3860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61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62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63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55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56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57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58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59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60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61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62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7" name="Picture 56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2912" y="571500"/>
              <a:ext cx="4942713" cy="4000500"/>
            </a:xfrm>
            <a:prstGeom prst="rect">
              <a:avLst/>
            </a:prstGeom>
          </p:spPr>
        </p:pic>
        <p:pic>
          <p:nvPicPr>
            <p:cNvPr id="18" name="Picture 56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86375" y="571500"/>
              <a:ext cx="3524250" cy="579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0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Pravlast Slovanů</a:t>
            </a:r>
          </a:p>
          <a:p>
            <a:r>
              <a:rPr lang="cs-CZ" dirty="0" smtClean="0"/>
              <a:t>Leží mezi řekami Dněpr, Visla,</a:t>
            </a:r>
          </a:p>
          <a:p>
            <a:pPr marL="0" indent="0">
              <a:buNone/>
            </a:pPr>
            <a:r>
              <a:rPr lang="cs-CZ" dirty="0" smtClean="0"/>
              <a:t> Dvina a Pripjať →</a:t>
            </a:r>
          </a:p>
          <a:p>
            <a:pPr marL="0" indent="0">
              <a:buNone/>
            </a:pPr>
            <a:r>
              <a:rPr lang="cs-CZ" dirty="0" smtClean="0"/>
              <a:t>podél řeky Dněpr </a:t>
            </a:r>
          </a:p>
          <a:p>
            <a:pPr marL="0" indent="0">
              <a:buNone/>
            </a:pPr>
            <a:r>
              <a:rPr lang="cs-CZ" dirty="0" smtClean="0"/>
              <a:t>(území dnešní Ukrajiny), </a:t>
            </a:r>
          </a:p>
          <a:p>
            <a:pPr marL="0" indent="0">
              <a:buNone/>
            </a:pPr>
            <a:r>
              <a:rPr lang="cs-CZ" dirty="0" smtClean="0"/>
              <a:t>podél severního údolí řeky Volhy, </a:t>
            </a:r>
          </a:p>
          <a:p>
            <a:pPr marL="0" indent="0">
              <a:buNone/>
            </a:pPr>
            <a:r>
              <a:rPr lang="cs-CZ" dirty="0" smtClean="0"/>
              <a:t>východně od Moskvy, </a:t>
            </a:r>
          </a:p>
          <a:p>
            <a:pPr marL="0" indent="0">
              <a:buNone/>
            </a:pPr>
            <a:r>
              <a:rPr lang="cs-CZ" dirty="0" smtClean="0"/>
              <a:t>západně od dnešního Moldavska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ocuments and Settings\Home\Plocha\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61" y="526560"/>
            <a:ext cx="4071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Kníže </a:t>
            </a:r>
            <a:r>
              <a:rPr lang="cs-CZ" b="1" dirty="0"/>
              <a:t>Svjatoslav </a:t>
            </a:r>
            <a:r>
              <a:rPr lang="cs-CZ" b="1" dirty="0" smtClean="0"/>
              <a:t> 962-972</a:t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48906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Nechtěl přijmout křesťanskou víru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Při </a:t>
            </a:r>
            <a:r>
              <a:rPr lang="cs-CZ" dirty="0"/>
              <a:t>bojích nosil bílé oblečení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Narodili </a:t>
            </a:r>
            <a:r>
              <a:rPr lang="cs-CZ" dirty="0"/>
              <a:t>se mu 3 synové: Vladimír, Oleg a </a:t>
            </a:r>
            <a:r>
              <a:rPr lang="cs-CZ" dirty="0" err="1"/>
              <a:t>Jaropolk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Postupoval </a:t>
            </a:r>
            <a:r>
              <a:rPr lang="cs-CZ" dirty="0"/>
              <a:t>do Volžského Bulharska, kde si vymohl od obyvatel platit daně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Zřídil </a:t>
            </a:r>
            <a:r>
              <a:rPr lang="cs-CZ" dirty="0"/>
              <a:t>osadu „Bílá věž“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964 zlikvidoval </a:t>
            </a:r>
            <a:r>
              <a:rPr lang="cs-CZ" dirty="0" err="1"/>
              <a:t>Chazarsko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Dobyl </a:t>
            </a:r>
            <a:r>
              <a:rPr lang="cs-CZ" dirty="0"/>
              <a:t>Bulharsko a </a:t>
            </a:r>
            <a:r>
              <a:rPr lang="cs-CZ" dirty="0" err="1"/>
              <a:t>Pečeněhy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 </a:t>
            </a:r>
            <a:r>
              <a:rPr lang="cs-CZ" dirty="0"/>
              <a:t>smrti Olgy opustil Rus a vládu rozdělil mezi </a:t>
            </a:r>
            <a:r>
              <a:rPr lang="cs-CZ" dirty="0" smtClean="0"/>
              <a:t>syny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Armáda Svjatoslava na jaře roku 970 získala </a:t>
            </a:r>
            <a:r>
              <a:rPr lang="cs-CZ" dirty="0" err="1" smtClean="0"/>
              <a:t>Preslavl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Bitva u </a:t>
            </a:r>
            <a:r>
              <a:rPr lang="cs-CZ" dirty="0" err="1"/>
              <a:t>Arkadiopole</a:t>
            </a:r>
            <a:r>
              <a:rPr lang="cs-CZ" dirty="0"/>
              <a:t> </a:t>
            </a:r>
            <a:r>
              <a:rPr lang="cs-CZ" dirty="0" smtClean="0"/>
              <a:t>    972 ho zavraždili </a:t>
            </a:r>
            <a:r>
              <a:rPr lang="cs-CZ" dirty="0" err="1"/>
              <a:t>Pečeněhové</a:t>
            </a:r>
            <a:r>
              <a:rPr lang="cs-CZ" dirty="0"/>
              <a:t> z obav před porušením smlouvy s Byzancí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297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33" name="Shape 3868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386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87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87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65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65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65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65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65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65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65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65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45" name="Picture 66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14749" y="1285862"/>
              <a:ext cx="3776091" cy="4572000"/>
            </a:xfrm>
            <a:prstGeom prst="rect">
              <a:avLst/>
            </a:prstGeom>
          </p:spPr>
        </p:pic>
        <p:pic>
          <p:nvPicPr>
            <p:cNvPr id="46" name="Picture 6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5725" y="285724"/>
              <a:ext cx="3971925" cy="575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3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Vladimír 980 - 1015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Vladimír byl </a:t>
            </a:r>
            <a:r>
              <a:rPr lang="cs-CZ" dirty="0" smtClean="0"/>
              <a:t>nejmladším nemanželským  </a:t>
            </a:r>
            <a:r>
              <a:rPr lang="cs-CZ" dirty="0"/>
              <a:t>synem knížete </a:t>
            </a:r>
            <a:r>
              <a:rPr lang="cs-CZ" dirty="0">
                <a:hlinkClick r:id="rId2" tooltip="Svjatoslav I."/>
              </a:rPr>
              <a:t>Svjatoslava </a:t>
            </a:r>
            <a:r>
              <a:rPr lang="cs-CZ" dirty="0" smtClean="0">
                <a:hlinkClick r:id="rId2" tooltip="Svjatoslav I."/>
              </a:rPr>
              <a:t>I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969 se kníže Svjatoslav rozhodl žít trvale na Balkáně, proto svěřil správu v té době již značně rozlehlé ruské říše svým synům. Nejstaršímu </a:t>
            </a:r>
            <a:r>
              <a:rPr lang="cs-CZ" dirty="0" err="1">
                <a:hlinkClick r:id="rId3" tooltip="Jaropolk (stránka neexistuje)"/>
              </a:rPr>
              <a:t>Jaropolkovi</a:t>
            </a:r>
            <a:r>
              <a:rPr lang="cs-CZ" dirty="0"/>
              <a:t> předal vládu v </a:t>
            </a:r>
            <a:r>
              <a:rPr lang="cs-CZ" dirty="0">
                <a:hlinkClick r:id="rId4" tooltip="Kyjev"/>
              </a:rPr>
              <a:t>Kyjevě</a:t>
            </a:r>
            <a:r>
              <a:rPr lang="cs-CZ" dirty="0"/>
              <a:t>, </a:t>
            </a:r>
            <a:r>
              <a:rPr lang="cs-CZ" dirty="0">
                <a:hlinkClick r:id="rId5" tooltip="Oleg Vladimirovič (stránka neexistuje)"/>
              </a:rPr>
              <a:t>Olegovi</a:t>
            </a:r>
            <a:r>
              <a:rPr lang="cs-CZ" dirty="0"/>
              <a:t> u </a:t>
            </a:r>
            <a:r>
              <a:rPr lang="cs-CZ" dirty="0" err="1">
                <a:hlinkClick r:id="rId6" tooltip="Drevljané"/>
              </a:rPr>
              <a:t>Drevljanů</a:t>
            </a:r>
            <a:r>
              <a:rPr lang="cs-CZ" dirty="0"/>
              <a:t> a Vladimírovi ve vzdáleném </a:t>
            </a:r>
            <a:r>
              <a:rPr lang="cs-CZ" dirty="0">
                <a:hlinkClick r:id="rId7" tooltip="Novgorod"/>
              </a:rPr>
              <a:t>Novgorodě</a:t>
            </a:r>
            <a:r>
              <a:rPr lang="cs-CZ" dirty="0"/>
              <a:t>, o nějž neměli jeho bratří zájem.</a:t>
            </a:r>
          </a:p>
          <a:p>
            <a:r>
              <a:rPr lang="cs-CZ" dirty="0"/>
              <a:t>Po </a:t>
            </a:r>
            <a:r>
              <a:rPr lang="cs-CZ" dirty="0" err="1"/>
              <a:t>Svjatoslavově</a:t>
            </a:r>
            <a:r>
              <a:rPr lang="cs-CZ" dirty="0"/>
              <a:t> smrti v roce </a:t>
            </a:r>
            <a:r>
              <a:rPr lang="cs-CZ" dirty="0">
                <a:hlinkClick r:id="rId8" tooltip="972"/>
              </a:rPr>
              <a:t>972</a:t>
            </a:r>
            <a:r>
              <a:rPr lang="cs-CZ" dirty="0"/>
              <a:t> vypukly mezi </a:t>
            </a:r>
            <a:r>
              <a:rPr lang="cs-CZ" dirty="0" err="1"/>
              <a:t>Jaropolkem</a:t>
            </a:r>
            <a:r>
              <a:rPr lang="cs-CZ" dirty="0"/>
              <a:t> a Olegem </a:t>
            </a:r>
            <a:r>
              <a:rPr lang="cs-CZ" dirty="0" smtClean="0"/>
              <a:t>neshody. Výsledkem </a:t>
            </a:r>
            <a:r>
              <a:rPr lang="cs-CZ" dirty="0"/>
              <a:t>bylo Olegovo zabití roku </a:t>
            </a:r>
            <a:r>
              <a:rPr lang="cs-CZ" dirty="0">
                <a:hlinkClick r:id="rId9" tooltip="977"/>
              </a:rPr>
              <a:t>977</a:t>
            </a:r>
            <a:r>
              <a:rPr lang="cs-CZ" dirty="0"/>
              <a:t>. Poté se </a:t>
            </a:r>
            <a:r>
              <a:rPr lang="cs-CZ" dirty="0" err="1"/>
              <a:t>Jaropolk</a:t>
            </a:r>
            <a:r>
              <a:rPr lang="cs-CZ" dirty="0"/>
              <a:t> ujal vlády také v </a:t>
            </a:r>
            <a:r>
              <a:rPr lang="cs-CZ" dirty="0" err="1"/>
              <a:t>drevljanské</a:t>
            </a:r>
            <a:r>
              <a:rPr lang="cs-CZ" dirty="0"/>
              <a:t> zemi. Mladičký </a:t>
            </a:r>
            <a:r>
              <a:rPr lang="cs-CZ" dirty="0" smtClean="0"/>
              <a:t>Vladimír </a:t>
            </a:r>
            <a:r>
              <a:rPr lang="cs-CZ" dirty="0"/>
              <a:t>se obával, že jeho starší bratr má v úmyslu ho odstranit a ujmout se vlády na celé Rusi, proto raději opustil Novgorod a vydal se do </a:t>
            </a:r>
            <a:r>
              <a:rPr lang="cs-CZ" dirty="0">
                <a:hlinkClick r:id="rId10" tooltip="Švédsko"/>
              </a:rPr>
              <a:t>Švédska</a:t>
            </a:r>
            <a:r>
              <a:rPr lang="cs-CZ" dirty="0"/>
              <a:t> pro pomoc. 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>
                <a:hlinkClick r:id="rId11" tooltip="980"/>
              </a:rPr>
              <a:t>980</a:t>
            </a:r>
            <a:r>
              <a:rPr lang="cs-CZ" dirty="0"/>
              <a:t> se vrátil na Rus v doprovodu najatého </a:t>
            </a:r>
            <a:r>
              <a:rPr lang="cs-CZ" dirty="0" err="1">
                <a:hlinkClick r:id="rId12" tooltip="Varjagové"/>
              </a:rPr>
              <a:t>varjažského</a:t>
            </a:r>
            <a:r>
              <a:rPr lang="cs-CZ" dirty="0"/>
              <a:t> vojska a bez problémů se zmocnil Novgorodu. </a:t>
            </a:r>
            <a:r>
              <a:rPr lang="cs-CZ" dirty="0" smtClean="0"/>
              <a:t>Dobyl  také Kyjev a </a:t>
            </a:r>
            <a:r>
              <a:rPr lang="cs-CZ" dirty="0"/>
              <a:t>stal jediným vládcem Kyjevské Rusi</a:t>
            </a:r>
            <a:r>
              <a:rPr lang="cs-CZ" dirty="0" smtClean="0"/>
              <a:t>.</a:t>
            </a:r>
          </a:p>
          <a:p>
            <a:r>
              <a:rPr lang="cs-CZ" dirty="0"/>
              <a:t>pokusil o reformu </a:t>
            </a:r>
            <a:r>
              <a:rPr lang="cs-CZ" dirty="0">
                <a:hlinkClick r:id="rId13" tooltip="Pohanství"/>
              </a:rPr>
              <a:t>pohanského náboženství</a:t>
            </a:r>
            <a:r>
              <a:rPr lang="cs-CZ" dirty="0"/>
              <a:t>. Na vršku nad </a:t>
            </a:r>
            <a:r>
              <a:rPr lang="cs-CZ" dirty="0">
                <a:hlinkClick r:id="rId14" tooltip="Dněpr"/>
              </a:rPr>
              <a:t>Dněprem</a:t>
            </a:r>
            <a:r>
              <a:rPr lang="cs-CZ" dirty="0"/>
              <a:t> nechal postavit jakýsi pohanský </a:t>
            </a:r>
            <a:r>
              <a:rPr lang="cs-CZ" dirty="0">
                <a:hlinkClick r:id="rId15" tooltip="Pantheon"/>
              </a:rPr>
              <a:t>pantheon</a:t>
            </a:r>
            <a:r>
              <a:rPr lang="cs-CZ" dirty="0"/>
              <a:t> s šesti božstvy (</a:t>
            </a:r>
            <a:r>
              <a:rPr lang="cs-CZ" dirty="0">
                <a:hlinkClick r:id="rId16" tooltip="Perun"/>
              </a:rPr>
              <a:t>Perunem</a:t>
            </a:r>
            <a:r>
              <a:rPr lang="cs-CZ" dirty="0"/>
              <a:t> jako hlavním bohem, </a:t>
            </a:r>
            <a:r>
              <a:rPr lang="cs-CZ" dirty="0" err="1">
                <a:hlinkClick r:id="rId17" tooltip="Chors"/>
              </a:rPr>
              <a:t>Chorsem</a:t>
            </a:r>
            <a:r>
              <a:rPr lang="cs-CZ" dirty="0"/>
              <a:t>, </a:t>
            </a:r>
            <a:r>
              <a:rPr lang="cs-CZ" dirty="0" err="1">
                <a:hlinkClick r:id="rId18" tooltip="Dažbog"/>
              </a:rPr>
              <a:t>Dažbogem</a:t>
            </a:r>
            <a:r>
              <a:rPr lang="cs-CZ" dirty="0"/>
              <a:t>, </a:t>
            </a:r>
            <a:r>
              <a:rPr lang="cs-CZ" dirty="0" err="1">
                <a:hlinkClick r:id="rId19" tooltip="Stribog"/>
              </a:rPr>
              <a:t>Stribogem</a:t>
            </a:r>
            <a:r>
              <a:rPr lang="cs-CZ" dirty="0"/>
              <a:t>, </a:t>
            </a:r>
            <a:r>
              <a:rPr lang="cs-CZ" dirty="0" err="1">
                <a:hlinkClick r:id="rId20" tooltip="Semargl"/>
              </a:rPr>
              <a:t>Semarglem</a:t>
            </a:r>
            <a:r>
              <a:rPr lang="cs-CZ" dirty="0"/>
              <a:t>, a </a:t>
            </a:r>
            <a:r>
              <a:rPr lang="cs-CZ" dirty="0" err="1" smtClean="0">
                <a:hlinkClick r:id="rId21" tooltip="Mokoš"/>
              </a:rPr>
              <a:t>Mokoš</a:t>
            </a:r>
            <a:r>
              <a:rPr lang="cs-CZ" dirty="0" err="1" smtClean="0"/>
              <a:t>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Poskytl vojenskou pomoc byzantskému císaři a dostal za manželku jeho sestru princeznu Annu </a:t>
            </a:r>
            <a:r>
              <a:rPr lang="cs-CZ" dirty="0" err="1" smtClean="0"/>
              <a:t>Porfyrogennétu</a:t>
            </a:r>
            <a:r>
              <a:rPr lang="cs-CZ" dirty="0" smtClean="0"/>
              <a:t>, podmínkou bylo přijetí křesťanství</a:t>
            </a:r>
          </a:p>
          <a:p>
            <a:r>
              <a:rPr lang="cs-CZ" dirty="0" smtClean="0"/>
              <a:t>988 se nechal pokřtít a následně byl pokřtěn i kyjevský lid v řece Dněpr, pozval do Kyjeva byzantské stavitele → stavba chrámů (</a:t>
            </a:r>
            <a:r>
              <a:rPr lang="cs-CZ" dirty="0" err="1" smtClean="0"/>
              <a:t>Uspenskij</a:t>
            </a:r>
            <a:r>
              <a:rPr lang="cs-CZ" dirty="0" smtClean="0"/>
              <a:t> sobor) </a:t>
            </a:r>
          </a:p>
          <a:p>
            <a:r>
              <a:rPr lang="cs-CZ" dirty="0" smtClean="0"/>
              <a:t>Měl 12 synů , mezi které postupně rozdělil vládu v </a:t>
            </a:r>
            <a:r>
              <a:rPr lang="cs-CZ" dirty="0"/>
              <a:t>ú</a:t>
            </a:r>
            <a:r>
              <a:rPr lang="cs-CZ" dirty="0" smtClean="0"/>
              <a:t>dělných knížectvích, syn Jaroslav vládl v Novgorodu. Odmítá otci platit daně a poslušnost. Vladimír chystá vojenskou výpravu proti Novgorodu, během jejich příprav umírá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Pokřestění</a:t>
            </a:r>
            <a:r>
              <a:rPr lang="cs-CZ" dirty="0" smtClean="0"/>
              <a:t>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https://youtu.be/hfwz55XxgwQ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VW1RYRJZO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65396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 rozvoje Kyjevské Rusi – Vláda Jaroslava Moudrého 1016 - 1054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bojoval o nástupnictví se </a:t>
            </a:r>
            <a:r>
              <a:rPr lang="cs-CZ" sz="6200" dirty="0" smtClean="0"/>
              <a:t>svým </a:t>
            </a:r>
            <a:r>
              <a:rPr lang="cs-CZ" sz="6200" dirty="0"/>
              <a:t>bratrem </a:t>
            </a:r>
            <a:r>
              <a:rPr lang="cs-CZ" sz="6200" dirty="0" err="1"/>
              <a:t>Svjatopolkem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v </a:t>
            </a:r>
            <a:r>
              <a:rPr lang="cs-CZ" sz="6200" dirty="0"/>
              <a:t>roce 1017 byl </a:t>
            </a:r>
            <a:r>
              <a:rPr lang="cs-CZ" sz="6200" dirty="0" smtClean="0"/>
              <a:t>Jaroslav </a:t>
            </a:r>
            <a:r>
              <a:rPr lang="cs-CZ" sz="6200" dirty="0"/>
              <a:t>poražen Boleslavem </a:t>
            </a:r>
            <a:r>
              <a:rPr lang="cs-CZ" sz="6200" dirty="0" smtClean="0"/>
              <a:t>Chrabrým </a:t>
            </a:r>
            <a:r>
              <a:rPr lang="cs-CZ" sz="6200" dirty="0"/>
              <a:t>na řece </a:t>
            </a:r>
            <a:r>
              <a:rPr lang="cs-CZ" sz="6200" dirty="0" smtClean="0"/>
              <a:t>Bug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v roce 1019 dobyl zpět </a:t>
            </a:r>
            <a:r>
              <a:rPr lang="cs-CZ" sz="6200" dirty="0" smtClean="0"/>
              <a:t>Kyjev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konečná </a:t>
            </a:r>
            <a:r>
              <a:rPr lang="cs-CZ" sz="6200" dirty="0"/>
              <a:t>porážka </a:t>
            </a:r>
            <a:r>
              <a:rPr lang="cs-CZ" sz="6200" dirty="0" err="1" smtClean="0"/>
              <a:t>Pečeněhů</a:t>
            </a:r>
            <a:endParaRPr lang="cs-CZ" sz="62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Kyjev – hlavní </a:t>
            </a:r>
            <a:r>
              <a:rPr lang="cs-CZ" sz="6200" dirty="0" smtClean="0"/>
              <a:t>město </a:t>
            </a:r>
            <a:r>
              <a:rPr lang="cs-CZ" sz="6200" dirty="0"/>
              <a:t>velké </a:t>
            </a:r>
            <a:r>
              <a:rPr lang="cs-CZ" sz="6200" dirty="0" smtClean="0"/>
              <a:t>říše</a:t>
            </a:r>
            <a:endParaRPr lang="cs-CZ" sz="6200" dirty="0"/>
          </a:p>
          <a:p>
            <a:pPr>
              <a:defRPr/>
            </a:pPr>
            <a:r>
              <a:rPr lang="cs-CZ" sz="6200" dirty="0" smtClean="0"/>
              <a:t>rozkvět křesťanství - chrám </a:t>
            </a:r>
            <a:r>
              <a:rPr lang="cs-CZ" sz="6200" dirty="0"/>
              <a:t>sv. Sofie v Kyjevě </a:t>
            </a:r>
            <a:r>
              <a:rPr lang="cs-CZ" sz="6200" dirty="0" smtClean="0"/>
              <a:t>(1037), jmenoval metropolitu </a:t>
            </a:r>
            <a:r>
              <a:rPr lang="cs-CZ" sz="6200" dirty="0"/>
              <a:t>ruské církve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podporoval </a:t>
            </a:r>
            <a:r>
              <a:rPr lang="cs-CZ" sz="6200" dirty="0"/>
              <a:t>překládání řeckých </a:t>
            </a:r>
            <a:r>
              <a:rPr lang="cs-CZ" sz="6200" dirty="0" smtClean="0"/>
              <a:t>spisů </a:t>
            </a:r>
            <a:r>
              <a:rPr lang="cs-CZ" sz="6200" dirty="0"/>
              <a:t>jak náboženských, tak </a:t>
            </a:r>
            <a:r>
              <a:rPr lang="cs-CZ" sz="6200" dirty="0" smtClean="0"/>
              <a:t>právních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000" dirty="0"/>
              <a:t>v roce 1016 byla pořízena tzv. </a:t>
            </a:r>
            <a:r>
              <a:rPr lang="cs-CZ" sz="6000" b="1" dirty="0"/>
              <a:t>Ruská pravda </a:t>
            </a:r>
            <a:r>
              <a:rPr lang="cs-CZ" sz="6000" dirty="0"/>
              <a:t>(Pravda Jaroslavova</a:t>
            </a:r>
            <a:r>
              <a:rPr lang="cs-CZ" sz="6000" dirty="0" smtClean="0"/>
              <a:t>) – </a:t>
            </a:r>
            <a:r>
              <a:rPr lang="cs-CZ" sz="6000" b="1" dirty="0" smtClean="0"/>
              <a:t>soubor psaných zákonů</a:t>
            </a:r>
            <a:endParaRPr lang="cs-CZ" sz="6000" b="1" dirty="0"/>
          </a:p>
          <a:p>
            <a:pPr>
              <a:defRPr/>
            </a:pPr>
            <a:r>
              <a:rPr lang="cs-CZ" sz="6000" dirty="0" smtClean="0"/>
              <a:t>tresty </a:t>
            </a:r>
            <a:r>
              <a:rPr lang="cs-CZ" sz="6000" dirty="0"/>
              <a:t>byly odstupňovány podle příslušnosti </a:t>
            </a:r>
            <a:r>
              <a:rPr lang="cs-CZ" sz="6000" dirty="0" smtClean="0"/>
              <a:t>ke </a:t>
            </a:r>
            <a:r>
              <a:rPr lang="cs-CZ" sz="6000" dirty="0"/>
              <a:t>skupině </a:t>
            </a:r>
            <a:r>
              <a:rPr lang="cs-CZ" sz="6000" dirty="0" smtClean="0"/>
              <a:t>obyvatelstva, převládaly peněžní tresty, nebyl trest smrti</a:t>
            </a:r>
            <a:endParaRPr lang="cs-CZ" sz="6000" dirty="0"/>
          </a:p>
          <a:p>
            <a:r>
              <a:rPr lang="cs-CZ" sz="6000" dirty="0" smtClean="0"/>
              <a:t>roku </a:t>
            </a:r>
            <a:r>
              <a:rPr lang="cs-CZ" sz="6000" dirty="0"/>
              <a:t>1043 Jaroslav vypravil svého syna Vladimíra s vojskem proti Konstantinopoli.</a:t>
            </a:r>
          </a:p>
          <a:p>
            <a:r>
              <a:rPr lang="cs-CZ" sz="6000" dirty="0" smtClean="0"/>
              <a:t>Výhodná sňatková politika -→dceru </a:t>
            </a:r>
            <a:r>
              <a:rPr lang="cs-CZ" sz="6000" dirty="0"/>
              <a:t>Annu provdal</a:t>
            </a:r>
            <a:r>
              <a:rPr lang="cs-CZ" sz="5600" dirty="0">
                <a:latin typeface="Arial" charset="0"/>
              </a:rPr>
              <a:t> </a:t>
            </a:r>
            <a:r>
              <a:rPr lang="cs-CZ" sz="5600" dirty="0" smtClean="0">
                <a:latin typeface="Arial" charset="0"/>
              </a:rPr>
              <a:t>za francouzského</a:t>
            </a:r>
            <a:r>
              <a:rPr lang="cs-CZ" sz="5600" dirty="0" smtClean="0"/>
              <a:t> </a:t>
            </a:r>
            <a:r>
              <a:rPr lang="cs-CZ" sz="6000" dirty="0"/>
              <a:t>krále Jindřicha I</a:t>
            </a:r>
            <a:r>
              <a:rPr lang="cs-CZ" sz="6000" dirty="0" smtClean="0"/>
              <a:t>., Alžbětu </a:t>
            </a:r>
            <a:r>
              <a:rPr lang="cs-CZ" sz="6000" dirty="0"/>
              <a:t>za Haralda III. </a:t>
            </a:r>
            <a:r>
              <a:rPr lang="cs-CZ" sz="6000" dirty="0" smtClean="0"/>
              <a:t>Norského, další dceru za </a:t>
            </a:r>
            <a:r>
              <a:rPr lang="cs-CZ" sz="6000" dirty="0" err="1" smtClean="0"/>
              <a:t>pečeněžského</a:t>
            </a:r>
            <a:r>
              <a:rPr lang="cs-CZ" sz="6000" dirty="0" smtClean="0"/>
              <a:t> knížete</a:t>
            </a:r>
            <a:endParaRPr lang="cs-CZ" sz="6000" dirty="0"/>
          </a:p>
          <a:p>
            <a:pPr indent="-274320" fontAlgn="auto">
              <a:spcAft>
                <a:spcPts val="0"/>
              </a:spcAft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1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územní rozmach Kyjevské Rusi</a:t>
            </a:r>
            <a:endParaRPr lang="cs-CZ" dirty="0"/>
          </a:p>
        </p:txBody>
      </p:sp>
      <p:pic>
        <p:nvPicPr>
          <p:cNvPr id="4" name="Picture 2" descr="Soubor:Rus-1015-11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1307" y="1690688"/>
            <a:ext cx="6958739" cy="55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Kyjevské Rusi – 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1113 - 1125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smrti Jaroslava Moudrého vládnou jeho synové </a:t>
            </a:r>
            <a:r>
              <a:rPr lang="cs-CZ" dirty="0" err="1" smtClean="0"/>
              <a:t>Izjaslav</a:t>
            </a:r>
            <a:r>
              <a:rPr lang="cs-CZ" dirty="0" smtClean="0"/>
              <a:t>, Svjatoslav a </a:t>
            </a:r>
            <a:r>
              <a:rPr lang="cs-CZ" dirty="0" err="1" smtClean="0"/>
              <a:t>Vsevolod</a:t>
            </a:r>
            <a:r>
              <a:rPr lang="cs-CZ" dirty="0" smtClean="0"/>
              <a:t> → triumvirát (1054 – 1073)</a:t>
            </a:r>
          </a:p>
          <a:p>
            <a:r>
              <a:rPr lang="cs-CZ" dirty="0" smtClean="0"/>
              <a:t>Postupný úpadek říše, upadal význam obchodní cesty do Řecka → hospodářské ztráty, neshody mezi knížaty nejednotnost, útoky Tatarů</a:t>
            </a:r>
          </a:p>
          <a:p>
            <a:r>
              <a:rPr lang="cs-CZ" dirty="0" smtClean="0"/>
              <a:t>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– snaha zastavit úpadek a rozklad říše</a:t>
            </a:r>
          </a:p>
          <a:p>
            <a:r>
              <a:rPr lang="cs-CZ" dirty="0" smtClean="0"/>
              <a:t>V </a:t>
            </a:r>
            <a:r>
              <a:rPr lang="cs-CZ" dirty="0"/>
              <a:t>roce 1113 zaujal místo na knížecím </a:t>
            </a:r>
            <a:r>
              <a:rPr lang="cs-CZ" dirty="0" smtClean="0"/>
              <a:t>stolci → nejvyšší kyjevský kníže, </a:t>
            </a:r>
            <a:r>
              <a:rPr lang="cs-CZ" dirty="0">
                <a:sym typeface="Symbol"/>
              </a:rPr>
              <a:t>přídomek </a:t>
            </a:r>
            <a:r>
              <a:rPr lang="cs-CZ" dirty="0" err="1">
                <a:sym typeface="Symbol"/>
              </a:rPr>
              <a:t>Monomach</a:t>
            </a:r>
            <a:r>
              <a:rPr lang="cs-CZ" dirty="0">
                <a:sym typeface="Symbol"/>
              </a:rPr>
              <a:t> (vládce</a:t>
            </a:r>
            <a:r>
              <a:rPr lang="cs-CZ" dirty="0" smtClean="0">
                <a:sym typeface="Symbol"/>
              </a:rPr>
              <a:t>)</a:t>
            </a:r>
            <a:endParaRPr lang="cs-CZ" dirty="0" smtClean="0"/>
          </a:p>
          <a:p>
            <a:r>
              <a:rPr lang="cs-CZ" dirty="0" smtClean="0"/>
              <a:t>Snaha </a:t>
            </a:r>
            <a:r>
              <a:rPr lang="cs-CZ" dirty="0"/>
              <a:t>– sjednotit ruská knížectví v boji proti kočovníkům </a:t>
            </a:r>
            <a:r>
              <a:rPr lang="cs-CZ" dirty="0">
                <a:sym typeface="Symbol"/>
              </a:rPr>
              <a:t> mír s Novgorodem </a:t>
            </a:r>
          </a:p>
          <a:p>
            <a:r>
              <a:rPr lang="cs-CZ" dirty="0" smtClean="0">
                <a:sym typeface="Symbol"/>
              </a:rPr>
              <a:t>První </a:t>
            </a:r>
            <a:r>
              <a:rPr lang="cs-CZ" dirty="0">
                <a:sym typeface="Symbol"/>
              </a:rPr>
              <a:t>žena  Gita z Wessexu, podruhé se oženil s urozenou řeckou ženou  8 synů </a:t>
            </a:r>
            <a:r>
              <a:rPr lang="cs-CZ" dirty="0" smtClean="0">
                <a:sym typeface="Symbol"/>
              </a:rPr>
              <a:t>(jeden z nich byl Jurij </a:t>
            </a:r>
            <a:r>
              <a:rPr lang="cs-CZ" dirty="0" err="1" smtClean="0">
                <a:sym typeface="Symbol"/>
              </a:rPr>
              <a:t>Dolgorukij</a:t>
            </a:r>
            <a:r>
              <a:rPr lang="cs-CZ" dirty="0" smtClean="0">
                <a:sym typeface="Symbol"/>
              </a:rPr>
              <a:t> – vladimirský kníže, zakladatel Moskvy)</a:t>
            </a:r>
            <a:endParaRPr lang="cs-CZ" dirty="0">
              <a:sym typeface="Symbol"/>
            </a:endParaRPr>
          </a:p>
          <a:p>
            <a:r>
              <a:rPr lang="cs-CZ" dirty="0">
                <a:sym typeface="Symbol"/>
              </a:rPr>
              <a:t>Nejstarší syn Mstislav se stal po otcově smrti kyjevským knížetem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File: Vladimir monom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97" y="1964170"/>
            <a:ext cx="3348859" cy="4351338"/>
          </a:xfrm>
          <a:prstGeom prst="rect">
            <a:avLst/>
          </a:prstGeom>
          <a:noFill/>
        </p:spPr>
      </p:pic>
      <p:pic>
        <p:nvPicPr>
          <p:cNvPr id="5" name="Zástupný symbol pro obsah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0512" y="1690688"/>
            <a:ext cx="5399640" cy="645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/>
          <p:cNvPicPr>
            <a:picLocks noGrp="1"/>
          </p:cNvPicPr>
          <p:nvPr>
            <p:ph type="pic" idx="1"/>
          </p:nvPr>
        </p:nvPicPr>
        <p:blipFill>
          <a:blip r:embed="rId2"/>
          <a:srcRect t="20428" b="20428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39788" y="2169941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Kyjevská Rus se rozpadla na 12 knížectví a ty dále na 240 menších územních celků (1169)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1240 – dobytí Kyjeva Tatary (Mongoly) → úplný zánik Kyjevské Rusi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2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" r="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0"/>
            <a:ext cx="8171280" cy="685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 Slovanů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 5. až 6. století příchod Slovanů do jižní a střední Evropy = součást stěhování národů</a:t>
            </a:r>
          </a:p>
          <a:p>
            <a:pPr>
              <a:defRPr/>
            </a:pPr>
            <a:r>
              <a:rPr lang="cs-CZ" dirty="0"/>
              <a:t>kmenové svazy - </a:t>
            </a:r>
            <a:r>
              <a:rPr lang="cs-CZ" dirty="0" err="1">
                <a:hlinkClick r:id="rId2" tooltip="Polané (východní)"/>
              </a:rPr>
              <a:t>Polané</a:t>
            </a:r>
            <a:r>
              <a:rPr lang="cs-CZ" dirty="0"/>
              <a:t>, </a:t>
            </a:r>
            <a:r>
              <a:rPr lang="cs-CZ" dirty="0" err="1">
                <a:hlinkClick r:id="rId3" tooltip="Drevljané"/>
              </a:rPr>
              <a:t>Drevljané</a:t>
            </a:r>
            <a:r>
              <a:rPr lang="cs-CZ" dirty="0"/>
              <a:t> (</a:t>
            </a:r>
            <a:r>
              <a:rPr lang="cs-CZ" dirty="0" err="1"/>
              <a:t>Děrevljané</a:t>
            </a:r>
            <a:r>
              <a:rPr lang="cs-CZ" dirty="0"/>
              <a:t>), </a:t>
            </a:r>
            <a:r>
              <a:rPr lang="cs-CZ" dirty="0" err="1">
                <a:hlinkClick r:id="rId4" tooltip="Dregoviči"/>
              </a:rPr>
              <a:t>Dregoviči</a:t>
            </a:r>
            <a:r>
              <a:rPr lang="cs-CZ" dirty="0"/>
              <a:t>, </a:t>
            </a:r>
            <a:r>
              <a:rPr lang="cs-CZ" dirty="0" err="1">
                <a:hlinkClick r:id="rId5" tooltip="Radimiči (stránka neexistuje)"/>
              </a:rPr>
              <a:t>Radimiči</a:t>
            </a:r>
            <a:r>
              <a:rPr lang="cs-CZ" dirty="0"/>
              <a:t>, </a:t>
            </a:r>
            <a:r>
              <a:rPr lang="cs-CZ" dirty="0" err="1">
                <a:hlinkClick r:id="rId6" tooltip="Vjatiči (stránka neexistuje)"/>
              </a:rPr>
              <a:t>Vjatiči</a:t>
            </a:r>
            <a:r>
              <a:rPr lang="cs-CZ" dirty="0"/>
              <a:t>, </a:t>
            </a:r>
            <a:r>
              <a:rPr lang="cs-CZ" dirty="0" err="1">
                <a:hlinkClick r:id="rId7" tooltip="Kriviči (stránka neexistuje)"/>
              </a:rPr>
              <a:t>Kriviči</a:t>
            </a:r>
            <a:r>
              <a:rPr lang="cs-CZ" dirty="0"/>
              <a:t>, </a:t>
            </a:r>
            <a:r>
              <a:rPr lang="cs-CZ" dirty="0" err="1">
                <a:hlinkClick r:id="rId8" tooltip="Ilmeňští Slované (stránka neexistuje)"/>
              </a:rPr>
              <a:t>Ilmeňští</a:t>
            </a:r>
            <a:r>
              <a:rPr lang="cs-CZ" dirty="0">
                <a:hlinkClick r:id="rId8" tooltip="Ilmeňští Slované (stránka neexistuje)"/>
              </a:rPr>
              <a:t> Slované</a:t>
            </a:r>
            <a:r>
              <a:rPr lang="cs-CZ" dirty="0"/>
              <a:t>, </a:t>
            </a:r>
            <a:r>
              <a:rPr lang="cs-CZ" dirty="0" err="1">
                <a:hlinkClick r:id="rId9" tooltip="Dulěbové"/>
              </a:rPr>
              <a:t>Dulěbové</a:t>
            </a:r>
            <a:r>
              <a:rPr lang="cs-CZ" dirty="0"/>
              <a:t> (Doudlebové), </a:t>
            </a:r>
            <a:r>
              <a:rPr lang="cs-CZ" dirty="0">
                <a:hlinkClick r:id="rId10" tooltip="Charvaté Bílí (stránka neexistuje)"/>
              </a:rPr>
              <a:t>Bílí </a:t>
            </a:r>
            <a:r>
              <a:rPr lang="cs-CZ" dirty="0" err="1">
                <a:hlinkClick r:id="rId10" tooltip="Charvaté Bílí (stránka neexistuje)"/>
              </a:rPr>
              <a:t>Charvaté</a:t>
            </a:r>
            <a:r>
              <a:rPr lang="cs-CZ" dirty="0"/>
              <a:t> (Charváti), </a:t>
            </a:r>
            <a:r>
              <a:rPr lang="cs-CZ" dirty="0" err="1">
                <a:hlinkClick r:id="rId11" tooltip="Severjané (stránka neexistuje)"/>
              </a:rPr>
              <a:t>Severjané</a:t>
            </a:r>
            <a:r>
              <a:rPr lang="cs-CZ" dirty="0"/>
              <a:t>, </a:t>
            </a:r>
            <a:r>
              <a:rPr lang="cs-CZ" dirty="0" err="1">
                <a:hlinkClick r:id="rId12" tooltip="Uliči (stránka neexistuje)"/>
              </a:rPr>
              <a:t>Uliči</a:t>
            </a:r>
            <a:r>
              <a:rPr lang="cs-CZ" dirty="0"/>
              <a:t> (</a:t>
            </a:r>
            <a:r>
              <a:rPr lang="cs-CZ" dirty="0" err="1"/>
              <a:t>Ugliči</a:t>
            </a:r>
            <a:r>
              <a:rPr lang="cs-CZ" dirty="0"/>
              <a:t>), </a:t>
            </a:r>
            <a:r>
              <a:rPr lang="cs-CZ" dirty="0" err="1">
                <a:hlinkClick r:id="rId13" tooltip="Tyverci (stránka neexistuje)"/>
              </a:rPr>
              <a:t>Tyverci</a:t>
            </a:r>
            <a:endParaRPr lang="cs-CZ" dirty="0"/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jazykové </a:t>
            </a:r>
            <a:r>
              <a:rPr lang="cs-CZ" dirty="0"/>
              <a:t>rozdělení Slovanů na: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jižní</a:t>
            </a:r>
            <a:r>
              <a:rPr lang="cs-CZ" dirty="0"/>
              <a:t> (Bulhaři, Slovinci, Chorvati, Srbové, Černohorci, Makedonci)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západní</a:t>
            </a:r>
            <a:r>
              <a:rPr lang="cs-CZ" dirty="0"/>
              <a:t> (Slováci, Poláci, Lužičtí Srbové, Polabští a Pobaltští </a:t>
            </a:r>
            <a:endParaRPr lang="cs-CZ" dirty="0" smtClean="0"/>
          </a:p>
          <a:p>
            <a:pPr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Slované, Češi</a:t>
            </a:r>
            <a:r>
              <a:rPr lang="cs-CZ" dirty="0"/>
              <a:t>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východní</a:t>
            </a:r>
            <a:r>
              <a:rPr lang="cs-CZ" dirty="0"/>
              <a:t> (Rusové, Ukrajinci, Bělorusové)</a:t>
            </a:r>
          </a:p>
          <a:p>
            <a:pPr>
              <a:buNone/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Kyjevské Rusi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Dochází k rozvoji vzdělanosti, kultury a písemnictví (cyrilice, později azbuka)</a:t>
            </a:r>
          </a:p>
          <a:p>
            <a:r>
              <a:rPr lang="cs-CZ" dirty="0"/>
              <a:t>Za vlády Jaroslava Moudrého dochází k největšímu rozkvětu (vydal ruský zákoník Ruská </a:t>
            </a:r>
            <a:r>
              <a:rPr lang="cs-CZ" dirty="0" smtClean="0"/>
              <a:t>pravda, jeho nástupci ho  později rozšířili o Pravdu </a:t>
            </a:r>
            <a:r>
              <a:rPr lang="cs-CZ" dirty="0" err="1" smtClean="0"/>
              <a:t>Jaroslavičej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Po </a:t>
            </a:r>
            <a:r>
              <a:rPr lang="cs-CZ" dirty="0"/>
              <a:t>christianizaci se církevním střediskem země stal </a:t>
            </a:r>
            <a:r>
              <a:rPr lang="cs-CZ" dirty="0" err="1" smtClean="0"/>
              <a:t>Uspenský</a:t>
            </a:r>
            <a:r>
              <a:rPr lang="cs-CZ" dirty="0" smtClean="0"/>
              <a:t> (Desátkový) </a:t>
            </a:r>
            <a:r>
              <a:rPr lang="cs-CZ" dirty="0"/>
              <a:t>chrám, který nechal postavit Vladimír I. </a:t>
            </a:r>
          </a:p>
          <a:p>
            <a:r>
              <a:rPr lang="cs-CZ" dirty="0" smtClean="0"/>
              <a:t>Byla </a:t>
            </a:r>
            <a:r>
              <a:rPr lang="cs-CZ" dirty="0"/>
              <a:t>postavena řada chrámů, kostelů a klášterů (Chrám Spasitele v </a:t>
            </a:r>
            <a:r>
              <a:rPr lang="cs-CZ" dirty="0" err="1"/>
              <a:t>Černigově</a:t>
            </a:r>
            <a:r>
              <a:rPr lang="cs-CZ" dirty="0"/>
              <a:t>, chrám sv. Sofie v Kyjevě, chrám sv. Sofie v Novgorodu nebo klášter </a:t>
            </a:r>
            <a:r>
              <a:rPr lang="cs-CZ" dirty="0" err="1"/>
              <a:t>Pečerský</a:t>
            </a:r>
            <a:r>
              <a:rPr lang="cs-CZ" dirty="0"/>
              <a:t> v Kyjevě</a:t>
            </a:r>
            <a:r>
              <a:rPr lang="cs-CZ" dirty="0" smtClean="0"/>
              <a:t>), vše v byzantském slohu →raně románské ruské stavitelství</a:t>
            </a:r>
            <a:endParaRPr lang="cs-CZ" dirty="0"/>
          </a:p>
          <a:p>
            <a:r>
              <a:rPr lang="cs-CZ" dirty="0"/>
              <a:t>Za vlády </a:t>
            </a:r>
            <a:r>
              <a:rPr lang="cs-CZ" dirty="0" smtClean="0"/>
              <a:t>Vladimíra II. </a:t>
            </a:r>
            <a:r>
              <a:rPr lang="cs-CZ" dirty="0" err="1" smtClean="0"/>
              <a:t>Monomacha</a:t>
            </a:r>
            <a:r>
              <a:rPr lang="cs-CZ" dirty="0" smtClean="0"/>
              <a:t> (poč. 12. st.) </a:t>
            </a:r>
            <a:r>
              <a:rPr lang="cs-CZ" dirty="0"/>
              <a:t>– </a:t>
            </a:r>
            <a:r>
              <a:rPr lang="cs-CZ" dirty="0" smtClean="0"/>
              <a:t>vznikl nejstarší </a:t>
            </a:r>
            <a:r>
              <a:rPr lang="cs-CZ" dirty="0"/>
              <a:t>ruský letopis Pověsti dávných </a:t>
            </a:r>
            <a:r>
              <a:rPr lang="cs-CZ" dirty="0" smtClean="0"/>
              <a:t>časů, které napsal mnich Nestor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 smtClean="0"/>
              <a:t>Sám Vladimír II. Napsal: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Поучение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Владимира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Мономаха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рассказ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о Путях и 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ловах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письмо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к двоюродному брату Олегу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Святославовичу</a:t>
            </a:r>
            <a:endParaRPr lang="cs-CZ" sz="2600" dirty="0" smtClean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600" dirty="0" smtClean="0">
                <a:solidFill>
                  <a:srgbClr val="000000"/>
                </a:solidFill>
                <a:latin typeface="Trebuchet MS"/>
              </a:rPr>
              <a:t>Rozšířené bylo překladatelství a opisy z řecké, byzantské nebo latinské literatury, např</a:t>
            </a:r>
            <a:r>
              <a:rPr lang="cs-CZ" sz="2900" u="sng" dirty="0" smtClean="0">
                <a:latin typeface="Trebuchet MS"/>
              </a:rPr>
              <a:t>. </a:t>
            </a:r>
            <a:r>
              <a:rPr lang="cs-CZ" sz="2900" u="sng" dirty="0">
                <a:hlinkClick r:id="rId2" tooltip="Písmo"/>
              </a:rPr>
              <a:t>biblické</a:t>
            </a:r>
            <a:r>
              <a:rPr lang="cs-CZ" sz="2900" u="sng" dirty="0"/>
              <a:t> </a:t>
            </a:r>
            <a:r>
              <a:rPr lang="cs-CZ" sz="2900" dirty="0"/>
              <a:t>a </a:t>
            </a:r>
            <a:r>
              <a:rPr lang="cs-CZ" sz="2900" dirty="0">
                <a:hlinkClick r:id="rId3" tooltip="Liturgie"/>
              </a:rPr>
              <a:t>bohoslužebné</a:t>
            </a:r>
            <a:r>
              <a:rPr lang="cs-CZ" sz="2900" dirty="0"/>
              <a:t> texty, dále </a:t>
            </a:r>
            <a:r>
              <a:rPr lang="cs-CZ" sz="2900" dirty="0">
                <a:hlinkClick r:id="rId4" tooltip="Kázání"/>
              </a:rPr>
              <a:t>kázání</a:t>
            </a:r>
            <a:r>
              <a:rPr lang="cs-CZ" sz="2900" dirty="0"/>
              <a:t>, životopisy </a:t>
            </a:r>
            <a:r>
              <a:rPr lang="cs-CZ" sz="2900" dirty="0">
                <a:hlinkClick r:id="rId5" tooltip="Svatý"/>
              </a:rPr>
              <a:t>svatých</a:t>
            </a:r>
            <a:r>
              <a:rPr lang="cs-CZ" sz="2900" dirty="0"/>
              <a:t> nebo </a:t>
            </a:r>
            <a:r>
              <a:rPr lang="cs-CZ" sz="2900" dirty="0">
                <a:hlinkClick r:id="rId6" tooltip="Teologie"/>
              </a:rPr>
              <a:t>teologické</a:t>
            </a:r>
            <a:r>
              <a:rPr lang="cs-CZ" sz="2900" dirty="0"/>
              <a:t> </a:t>
            </a:r>
            <a:r>
              <a:rPr lang="cs-CZ" sz="2900" dirty="0">
                <a:hlinkClick r:id="rId7" tooltip="Traktát"/>
              </a:rPr>
              <a:t>traktáty</a:t>
            </a:r>
            <a:r>
              <a:rPr lang="cs-CZ" sz="2900" dirty="0"/>
              <a:t>. </a:t>
            </a:r>
            <a:r>
              <a:rPr lang="cs-CZ" sz="2900" dirty="0" smtClean="0"/>
              <a:t>Například </a:t>
            </a:r>
            <a:r>
              <a:rPr lang="cs-CZ" sz="2900" dirty="0" err="1" smtClean="0"/>
              <a:t>Ostromirovo</a:t>
            </a:r>
            <a:r>
              <a:rPr lang="cs-CZ" sz="2900" dirty="0" smtClean="0"/>
              <a:t> evangelium, populární byly kroniky i byzantské romány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900" dirty="0" smtClean="0"/>
              <a:t>Životopisy svatých, tzv. </a:t>
            </a:r>
            <a:r>
              <a:rPr lang="cs-CZ" sz="2900" dirty="0" err="1" smtClean="0"/>
              <a:t>žitija</a:t>
            </a:r>
            <a:r>
              <a:rPr lang="cs-CZ" sz="2900" dirty="0" smtClean="0"/>
              <a:t>, např. </a:t>
            </a:r>
            <a:r>
              <a:rPr lang="cs-CZ" sz="2900" dirty="0" err="1" smtClean="0"/>
              <a:t>Čtenije</a:t>
            </a:r>
            <a:r>
              <a:rPr lang="cs-CZ" sz="2900" dirty="0" smtClean="0"/>
              <a:t> o </a:t>
            </a:r>
            <a:r>
              <a:rPr lang="cs-CZ" sz="2900" dirty="0" err="1" smtClean="0"/>
              <a:t>žitiji</a:t>
            </a:r>
            <a:r>
              <a:rPr lang="cs-CZ" sz="2900" dirty="0" smtClean="0"/>
              <a:t> i </a:t>
            </a:r>
            <a:r>
              <a:rPr lang="cs-CZ" sz="2900" dirty="0" err="1" smtClean="0"/>
              <a:t>pogublenii</a:t>
            </a:r>
            <a:r>
              <a:rPr lang="cs-CZ" sz="2900" dirty="0" smtClean="0"/>
              <a:t> </a:t>
            </a:r>
            <a:r>
              <a:rPr lang="cs-CZ" sz="2900" dirty="0" err="1" smtClean="0"/>
              <a:t>Borisa</a:t>
            </a:r>
            <a:r>
              <a:rPr lang="cs-CZ" sz="2900" dirty="0" smtClean="0"/>
              <a:t> i </a:t>
            </a:r>
            <a:r>
              <a:rPr lang="cs-CZ" sz="2900" dirty="0" err="1" smtClean="0"/>
              <a:t>Gleba</a:t>
            </a:r>
            <a:r>
              <a:rPr lang="cs-CZ" sz="2900" dirty="0" smtClean="0"/>
              <a:t>, </a:t>
            </a:r>
            <a:r>
              <a:rPr lang="cs-CZ" sz="2900" dirty="0" err="1" smtClean="0"/>
              <a:t>Žitije</a:t>
            </a:r>
            <a:r>
              <a:rPr lang="cs-CZ" sz="2900" dirty="0" smtClean="0"/>
              <a:t> </a:t>
            </a:r>
            <a:r>
              <a:rPr lang="cs-CZ" sz="2900" dirty="0" err="1" smtClean="0"/>
              <a:t>Feodosija</a:t>
            </a:r>
            <a:r>
              <a:rPr lang="cs-CZ" sz="2900" dirty="0" smtClean="0"/>
              <a:t> </a:t>
            </a:r>
            <a:r>
              <a:rPr lang="cs-CZ" sz="2900" dirty="0" err="1" smtClean="0"/>
              <a:t>Pečerskogo</a:t>
            </a:r>
            <a:endParaRPr lang="cs-CZ" dirty="0"/>
          </a:p>
          <a:p>
            <a:r>
              <a:rPr lang="cs-CZ" dirty="0" smtClean="0"/>
              <a:t>Z dalších literárních  </a:t>
            </a:r>
            <a:r>
              <a:rPr lang="cs-CZ" dirty="0"/>
              <a:t>památek – ruské </a:t>
            </a:r>
            <a:r>
              <a:rPr lang="cs-CZ" dirty="0" smtClean="0"/>
              <a:t>byliny, předávaly se ústně, sepsány byly mnohem později, nejslavnější hrdinové byli Ilja </a:t>
            </a:r>
            <a:r>
              <a:rPr lang="cs-CZ" dirty="0" err="1" smtClean="0"/>
              <a:t>Muromec</a:t>
            </a:r>
            <a:r>
              <a:rPr lang="cs-CZ" dirty="0" smtClean="0"/>
              <a:t>, Aljoša Popovič, </a:t>
            </a:r>
            <a:r>
              <a:rPr lang="cs-CZ" dirty="0" err="1" smtClean="0"/>
              <a:t>Dobryňa</a:t>
            </a:r>
            <a:r>
              <a:rPr lang="cs-CZ" dirty="0" smtClean="0"/>
              <a:t> </a:t>
            </a:r>
            <a:r>
              <a:rPr lang="cs-CZ" dirty="0" err="1" smtClean="0"/>
              <a:t>Nikitič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bohatýři (obraz </a:t>
            </a:r>
            <a:r>
              <a:rPr lang="cs-CZ" dirty="0" err="1" smtClean="0"/>
              <a:t>Vasněcova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 descr="https://upload.wikimedia.org/wikipedia/commons/thumb/d/dd/Die_drei_Bogatyr.jpg/380px-Die_drei_Bogaty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29" y="1825625"/>
            <a:ext cx="65615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Moderní vyobrazení mnicha Nestora</a:t>
            </a:r>
            <a:endParaRPr lang="cs-CZ" dirty="0"/>
          </a:p>
        </p:txBody>
      </p:sp>
      <p:pic>
        <p:nvPicPr>
          <p:cNvPr id="5" name="Zástupný symbol pro obrázek 6" descr="MAntokolsky_Ne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6172200" y="2117057"/>
            <a:ext cx="5181600" cy="3768473"/>
          </a:xfrm>
        </p:spPr>
      </p:pic>
    </p:spTree>
    <p:extLst>
      <p:ext uri="{BB962C8B-B14F-4D97-AF65-F5344CB8AC3E}">
        <p14:creationId xmlns:p14="http://schemas.microsoft.com/office/powerpoint/2010/main" val="1516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6" y="0"/>
            <a:ext cx="98426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0"/>
            <a:ext cx="9448799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Zlatá brána v Kyjevě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smtClean="0"/>
              <a:t>rekonstrukce)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www.cestyapamatky.cz/img/foto/f/img_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3" y="1175658"/>
            <a:ext cx="6719413" cy="44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DOSTÁLOVÁ</a:t>
            </a:r>
            <a:r>
              <a:rPr lang="cs-CZ" dirty="0"/>
              <a:t>, Růžena. </a:t>
            </a:r>
            <a:r>
              <a:rPr lang="cs-CZ" i="1" dirty="0"/>
              <a:t>Byzantská vzdělanost. </a:t>
            </a:r>
            <a:r>
              <a:rPr lang="cs-CZ" dirty="0"/>
              <a:t>Vydání 1. Vyšehrad: Praha, 1990.</a:t>
            </a:r>
          </a:p>
          <a:p>
            <a:r>
              <a:rPr lang="cs-CZ" dirty="0"/>
              <a:t>CHROPOVSKÝ, Bohuslav. </a:t>
            </a:r>
            <a:r>
              <a:rPr lang="cs-CZ" i="1" dirty="0"/>
              <a:t>Slované: Historický, politický a kulturní vývoj a význam.</a:t>
            </a:r>
            <a:r>
              <a:rPr lang="cs-CZ" dirty="0"/>
              <a:t> Tisková agentura Orbis: Praha, 1989</a:t>
            </a:r>
            <a:r>
              <a:rPr lang="cs-CZ" dirty="0" smtClean="0"/>
              <a:t>.</a:t>
            </a:r>
          </a:p>
          <a:p>
            <a:r>
              <a:rPr lang="cs-CZ" dirty="0" smtClean="0"/>
              <a:t>PEČEŇKA</a:t>
            </a:r>
            <a:r>
              <a:rPr lang="cs-CZ" dirty="0"/>
              <a:t>, Marek – LITERA, Bohuslav. </a:t>
            </a:r>
            <a:r>
              <a:rPr lang="cs-CZ" i="1" dirty="0"/>
              <a:t>Dějiny Ruska v </a:t>
            </a:r>
            <a:r>
              <a:rPr lang="cs-CZ" i="1" dirty="0" err="1"/>
              <a:t>datech.</a:t>
            </a:r>
            <a:r>
              <a:rPr lang="cs-CZ" dirty="0" err="1"/>
              <a:t>Vydání</a:t>
            </a:r>
            <a:r>
              <a:rPr lang="cs-CZ" dirty="0"/>
              <a:t> 1. Dokořán: Praha, 2011. ISBN </a:t>
            </a:r>
            <a:r>
              <a:rPr lang="cs-CZ" dirty="0" smtClean="0"/>
              <a:t>978-80-86569-14-7</a:t>
            </a:r>
          </a:p>
          <a:p>
            <a:r>
              <a:rPr lang="cs-CZ" altLang="cs-CZ" dirty="0"/>
              <a:t>MAREK, L. Dějiny křesťanství na Rusi I, Kyjevská Rus, </a:t>
            </a:r>
            <a:r>
              <a:rPr lang="cs-CZ" altLang="cs-CZ" dirty="0" err="1"/>
              <a:t>Hostinné:Rubato</a:t>
            </a:r>
            <a:r>
              <a:rPr lang="cs-CZ" altLang="cs-CZ" dirty="0"/>
              <a:t>, 1996, 132 stran, ISBN </a:t>
            </a:r>
            <a:r>
              <a:rPr lang="cs-CZ" dirty="0"/>
              <a:t>80-902256-0-8</a:t>
            </a:r>
            <a:r>
              <a:rPr lang="cs-CZ" altLang="cs-CZ" dirty="0"/>
              <a:t> </a:t>
            </a:r>
          </a:p>
          <a:p>
            <a:r>
              <a:rPr lang="cs-CZ" dirty="0" smtClean="0"/>
              <a:t>ŠVANKMAJER</a:t>
            </a:r>
            <a:r>
              <a:rPr lang="cs-CZ" dirty="0"/>
              <a:t>, Milan a kol. </a:t>
            </a:r>
            <a:r>
              <a:rPr lang="cs-CZ" i="1" dirty="0"/>
              <a:t>Dějiny Ruska. </a:t>
            </a:r>
            <a:r>
              <a:rPr lang="cs-CZ" dirty="0"/>
              <a:t>Vydání 6 – doplněné. NLN, s.r.o.: Praha, 2010. ISBN 978-80-7422-026-5</a:t>
            </a:r>
          </a:p>
          <a:p>
            <a:endParaRPr lang="cs-CZ" altLang="cs-CZ" dirty="0"/>
          </a:p>
          <a:p>
            <a:pPr>
              <a:buNone/>
            </a:pPr>
            <a:r>
              <a:rPr lang="cs-CZ" altLang="cs-CZ" dirty="0">
                <a:solidFill>
                  <a:srgbClr val="000000"/>
                </a:solidFill>
              </a:rPr>
              <a:t>Internet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 smtClean="0"/>
              <a:t>http</a:t>
            </a:r>
            <a:r>
              <a:rPr lang="en-GB" dirty="0"/>
              <a:t>://www.panovnici.cz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http://lib.pushkinskijdom.ru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http://www.ucebnice-dejepisu.ic.cz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geo-evropa.upol.cz/staty/rusko/historie-rusko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>
                <a:latin typeface="+mj-lt"/>
                <a:hlinkClick r:id="rId4"/>
              </a:rPr>
              <a:t>http://cs.wikipedia.org/wiki/Kyjevsk%C3%A1_Rus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endParaRPr lang="en-GB" dirty="0"/>
          </a:p>
          <a:p>
            <a:r>
              <a:rPr lang="cs-CZ" dirty="0" smtClean="0"/>
              <a:t>Prezentace studentů Semináře z dějin Ruska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2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Slovanů</a:t>
            </a:r>
            <a:endParaRPr lang="cs-CZ" dirty="0"/>
          </a:p>
        </p:txBody>
      </p:sp>
      <p:pic>
        <p:nvPicPr>
          <p:cNvPr id="4" name="Zástupný symbol pro obsah 3" descr="slovan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19" b="7519"/>
          <a:stretch>
            <a:fillRect/>
          </a:stretch>
        </p:blipFill>
        <p:spPr>
          <a:xfrm>
            <a:off x="1895302" y="1845425"/>
            <a:ext cx="7813963" cy="5012575"/>
          </a:xfrm>
        </p:spPr>
      </p:pic>
    </p:spTree>
    <p:extLst>
      <p:ext uri="{BB962C8B-B14F-4D97-AF65-F5344CB8AC3E}">
        <p14:creationId xmlns:p14="http://schemas.microsoft.com/office/powerpoint/2010/main" val="36163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života nejstarších Slovanů</a:t>
            </a:r>
            <a:endParaRPr lang="cs-CZ" dirty="0"/>
          </a:p>
        </p:txBody>
      </p:sp>
      <p:pic>
        <p:nvPicPr>
          <p:cNvPr id="4" name="Picture 4" descr="C:\Documents and Settings\Home\Plocha\polozemn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04" y="1825625"/>
            <a:ext cx="681039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err="1" smtClean="0"/>
              <a:t>polozemnice</a:t>
            </a:r>
            <a:r>
              <a:rPr lang="cs-CZ" dirty="0" smtClean="0"/>
              <a:t> </a:t>
            </a:r>
            <a:r>
              <a:rPr lang="cs-CZ" dirty="0"/>
              <a:t>– chatrč zapuštěná cca metr pod úroveň terénu s ohništěm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 zemědělství (pěstování pšenice, žita, prosa, lnu) 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půdu získávali mýcením a žďářením lesů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chov dobytka, pastevectví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lov zvěře (prodej kožešin), rybolov, včelařství (med, vosk)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sběr lesních plodů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řemesla: kovářství, hrnčířství, tkalcovství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Dněpr tvořil obchodní cestu spojující Balt s Černým mořem = „z </a:t>
            </a:r>
            <a:r>
              <a:rPr lang="cs-CZ" dirty="0" err="1"/>
              <a:t>Varjag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Greki</a:t>
            </a:r>
            <a:r>
              <a:rPr lang="cs-CZ" dirty="0" smtClean="0"/>
              <a:t>“ </a:t>
            </a:r>
            <a:r>
              <a:rPr lang="cs-CZ" dirty="0"/>
              <a:t>– vznik obchodních osad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677" y="1631242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1800" dirty="0"/>
              <a:t>Pohanští Slované věřili v posmrtný život 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zabíjení nemocných a starých</a:t>
            </a:r>
          </a:p>
          <a:p>
            <a:pPr>
              <a:defRPr/>
            </a:pPr>
            <a:r>
              <a:rPr lang="cs-CZ" sz="1800" u="sng" dirty="0"/>
              <a:t>Uctívaní bohové:</a:t>
            </a:r>
          </a:p>
          <a:p>
            <a:pPr marL="0" indent="0">
              <a:buNone/>
              <a:defRPr/>
            </a:pPr>
            <a:r>
              <a:rPr lang="cs-CZ" sz="1800" dirty="0"/>
              <a:t> Perun – hlavní bůh, bůh hromu a války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Černobog</a:t>
            </a:r>
            <a:r>
              <a:rPr lang="cs-CZ" sz="1800" dirty="0"/>
              <a:t> – bůh ďábel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Dažbog</a:t>
            </a:r>
            <a:r>
              <a:rPr lang="cs-CZ" sz="1800" dirty="0"/>
              <a:t> – bůh Slunce, tepla, ohně a úrody (syn </a:t>
            </a:r>
            <a:r>
              <a:rPr lang="cs-CZ" sz="1800" dirty="0" err="1"/>
              <a:t>Svarogův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Svarog</a:t>
            </a:r>
            <a:r>
              <a:rPr lang="cs-CZ" sz="1800" dirty="0"/>
              <a:t> – stvořitel světa, bůh nebe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Veles</a:t>
            </a:r>
            <a:r>
              <a:rPr lang="cs-CZ" sz="1800" dirty="0"/>
              <a:t> – bůh stád i hospodářství, bohatství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Chors</a:t>
            </a:r>
            <a:r>
              <a:rPr lang="cs-CZ" sz="1800" dirty="0"/>
              <a:t> – bůh noci a Měsíce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Stribog</a:t>
            </a:r>
            <a:r>
              <a:rPr lang="cs-CZ" sz="1800" dirty="0"/>
              <a:t> – bůh větru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Mokoš</a:t>
            </a:r>
            <a:r>
              <a:rPr lang="cs-CZ" sz="1800" dirty="0"/>
              <a:t> – bohyně plodnosti, velká matka země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8. a 9. století </a:t>
            </a:r>
            <a:r>
              <a:rPr lang="cs-CZ" sz="1800" dirty="0" smtClean="0"/>
              <a:t>podvolení </a:t>
            </a:r>
            <a:r>
              <a:rPr lang="cs-CZ" sz="1800" dirty="0"/>
              <a:t>turecky mluvícím </a:t>
            </a:r>
            <a:r>
              <a:rPr lang="cs-CZ" sz="1800" dirty="0" smtClean="0"/>
              <a:t>Chazarům → </a:t>
            </a:r>
            <a:r>
              <a:rPr lang="cs-CZ" sz="1800" dirty="0"/>
              <a:t>přijetí </a:t>
            </a:r>
            <a:r>
              <a:rPr lang="cs-CZ" sz="1800" dirty="0" smtClean="0"/>
              <a:t>židovské </a:t>
            </a:r>
            <a:r>
              <a:rPr lang="cs-CZ" sz="1800" dirty="0"/>
              <a:t>víry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988 pod vlivem Byzance přijetí </a:t>
            </a:r>
            <a:r>
              <a:rPr lang="cs-CZ" sz="1800" dirty="0" smtClean="0"/>
              <a:t>křesťanství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592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Rodový </a:t>
            </a:r>
            <a:r>
              <a:rPr lang="cs-CZ" dirty="0"/>
              <a:t>způsob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smtClean="0"/>
              <a:t>vznikají rodiny, které se sdružovaly do malých osad → zárodky vesnic, osídlení kolem řek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představiteli rodu byli rodový stařešina (měl právo veta) a rada </a:t>
            </a:r>
            <a:r>
              <a:rPr lang="cs-CZ" dirty="0" smtClean="0"/>
              <a:t>rodu</a:t>
            </a:r>
          </a:p>
          <a:p>
            <a:pPr>
              <a:defRPr/>
            </a:pPr>
            <a:r>
              <a:rPr lang="cs-CZ" dirty="0" smtClean="0"/>
              <a:t> rody se sdružují do kmenů a ty do kmenových svazů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v čele kmenového svazu </a:t>
            </a:r>
            <a:r>
              <a:rPr lang="cs-CZ" dirty="0" smtClean="0"/>
              <a:t>kníže a jeho vojenská družina → bojaři (rodová šlechta)</a:t>
            </a:r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byli </a:t>
            </a:r>
            <a:r>
              <a:rPr lang="cs-CZ" dirty="0"/>
              <a:t>výborní válečníci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Varjagové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Válečnici</a:t>
            </a:r>
          </a:p>
          <a:p>
            <a:r>
              <a:rPr lang="cs-CZ" dirty="0" smtClean="0"/>
              <a:t>Obchodnici</a:t>
            </a:r>
          </a:p>
          <a:p>
            <a:endParaRPr lang="cs-CZ" dirty="0"/>
          </a:p>
        </p:txBody>
      </p:sp>
      <p:grpSp>
        <p:nvGrpSpPr>
          <p:cNvPr id="4" name="Group 3756"/>
          <p:cNvGrpSpPr/>
          <p:nvPr/>
        </p:nvGrpSpPr>
        <p:grpSpPr>
          <a:xfrm>
            <a:off x="3746666" y="857250"/>
            <a:ext cx="8253095" cy="6000750"/>
            <a:chOff x="0" y="0"/>
            <a:chExt cx="8253438" cy="6000801"/>
          </a:xfrm>
        </p:grpSpPr>
        <p:pic>
          <p:nvPicPr>
            <p:cNvPr id="5" name="Picture 2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33800" cy="5695950"/>
            </a:xfrm>
            <a:prstGeom prst="rect">
              <a:avLst/>
            </a:prstGeom>
          </p:spPr>
        </p:pic>
        <p:pic>
          <p:nvPicPr>
            <p:cNvPr id="6" name="Picture 2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43589" y="357213"/>
              <a:ext cx="1638300" cy="1943100"/>
            </a:xfrm>
            <a:prstGeom prst="rect">
              <a:avLst/>
            </a:prstGeom>
          </p:spPr>
        </p:pic>
        <p:pic>
          <p:nvPicPr>
            <p:cNvPr id="7" name="Picture 2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72088" y="2571801"/>
              <a:ext cx="318135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1718</Words>
  <Application>Microsoft Office PowerPoint</Application>
  <PresentationFormat>Širokoúhlá obrazovka</PresentationFormat>
  <Paragraphs>306</Paragraphs>
  <Slides>36</Slides>
  <Notes>3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Trebuchet MS</vt:lpstr>
      <vt:lpstr>Wingdings 2</vt:lpstr>
      <vt:lpstr>Motiv Office</vt:lpstr>
      <vt:lpstr>Kyjevská Rus</vt:lpstr>
      <vt:lpstr>Slované</vt:lpstr>
      <vt:lpstr>Stěhování Slovanů</vt:lpstr>
      <vt:lpstr>Rozšíření Slovanů</vt:lpstr>
      <vt:lpstr>Způsob života nejstarších Slovanů</vt:lpstr>
      <vt:lpstr>Hospodářství</vt:lpstr>
      <vt:lpstr>Náboženství</vt:lpstr>
      <vt:lpstr>Rodový způsob života</vt:lpstr>
      <vt:lpstr>Varjagové</vt:lpstr>
      <vt:lpstr>Rjurik</vt:lpstr>
      <vt:lpstr>Založení Kyjeva</vt:lpstr>
      <vt:lpstr>První Rjurikovci</vt:lpstr>
      <vt:lpstr>Vznik Kyjevské Rusi</vt:lpstr>
      <vt:lpstr>Kyjevská Rus</vt:lpstr>
      <vt:lpstr>Kníže Oleg   882 - 912</vt:lpstr>
      <vt:lpstr>Prezentace aplikace PowerPoint</vt:lpstr>
      <vt:lpstr>Kníže Igor</vt:lpstr>
      <vt:lpstr>Prezentace aplikace PowerPoint</vt:lpstr>
      <vt:lpstr>Prezentace aplikace PowerPoint</vt:lpstr>
      <vt:lpstr>  Kníže Svjatoslav  962-972  </vt:lpstr>
      <vt:lpstr>Prezentace aplikace PowerPoint</vt:lpstr>
      <vt:lpstr>Kníže Vladimír 980 - 1015</vt:lpstr>
      <vt:lpstr>Pokřestění Rusi</vt:lpstr>
      <vt:lpstr>Vrchol rozvoje Kyjevské Rusi – Vláda Jaroslava Moudrého 1016 - 1054</vt:lpstr>
      <vt:lpstr>Největší územní rozmach Kyjevské Rusi</vt:lpstr>
      <vt:lpstr>Rozpad Kyjevské Rusi – kníže Vladimír II. Monomach 1113 - 1125</vt:lpstr>
      <vt:lpstr>Prezentace aplikace PowerPoint</vt:lpstr>
      <vt:lpstr>Prezentace aplikace PowerPoint</vt:lpstr>
      <vt:lpstr>Prezentace aplikace PowerPoint</vt:lpstr>
      <vt:lpstr>Kultura Kyjevské Rusi</vt:lpstr>
      <vt:lpstr>Tři bohatýři (obraz Vasněcova)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 jako první stát východních Slovanů</dc:title>
  <dc:creator>Hobzova</dc:creator>
  <cp:lastModifiedBy>JANA</cp:lastModifiedBy>
  <cp:revision>54</cp:revision>
  <dcterms:created xsi:type="dcterms:W3CDTF">2015-02-14T12:20:25Z</dcterms:created>
  <dcterms:modified xsi:type="dcterms:W3CDTF">2016-02-23T15:45:13Z</dcterms:modified>
</cp:coreProperties>
</file>