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7" r:id="rId9"/>
    <p:sldId id="284" r:id="rId10"/>
    <p:sldId id="286" r:id="rId11"/>
    <p:sldId id="288" r:id="rId12"/>
    <p:sldId id="285" r:id="rId13"/>
    <p:sldId id="289" r:id="rId14"/>
    <p:sldId id="268" r:id="rId15"/>
    <p:sldId id="270" r:id="rId16"/>
    <p:sldId id="290" r:id="rId17"/>
    <p:sldId id="291" r:id="rId18"/>
    <p:sldId id="295" r:id="rId19"/>
    <p:sldId id="292" r:id="rId20"/>
    <p:sldId id="293" r:id="rId21"/>
    <p:sldId id="294" r:id="rId22"/>
    <p:sldId id="274" r:id="rId23"/>
    <p:sldId id="272" r:id="rId24"/>
    <p:sldId id="273" r:id="rId25"/>
    <p:sldId id="275" r:id="rId26"/>
    <p:sldId id="276" r:id="rId27"/>
    <p:sldId id="280" r:id="rId28"/>
    <p:sldId id="277" r:id="rId29"/>
    <p:sldId id="278" r:id="rId30"/>
    <p:sldId id="281" r:id="rId31"/>
    <p:sldId id="279" r:id="rId32"/>
    <p:sldId id="282" r:id="rId33"/>
    <p:sldId id="283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54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52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14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03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59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83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38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89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32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67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FD15-75E7-40BC-935A-461D9F260E62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46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BFD15-75E7-40BC-935A-461D9F260E62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9E1A-B7E8-4F63-9201-7B1A8D76C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9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HLIOOhL9k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Rusko v 17. století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464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rary.ispu.ru:8001/history/1/05tema5/shem5/sobornulogenie_files/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4" y="0"/>
            <a:ext cx="8248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8262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Manželky cara Alexeje </a:t>
            </a:r>
            <a:r>
              <a:rPr lang="cs-CZ" dirty="0" smtClean="0"/>
              <a:t>Michajloviče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33625"/>
            <a:ext cx="5181600" cy="4351338"/>
          </a:xfrm>
        </p:spPr>
        <p:txBody>
          <a:bodyPr/>
          <a:lstStyle/>
          <a:p>
            <a:r>
              <a:rPr lang="cs-CZ" dirty="0"/>
              <a:t>Marie </a:t>
            </a:r>
            <a:r>
              <a:rPr lang="cs-CZ" dirty="0" err="1" smtClean="0"/>
              <a:t>Miloslavská</a:t>
            </a:r>
            <a:r>
              <a:rPr lang="cs-CZ" dirty="0"/>
              <a:t>	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Rodili se jí </a:t>
            </a:r>
            <a:r>
              <a:rPr lang="cs-CZ" dirty="0"/>
              <a:t>nemocní </a:t>
            </a:r>
            <a:r>
              <a:rPr lang="cs-CZ" dirty="0" smtClean="0"/>
              <a:t>kluci a zdravé holky</a:t>
            </a:r>
          </a:p>
          <a:p>
            <a:endParaRPr lang="cs-CZ" dirty="0" smtClean="0"/>
          </a:p>
          <a:p>
            <a:r>
              <a:rPr lang="cs-CZ" dirty="0" smtClean="0"/>
              <a:t>Měla 13 dětí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2333625"/>
            <a:ext cx="5181600" cy="4351338"/>
          </a:xfrm>
        </p:spPr>
        <p:txBody>
          <a:bodyPr/>
          <a:lstStyle/>
          <a:p>
            <a:r>
              <a:rPr lang="cs-CZ" dirty="0" smtClean="0"/>
              <a:t>Natalie </a:t>
            </a:r>
            <a:r>
              <a:rPr lang="cs-CZ" dirty="0" err="1" smtClean="0"/>
              <a:t>Naryškinová</a:t>
            </a:r>
            <a:r>
              <a:rPr lang="cs-CZ" dirty="0" smtClean="0"/>
              <a:t> (</a:t>
            </a:r>
            <a:r>
              <a:rPr lang="ru-RU" dirty="0" smtClean="0"/>
              <a:t>Нарышкина)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Matka budoucího cara Petra I.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Měla 3 děti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39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Fjodor</a:t>
            </a:r>
            <a:r>
              <a:rPr lang="cs-CZ" dirty="0" smtClean="0"/>
              <a:t> Alexejevič (1676 – 1682)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Byl nemocný</a:t>
            </a:r>
            <a:endParaRPr lang="cs-CZ" dirty="0"/>
          </a:p>
          <a:p>
            <a:r>
              <a:rPr lang="cs-CZ" dirty="0" smtClean="0"/>
              <a:t>Místo něj vládli jeho příbuzné – </a:t>
            </a:r>
            <a:r>
              <a:rPr lang="cs-CZ" dirty="0" err="1" smtClean="0"/>
              <a:t>Miloslavští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45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9000" y="9239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1682 r. – „Střelecké povstání“</a:t>
            </a:r>
          </a:p>
          <a:p>
            <a:pPr marL="0" indent="0">
              <a:buNone/>
            </a:pPr>
            <a:r>
              <a:rPr lang="cs-CZ" dirty="0" smtClean="0"/>
              <a:t>Byli korunovány 2 cara – Ivan (</a:t>
            </a:r>
            <a:r>
              <a:rPr lang="cs-CZ" dirty="0" err="1" smtClean="0"/>
              <a:t>Miloslavský</a:t>
            </a:r>
            <a:r>
              <a:rPr lang="cs-CZ" dirty="0" smtClean="0"/>
              <a:t>) a Petr (</a:t>
            </a:r>
            <a:r>
              <a:rPr lang="cs-CZ" dirty="0" err="1" smtClean="0"/>
              <a:t>Naryškin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Místo nich vládla jejích sestra Sofie (</a:t>
            </a:r>
            <a:r>
              <a:rPr lang="cs-CZ" dirty="0" err="1" smtClean="0"/>
              <a:t>Sofja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Od roku </a:t>
            </a:r>
            <a:r>
              <a:rPr lang="cs-CZ" b="1" dirty="0" smtClean="0"/>
              <a:t>1689</a:t>
            </a:r>
            <a:r>
              <a:rPr lang="cs-CZ" dirty="0" smtClean="0"/>
              <a:t> – vládne </a:t>
            </a:r>
            <a:r>
              <a:rPr lang="cs-CZ" b="1" dirty="0" smtClean="0"/>
              <a:t>car Petr </a:t>
            </a:r>
            <a:r>
              <a:rPr lang="cs-CZ" dirty="0" smtClean="0"/>
              <a:t>(do r. 1696 formálně carem byl také Ivan)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82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církve a její rozkol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800" y="1825624"/>
            <a:ext cx="10922000" cy="4829175"/>
          </a:xfrm>
        </p:spPr>
        <p:txBody>
          <a:bodyPr>
            <a:normAutofit fontScale="32500" lnSpcReduction="20000"/>
          </a:bodyPr>
          <a:lstStyle/>
          <a:p>
            <a:pPr marL="565150" indent="-45720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sz="5100" b="1" dirty="0" smtClean="0"/>
              <a:t>Provedl patriarcha </a:t>
            </a:r>
            <a:r>
              <a:rPr lang="cs-CZ" altLang="cs-CZ" sz="5100" b="1" dirty="0" err="1" smtClean="0"/>
              <a:t>Nikon</a:t>
            </a:r>
            <a:r>
              <a:rPr lang="cs-CZ" altLang="cs-CZ" sz="5100" b="1" dirty="0" smtClean="0"/>
              <a:t>  - </a:t>
            </a:r>
            <a:r>
              <a:rPr lang="cs-CZ" altLang="cs-CZ" sz="5100" b="1" dirty="0" err="1" smtClean="0"/>
              <a:t>vl</a:t>
            </a:r>
            <a:r>
              <a:rPr lang="cs-CZ" altLang="cs-CZ" sz="5100" b="1" dirty="0"/>
              <a:t>. jménem Nikita </a:t>
            </a:r>
            <a:r>
              <a:rPr lang="cs-CZ" altLang="cs-CZ" sz="5100" b="1" dirty="0" err="1"/>
              <a:t>Minov</a:t>
            </a:r>
            <a:r>
              <a:rPr lang="cs-CZ" altLang="cs-CZ" sz="5100" b="1" dirty="0"/>
              <a:t> (*1605 – </a:t>
            </a:r>
            <a:r>
              <a:rPr lang="cs-CZ" altLang="cs-CZ" sz="5100" b="1" dirty="0" smtClean="0"/>
              <a:t>1681), 1652 </a:t>
            </a:r>
            <a:r>
              <a:rPr lang="cs-CZ" altLang="cs-CZ" sz="5100" b="1" dirty="0" err="1"/>
              <a:t>Nikon</a:t>
            </a:r>
            <a:r>
              <a:rPr lang="cs-CZ" altLang="cs-CZ" sz="5100" b="1" dirty="0"/>
              <a:t> zvolen patriarchou </a:t>
            </a:r>
            <a:endParaRPr lang="cs-CZ" altLang="cs-CZ" sz="5100" b="1" dirty="0"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SzPct val="45000"/>
            </a:pPr>
            <a:r>
              <a:rPr lang="cs-CZ" altLang="cs-CZ" sz="5100" b="1" dirty="0" smtClean="0">
                <a:cs typeface="Arial" panose="020B0604020202020204" pitchFamily="34" charset="0"/>
              </a:rPr>
              <a:t>1654 zavádí reformy </a:t>
            </a:r>
            <a:r>
              <a:rPr lang="cs-CZ" altLang="cs-CZ" sz="5100" b="1" dirty="0">
                <a:cs typeface="Arial" panose="020B0604020202020204" pitchFamily="34" charset="0"/>
              </a:rPr>
              <a:t>církevních bohoslužebních knih, </a:t>
            </a:r>
            <a:endParaRPr lang="cs-CZ" altLang="cs-CZ" sz="5100" b="1" dirty="0" smtClean="0"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SzPct val="45000"/>
            </a:pPr>
            <a:r>
              <a:rPr lang="cs-CZ" altLang="cs-CZ" sz="5100" b="1" dirty="0">
                <a:cs typeface="Arial" panose="020B0604020202020204" pitchFamily="34" charset="0"/>
              </a:rPr>
              <a:t>D</a:t>
            </a:r>
            <a:r>
              <a:rPr lang="cs-CZ" altLang="cs-CZ" sz="5100" b="1" dirty="0" smtClean="0">
                <a:cs typeface="Arial" panose="020B0604020202020204" pitchFamily="34" charset="0"/>
              </a:rPr>
              <a:t>otkl </a:t>
            </a:r>
            <a:r>
              <a:rPr lang="cs-CZ" altLang="cs-CZ" sz="5100" b="1" dirty="0">
                <a:cs typeface="Arial" panose="020B0604020202020204" pitchFamily="34" charset="0"/>
              </a:rPr>
              <a:t>se </a:t>
            </a:r>
            <a:r>
              <a:rPr lang="cs-CZ" altLang="cs-CZ" sz="5100" b="1" dirty="0" smtClean="0">
                <a:cs typeface="Arial" panose="020B0604020202020204" pitchFamily="34" charset="0"/>
              </a:rPr>
              <a:t>některých </a:t>
            </a:r>
            <a:r>
              <a:rPr lang="cs-CZ" altLang="cs-CZ" sz="5100" b="1" dirty="0">
                <a:cs typeface="Arial" panose="020B0604020202020204" pitchFamily="34" charset="0"/>
              </a:rPr>
              <a:t>církevních </a:t>
            </a:r>
            <a:r>
              <a:rPr lang="cs-CZ" altLang="cs-CZ" sz="5100" b="1" dirty="0" smtClean="0">
                <a:cs typeface="Arial" panose="020B0604020202020204" pitchFamily="34" charset="0"/>
              </a:rPr>
              <a:t>zvyků:</a:t>
            </a:r>
          </a:p>
          <a:p>
            <a:pPr marL="514350" indent="-514350">
              <a:lnSpc>
                <a:spcPct val="140000"/>
              </a:lnSpc>
              <a:buSzPct val="45000"/>
              <a:buAutoNum type="arabicParenR"/>
            </a:pPr>
            <a:r>
              <a:rPr lang="cs-CZ" altLang="cs-CZ" sz="5100" b="1" dirty="0" smtClean="0">
                <a:cs typeface="Arial" panose="020B0604020202020204" pitchFamily="34" charset="0"/>
              </a:rPr>
              <a:t>hledal </a:t>
            </a:r>
            <a:r>
              <a:rPr lang="cs-CZ" altLang="cs-CZ" sz="5100" b="1" dirty="0">
                <a:cs typeface="Arial" panose="020B0604020202020204" pitchFamily="34" charset="0"/>
              </a:rPr>
              <a:t>základ pravoslaví v řeckých </a:t>
            </a:r>
            <a:r>
              <a:rPr lang="cs-CZ" altLang="cs-CZ" sz="5100" b="1" dirty="0" smtClean="0">
                <a:cs typeface="Arial" panose="020B0604020202020204" pitchFamily="34" charset="0"/>
              </a:rPr>
              <a:t>vzorech, r</a:t>
            </a:r>
            <a:r>
              <a:rPr lang="cs-CZ" altLang="cs-CZ" sz="5100" b="1" dirty="0" smtClean="0"/>
              <a:t>eformy </a:t>
            </a:r>
            <a:r>
              <a:rPr lang="cs-CZ" altLang="cs-CZ" sz="5100" b="1" dirty="0"/>
              <a:t>v církevní bohoslužbě (zvelebení zpěvu, mše</a:t>
            </a:r>
            <a:r>
              <a:rPr lang="cs-CZ" altLang="cs-CZ" sz="5100" b="1" dirty="0" smtClean="0"/>
              <a:t>), </a:t>
            </a:r>
            <a:endParaRPr lang="cs-CZ" altLang="cs-CZ" sz="5100" b="1" dirty="0" smtClean="0"/>
          </a:p>
          <a:p>
            <a:pPr marL="514350" indent="-514350">
              <a:lnSpc>
                <a:spcPct val="140000"/>
              </a:lnSpc>
              <a:buSzPct val="45000"/>
              <a:buAutoNum type="arabicParenR"/>
            </a:pPr>
            <a:r>
              <a:rPr lang="cs-CZ" altLang="cs-CZ" sz="5100" b="1" dirty="0" smtClean="0"/>
              <a:t>křižování </a:t>
            </a:r>
            <a:r>
              <a:rPr lang="cs-CZ" altLang="cs-CZ" sz="5100" b="1" dirty="0" smtClean="0"/>
              <a:t>třemi prsty místo dvou, </a:t>
            </a:r>
            <a:endParaRPr lang="cs-CZ" altLang="cs-CZ" sz="5100" b="1" dirty="0" smtClean="0"/>
          </a:p>
          <a:p>
            <a:pPr marL="514350" indent="-514350">
              <a:lnSpc>
                <a:spcPct val="140000"/>
              </a:lnSpc>
              <a:buSzPct val="45000"/>
              <a:buAutoNum type="arabicParenR"/>
            </a:pPr>
            <a:r>
              <a:rPr lang="cs-CZ" altLang="cs-CZ" sz="5100" b="1" dirty="0" smtClean="0"/>
              <a:t>klanění </a:t>
            </a:r>
            <a:r>
              <a:rPr lang="cs-CZ" altLang="cs-CZ" sz="5100" b="1" dirty="0" smtClean="0"/>
              <a:t>do pasu a ne až na </a:t>
            </a:r>
            <a:r>
              <a:rPr lang="cs-CZ" altLang="cs-CZ" sz="5100" b="1" dirty="0" smtClean="0"/>
              <a:t>zem</a:t>
            </a:r>
            <a:endParaRPr lang="cs-CZ" altLang="cs-CZ" sz="5100" b="1" dirty="0">
              <a:cs typeface="Arial" panose="020B0604020202020204" pitchFamily="34" charset="0"/>
            </a:endParaRPr>
          </a:p>
          <a:p>
            <a:pPr marL="514350" indent="-514350">
              <a:lnSpc>
                <a:spcPct val="140000"/>
              </a:lnSpc>
              <a:buSzPct val="45000"/>
              <a:buAutoNum type="arabicParenR"/>
            </a:pPr>
            <a:r>
              <a:rPr lang="cs-CZ" altLang="cs-CZ" sz="5100" b="1" dirty="0">
                <a:cs typeface="Arial" panose="020B0604020202020204" pitchFamily="34" charset="0"/>
              </a:rPr>
              <a:t>z</a:t>
            </a:r>
            <a:r>
              <a:rPr lang="cs-CZ" altLang="cs-CZ" sz="5100" b="1" dirty="0" smtClean="0">
                <a:cs typeface="Arial" panose="020B0604020202020204" pitchFamily="34" charset="0"/>
              </a:rPr>
              <a:t>měna textu některých modliteb </a:t>
            </a:r>
          </a:p>
          <a:p>
            <a:pPr>
              <a:lnSpc>
                <a:spcPct val="140000"/>
              </a:lnSpc>
              <a:buSzPct val="45000"/>
            </a:pPr>
            <a:r>
              <a:rPr lang="cs-CZ" altLang="cs-CZ" sz="5100" b="1" dirty="0" smtClean="0">
                <a:cs typeface="Arial" panose="020B0604020202020204" pitchFamily="34" charset="0"/>
              </a:rPr>
              <a:t>začátek </a:t>
            </a:r>
            <a:r>
              <a:rPr lang="cs-CZ" altLang="cs-CZ" sz="5100" b="1" dirty="0">
                <a:cs typeface="Arial" panose="020B0604020202020204" pitchFamily="34" charset="0"/>
              </a:rPr>
              <a:t>církevního </a:t>
            </a:r>
            <a:r>
              <a:rPr lang="cs-CZ" altLang="cs-CZ" sz="5100" b="1" dirty="0" smtClean="0">
                <a:cs typeface="Arial" panose="020B0604020202020204" pitchFamily="34" charset="0"/>
              </a:rPr>
              <a:t>rozkolu</a:t>
            </a:r>
            <a:endParaRPr lang="cs-CZ" altLang="cs-CZ" sz="5100" b="1" dirty="0"/>
          </a:p>
          <a:p>
            <a:pPr>
              <a:lnSpc>
                <a:spcPct val="140000"/>
              </a:lnSpc>
              <a:buSzPct val="45000"/>
            </a:pPr>
            <a:r>
              <a:rPr lang="cs-CZ" altLang="cs-CZ" sz="5100" b="1" dirty="0" smtClean="0">
                <a:cs typeface="Arial" panose="020B0604020202020204" pitchFamily="34" charset="0"/>
              </a:rPr>
              <a:t>směřoval </a:t>
            </a:r>
            <a:r>
              <a:rPr lang="cs-CZ" altLang="cs-CZ" sz="5100" b="1" dirty="0">
                <a:cs typeface="Arial" panose="020B0604020202020204" pitchFamily="34" charset="0"/>
              </a:rPr>
              <a:t>k utužování patriarchovy moci – </a:t>
            </a:r>
            <a:r>
              <a:rPr lang="cs-CZ" altLang="cs-CZ" sz="5100" b="1" dirty="0" smtClean="0">
                <a:cs typeface="Arial" panose="020B0604020202020204" pitchFamily="34" charset="0"/>
              </a:rPr>
              <a:t>n</a:t>
            </a:r>
            <a:r>
              <a:rPr lang="en-US" altLang="cs-CZ" sz="5100" b="1" dirty="0" smtClean="0">
                <a:cs typeface="Arial" panose="020B0604020202020204" pitchFamily="34" charset="0"/>
              </a:rPr>
              <a:t>ab</a:t>
            </a:r>
            <a:r>
              <a:rPr lang="cs-CZ" altLang="cs-CZ" sz="5100" b="1" dirty="0" err="1" smtClean="0">
                <a:cs typeface="Arial" panose="020B0604020202020204" pitchFamily="34" charset="0"/>
              </a:rPr>
              <a:t>ídl</a:t>
            </a:r>
            <a:r>
              <a:rPr lang="cs-CZ" altLang="cs-CZ" sz="5100" b="1" dirty="0" smtClean="0">
                <a:cs typeface="Arial" panose="020B0604020202020204" pitchFamily="34" charset="0"/>
              </a:rPr>
              <a:t> </a:t>
            </a:r>
            <a:r>
              <a:rPr lang="cs-CZ" altLang="cs-CZ" sz="5100" b="1" dirty="0" smtClean="0">
                <a:cs typeface="Arial" panose="020B0604020202020204" pitchFamily="34" charset="0"/>
              </a:rPr>
              <a:t>Alexeji Michajloviči být spoluvládcem (jako </a:t>
            </a:r>
            <a:r>
              <a:rPr lang="cs-CZ" altLang="cs-CZ" sz="5100" b="1" dirty="0" err="1" smtClean="0">
                <a:cs typeface="Arial" panose="020B0604020202020204" pitchFamily="34" charset="0"/>
              </a:rPr>
              <a:t>Filaret</a:t>
            </a:r>
            <a:r>
              <a:rPr lang="cs-CZ" altLang="cs-CZ" sz="5100" b="1" dirty="0" smtClean="0">
                <a:cs typeface="Arial" panose="020B0604020202020204" pitchFamily="34" charset="0"/>
              </a:rPr>
              <a:t> u cara </a:t>
            </a:r>
            <a:r>
              <a:rPr lang="cs-CZ" altLang="cs-CZ" sz="5100" b="1" dirty="0" err="1" smtClean="0">
                <a:cs typeface="Arial" panose="020B0604020202020204" pitchFamily="34" charset="0"/>
              </a:rPr>
              <a:t>Fjodora</a:t>
            </a:r>
            <a:r>
              <a:rPr lang="cs-CZ" altLang="cs-CZ" sz="5100" b="1" dirty="0" smtClean="0">
                <a:cs typeface="Arial" panose="020B0604020202020204" pitchFamily="34" charset="0"/>
              </a:rPr>
              <a:t>)</a:t>
            </a:r>
            <a:endParaRPr lang="cs-CZ" altLang="cs-CZ" sz="5100" b="1" dirty="0"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SzPct val="45000"/>
            </a:pPr>
            <a:r>
              <a:rPr lang="cs-CZ" altLang="cs-CZ" sz="5100" b="1" dirty="0">
                <a:cs typeface="Arial" panose="020B0604020202020204" pitchFamily="34" charset="0"/>
              </a:rPr>
              <a:t>1658 se vzdává úřadu </a:t>
            </a:r>
            <a:r>
              <a:rPr lang="cs-CZ" altLang="cs-CZ" sz="5100" b="1" dirty="0" smtClean="0">
                <a:cs typeface="Arial" panose="020B0604020202020204" pitchFamily="34" charset="0"/>
              </a:rPr>
              <a:t>patriarchy</a:t>
            </a:r>
          </a:p>
          <a:p>
            <a:pPr marL="0" indent="0">
              <a:lnSpc>
                <a:spcPct val="140000"/>
              </a:lnSpc>
              <a:buSzPct val="45000"/>
              <a:buNone/>
            </a:pPr>
            <a:endParaRPr lang="cs-CZ" altLang="cs-CZ" sz="5100" b="1" dirty="0"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13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Raskolniki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Někteří věřící odmítají reformu → nastává </a:t>
            </a:r>
            <a:r>
              <a:rPr lang="cs-CZ" b="1" dirty="0" smtClean="0"/>
              <a:t>rozkol v církvi </a:t>
            </a:r>
            <a:r>
              <a:rPr lang="cs-CZ" dirty="0" smtClean="0"/>
              <a:t>= </a:t>
            </a:r>
            <a:r>
              <a:rPr lang="cs-CZ" dirty="0" err="1" smtClean="0"/>
              <a:t>raskolniki</a:t>
            </a:r>
            <a:r>
              <a:rPr lang="cs-CZ" dirty="0" smtClean="0"/>
              <a:t>, starověrci prohlášeni za kacíře</a:t>
            </a:r>
          </a:p>
          <a:p>
            <a:r>
              <a:rPr lang="cs-CZ" dirty="0" smtClean="0"/>
              <a:t>Jsou pronásledováni a vražděni, upalováni zaživa,  mnozí emigrují, stěhují se na Sibiř</a:t>
            </a:r>
          </a:p>
          <a:p>
            <a:r>
              <a:rPr lang="cs-CZ" dirty="0"/>
              <a:t>K</a:t>
            </a:r>
            <a:r>
              <a:rPr lang="cs-CZ" dirty="0" smtClean="0"/>
              <a:t>lášter na </a:t>
            </a:r>
            <a:r>
              <a:rPr lang="cs-CZ" dirty="0" err="1" smtClean="0"/>
              <a:t>Soloveckých</a:t>
            </a:r>
            <a:r>
              <a:rPr lang="cs-CZ" dirty="0" smtClean="0"/>
              <a:t> </a:t>
            </a:r>
            <a:r>
              <a:rPr lang="cs-CZ" dirty="0" smtClean="0"/>
              <a:t>ostrovech → povstání starověrců, krutě potlačeno (400 mrtvých), povstání v Moskvě</a:t>
            </a:r>
          </a:p>
          <a:p>
            <a:r>
              <a:rPr lang="cs-CZ" dirty="0" err="1"/>
              <a:t>Protopop</a:t>
            </a:r>
            <a:r>
              <a:rPr lang="cs-CZ" dirty="0"/>
              <a:t> </a:t>
            </a:r>
            <a:r>
              <a:rPr lang="cs-CZ" dirty="0" err="1"/>
              <a:t>Avakuum</a:t>
            </a:r>
            <a:r>
              <a:rPr lang="cs-CZ" dirty="0"/>
              <a:t>  - vůdce </a:t>
            </a:r>
            <a:r>
              <a:rPr lang="cs-CZ" dirty="0" err="1"/>
              <a:t>staroobrjadců</a:t>
            </a:r>
            <a:r>
              <a:rPr lang="cs-CZ" dirty="0"/>
              <a:t>, seslán a  poté </a:t>
            </a:r>
            <a:r>
              <a:rPr lang="cs-CZ" dirty="0" smtClean="0"/>
              <a:t>upálen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smtClean="0"/>
              <a:t>Pronásledování starověrců </a:t>
            </a:r>
            <a:r>
              <a:rPr lang="cs-CZ" dirty="0" err="1" smtClean="0"/>
              <a:t>zkončilo</a:t>
            </a:r>
            <a:r>
              <a:rPr lang="cs-CZ" dirty="0" smtClean="0"/>
              <a:t> </a:t>
            </a:r>
            <a:r>
              <a:rPr lang="cs-CZ" dirty="0" smtClean="0"/>
              <a:t>až za vlády Petra I., museli ale platit dvojnásobné daně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3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ru-RU" dirty="0" err="1" smtClean="0"/>
              <a:t>Бунташный</a:t>
            </a:r>
            <a:r>
              <a:rPr lang="ru-RU" dirty="0" smtClean="0"/>
              <a:t> век</a:t>
            </a:r>
            <a:r>
              <a:rPr lang="en-US" dirty="0" smtClean="0"/>
              <a:t>”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17. století se vyskytovalo množství lidových povstání</a:t>
            </a:r>
          </a:p>
          <a:p>
            <a:r>
              <a:rPr lang="cs-CZ" b="1" dirty="0" smtClean="0"/>
              <a:t>Příčiny povstání: </a:t>
            </a:r>
          </a:p>
          <a:p>
            <a:pPr marL="0" indent="0">
              <a:buNone/>
            </a:pPr>
            <a:r>
              <a:rPr lang="cs-CZ" dirty="0" smtClean="0"/>
              <a:t>- nevolnictví rolníků</a:t>
            </a:r>
          </a:p>
          <a:p>
            <a:pPr>
              <a:buFontTx/>
              <a:buChar char="-"/>
            </a:pPr>
            <a:r>
              <a:rPr lang="cs-CZ" dirty="0" smtClean="0"/>
              <a:t>navýšení daní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ozkol v církvi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4673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Povstání v 17.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63825"/>
            <a:ext cx="10515600" cy="4351338"/>
          </a:xfrm>
        </p:spPr>
        <p:txBody>
          <a:bodyPr/>
          <a:lstStyle/>
          <a:p>
            <a:r>
              <a:rPr lang="cs-CZ" dirty="0" smtClean="0"/>
              <a:t>1648 </a:t>
            </a:r>
            <a:r>
              <a:rPr lang="ru-RU" dirty="0" smtClean="0"/>
              <a:t>– </a:t>
            </a:r>
            <a:r>
              <a:rPr lang="cs-CZ" dirty="0" smtClean="0"/>
              <a:t>Solní povstání – </a:t>
            </a:r>
            <a:r>
              <a:rPr lang="ru-RU" dirty="0" smtClean="0"/>
              <a:t>Соляной бунт (</a:t>
            </a:r>
            <a:r>
              <a:rPr lang="cs-CZ" dirty="0" smtClean="0"/>
              <a:t>zavedení daně na sůl)</a:t>
            </a:r>
          </a:p>
          <a:p>
            <a:r>
              <a:rPr lang="cs-CZ" dirty="0" smtClean="0"/>
              <a:t>1662 – Měděné povstání – </a:t>
            </a:r>
            <a:r>
              <a:rPr lang="ru-RU" dirty="0" smtClean="0"/>
              <a:t>Медный бунт (</a:t>
            </a:r>
            <a:r>
              <a:rPr lang="cs-CZ" dirty="0" smtClean="0"/>
              <a:t>zavedení měděných mincí)</a:t>
            </a:r>
          </a:p>
          <a:p>
            <a:r>
              <a:rPr lang="cs-CZ" dirty="0" smtClean="0"/>
              <a:t> 1667 – 1671 Rolnická válka – </a:t>
            </a:r>
            <a:r>
              <a:rPr lang="cs-CZ" dirty="0" err="1" smtClean="0"/>
              <a:t>Stěpan</a:t>
            </a:r>
            <a:r>
              <a:rPr lang="cs-CZ" dirty="0" smtClean="0"/>
              <a:t> </a:t>
            </a:r>
            <a:r>
              <a:rPr lang="cs-CZ" dirty="0" err="1" smtClean="0"/>
              <a:t>Razin</a:t>
            </a:r>
            <a:r>
              <a:rPr lang="cs-CZ" dirty="0"/>
              <a:t> </a:t>
            </a:r>
            <a:r>
              <a:rPr lang="cs-CZ" dirty="0" smtClean="0"/>
              <a:t>(„</a:t>
            </a:r>
            <a:r>
              <a:rPr lang="cs-CZ" dirty="0" err="1" smtClean="0"/>
              <a:t>Sobornoje</a:t>
            </a:r>
            <a:r>
              <a:rPr lang="cs-CZ" dirty="0" smtClean="0"/>
              <a:t> </a:t>
            </a:r>
            <a:r>
              <a:rPr lang="cs-CZ" dirty="0" err="1" smtClean="0"/>
              <a:t>Uloženie</a:t>
            </a:r>
            <a:r>
              <a:rPr lang="cs-CZ" dirty="0" smtClean="0"/>
              <a:t>“- nevolnictví rolníků, které prchali a stávali se kozáky)</a:t>
            </a:r>
          </a:p>
          <a:p>
            <a:r>
              <a:rPr lang="cs-CZ" dirty="0" smtClean="0"/>
              <a:t>1668 – 1676 </a:t>
            </a:r>
            <a:r>
              <a:rPr lang="cs-CZ" dirty="0" err="1" smtClean="0"/>
              <a:t>Solovecké</a:t>
            </a:r>
            <a:r>
              <a:rPr lang="cs-CZ" dirty="0" smtClean="0"/>
              <a:t> povstání (rozkol církve) </a:t>
            </a:r>
          </a:p>
          <a:p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334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Внешняя политика России в 17-м веке</a:t>
            </a:r>
            <a:endParaRPr lang="cs-CZ" dirty="0"/>
          </a:p>
        </p:txBody>
      </p:sp>
      <p:pic>
        <p:nvPicPr>
          <p:cNvPr id="4" name="1HLIOOhL9k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950" y="1508125"/>
            <a:ext cx="11976100" cy="67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8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Vnější politika v 17.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Cíle:</a:t>
            </a:r>
          </a:p>
          <a:p>
            <a:r>
              <a:rPr lang="cs-CZ" dirty="0" smtClean="0"/>
              <a:t>Přístup k Baltskému a Černému moři</a:t>
            </a:r>
          </a:p>
          <a:p>
            <a:r>
              <a:rPr lang="cs-CZ" dirty="0" smtClean="0"/>
              <a:t>Návrat území, která byla ztracená v období </a:t>
            </a:r>
            <a:r>
              <a:rPr lang="cs-CZ" dirty="0" err="1" smtClean="0"/>
              <a:t>Smuty</a:t>
            </a:r>
            <a:endParaRPr lang="cs-CZ" dirty="0" smtClean="0"/>
          </a:p>
          <a:p>
            <a:r>
              <a:rPr lang="cs-CZ" dirty="0" smtClean="0"/>
              <a:t>Posílení jižních hraníc proti vpádu Krymských </a:t>
            </a:r>
            <a:r>
              <a:rPr lang="cs-CZ" dirty="0"/>
              <a:t>T</a:t>
            </a:r>
            <a:r>
              <a:rPr lang="cs-CZ" dirty="0" smtClean="0"/>
              <a:t>atar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77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Calibri" pitchFamily="34" charset="0"/>
              </a:rPr>
              <a:t/>
            </a:r>
            <a:br>
              <a:rPr lang="cs-CZ" b="1" dirty="0" smtClean="0">
                <a:latin typeface="Calibri" pitchFamily="34" charset="0"/>
              </a:rPr>
            </a:b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ROMANOVCI</a:t>
            </a:r>
            <a:r>
              <a:rPr lang="cs-CZ" b="1" dirty="0" smtClean="0"/>
              <a:t> (</a:t>
            </a:r>
            <a:r>
              <a:rPr lang="vi-VN" b="1" dirty="0" smtClean="0"/>
              <a:t>Рома́новы)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1613 – 1917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byli původně ruský bojarský rod</a:t>
            </a:r>
          </a:p>
          <a:p>
            <a:r>
              <a:rPr lang="cs-CZ" dirty="0"/>
              <a:t>po </a:t>
            </a:r>
            <a:r>
              <a:rPr lang="cs-CZ" dirty="0" err="1" smtClean="0"/>
              <a:t>Rjurikovcích</a:t>
            </a:r>
            <a:r>
              <a:rPr lang="cs-CZ" dirty="0" smtClean="0"/>
              <a:t> </a:t>
            </a:r>
            <a:r>
              <a:rPr lang="cs-CZ" dirty="0"/>
              <a:t>se stali druhou panovnickou dynastií vládnoucí v Rusku</a:t>
            </a:r>
          </a:p>
          <a:p>
            <a:r>
              <a:rPr lang="cs-CZ" dirty="0" smtClean="0"/>
              <a:t>původní </a:t>
            </a:r>
            <a:r>
              <a:rPr lang="cs-CZ" dirty="0"/>
              <a:t>rod Romanovců vymřel po meči roku </a:t>
            </a:r>
            <a:r>
              <a:rPr lang="cs-CZ" dirty="0" smtClean="0"/>
              <a:t>1730 (Petr II.)</a:t>
            </a:r>
            <a:endParaRPr lang="cs-CZ" dirty="0"/>
          </a:p>
          <a:p>
            <a:r>
              <a:rPr lang="cs-CZ" dirty="0"/>
              <a:t>roku 1762 vymřeli Romanovci také po </a:t>
            </a:r>
            <a:r>
              <a:rPr lang="cs-CZ" dirty="0" smtClean="0"/>
              <a:t>přeslici  (Alžběta I.)</a:t>
            </a:r>
            <a:endParaRPr lang="cs-CZ" dirty="0"/>
          </a:p>
          <a:p>
            <a:r>
              <a:rPr lang="cs-CZ" dirty="0" smtClean="0"/>
              <a:t>dále </a:t>
            </a:r>
            <a:r>
              <a:rPr lang="cs-CZ" dirty="0" smtClean="0"/>
              <a:t>dynastie </a:t>
            </a:r>
            <a:r>
              <a:rPr lang="cs-CZ" dirty="0" err="1" smtClean="0"/>
              <a:t>Holstein-Gottorp-Romanov</a:t>
            </a:r>
            <a:endParaRPr lang="cs-CZ" dirty="0"/>
          </a:p>
          <a:p>
            <a:pPr lvl="0"/>
            <a:r>
              <a:rPr lang="cs-CZ" dirty="0"/>
              <a:t>vláda 304 </a:t>
            </a:r>
            <a:r>
              <a:rPr lang="cs-CZ" dirty="0" smtClean="0"/>
              <a:t>let (z </a:t>
            </a:r>
            <a:r>
              <a:rPr lang="cs-CZ" dirty="0"/>
              <a:t>dvaceti romanovských panovníků a regentů pouze 9 vstoupilo na trůn hladce, 11 přišlo k moci </a:t>
            </a:r>
            <a:r>
              <a:rPr lang="cs-CZ" dirty="0" smtClean="0"/>
              <a:t>násilím)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8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79600" y="1901825"/>
            <a:ext cx="10515600" cy="4351338"/>
          </a:xfrm>
        </p:spPr>
        <p:txBody>
          <a:bodyPr/>
          <a:lstStyle/>
          <a:p>
            <a:r>
              <a:rPr lang="cs-CZ" dirty="0" smtClean="0"/>
              <a:t>1632 – 1634 Smolenská válka (návrat ruských měst)</a:t>
            </a:r>
          </a:p>
          <a:p>
            <a:r>
              <a:rPr lang="cs-CZ" dirty="0" smtClean="0"/>
              <a:t>1654 – spojení Ukrajiny s Ruskem</a:t>
            </a:r>
          </a:p>
          <a:p>
            <a:r>
              <a:rPr lang="cs-CZ" dirty="0" smtClean="0"/>
              <a:t>1654 – 1667 Rusko-Polská válka</a:t>
            </a:r>
          </a:p>
          <a:p>
            <a:r>
              <a:rPr lang="cs-CZ" dirty="0" smtClean="0"/>
              <a:t>1656 – 1658 Rusko-</a:t>
            </a:r>
            <a:r>
              <a:rPr lang="cs-CZ" dirty="0" err="1" smtClean="0"/>
              <a:t>Švedská</a:t>
            </a:r>
            <a:r>
              <a:rPr lang="cs-CZ" dirty="0" smtClean="0"/>
              <a:t> válka</a:t>
            </a:r>
          </a:p>
          <a:p>
            <a:r>
              <a:rPr lang="cs-CZ" dirty="0" smtClean="0"/>
              <a:t>1687, 1687 – výpravy proti Krymskému chanátu </a:t>
            </a:r>
          </a:p>
          <a:p>
            <a:r>
              <a:rPr lang="cs-CZ" dirty="0"/>
              <a:t>Kolonizace Sibiře a Dálného východu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21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Rusko na konci 17. století</a:t>
            </a:r>
            <a:endParaRPr lang="cs-CZ" dirty="0"/>
          </a:p>
        </p:txBody>
      </p:sp>
      <p:pic>
        <p:nvPicPr>
          <p:cNvPr id="3074" name="Picture 2" descr="http://historic.ru/books/item/f00/s00/z0000034/pic/map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570"/>
            <a:ext cx="12191999" cy="62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22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5/56/Location_of_Cossack_Hetmanat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40" y="365125"/>
            <a:ext cx="90956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Spojení Ukrajiny a Ruska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17. století byla většina území Ukrajiny součástí Polsko – Litevského státu →násilná katolizace obyvatelstva</a:t>
            </a:r>
          </a:p>
          <a:p>
            <a:r>
              <a:rPr lang="cs-CZ" dirty="0" err="1" smtClean="0"/>
              <a:t>Zaporožskaja</a:t>
            </a:r>
            <a:r>
              <a:rPr lang="cs-CZ" dirty="0" smtClean="0"/>
              <a:t> </a:t>
            </a:r>
            <a:r>
              <a:rPr lang="cs-CZ" dirty="0" smtClean="0"/>
              <a:t>Seč – území kozáků, hejtman Bogdan </a:t>
            </a:r>
            <a:r>
              <a:rPr lang="cs-CZ" dirty="0" err="1" smtClean="0"/>
              <a:t>Chmelnickij</a:t>
            </a:r>
            <a:endParaRPr lang="cs-CZ" dirty="0" smtClean="0"/>
          </a:p>
          <a:p>
            <a:r>
              <a:rPr lang="cs-CZ" dirty="0" err="1" smtClean="0"/>
              <a:t>Protipolské</a:t>
            </a:r>
            <a:r>
              <a:rPr lang="cs-CZ" dirty="0" smtClean="0"/>
              <a:t> povstání, spojenectví s Tatary →hlad, </a:t>
            </a:r>
            <a:r>
              <a:rPr lang="cs-CZ" dirty="0" smtClean="0"/>
              <a:t>mor</a:t>
            </a:r>
          </a:p>
          <a:p>
            <a:r>
              <a:rPr lang="cs-CZ" dirty="0" smtClean="0"/>
              <a:t>Ukrajina </a:t>
            </a:r>
            <a:r>
              <a:rPr lang="cs-CZ" dirty="0" smtClean="0"/>
              <a:t>má na výběr: vládu polského krále, tureckou nebo tatarskou nadvládu nebo </a:t>
            </a:r>
            <a:r>
              <a:rPr lang="cs-CZ" dirty="0" smtClean="0"/>
              <a:t>spojení </a:t>
            </a:r>
            <a:r>
              <a:rPr lang="cs-CZ" dirty="0" smtClean="0"/>
              <a:t>s Ruskem</a:t>
            </a:r>
          </a:p>
          <a:p>
            <a:r>
              <a:rPr lang="cs-CZ" dirty="0" smtClean="0"/>
              <a:t>Bohdan Chmelnický žádá o pomoc Alexeje I. </a:t>
            </a:r>
            <a:r>
              <a:rPr lang="cs-CZ" dirty="0" err="1" smtClean="0"/>
              <a:t>Michailoviče</a:t>
            </a:r>
            <a:endParaRPr lang="cs-CZ" dirty="0" smtClean="0"/>
          </a:p>
          <a:p>
            <a:r>
              <a:rPr lang="cs-CZ" dirty="0" smtClean="0"/>
              <a:t>1654 spojení s Ruskem → válka s Polskem</a:t>
            </a:r>
          </a:p>
          <a:p>
            <a:r>
              <a:rPr lang="cs-CZ" dirty="0" smtClean="0"/>
              <a:t>Rozdělení Ukrajiny podél Dněpru na </a:t>
            </a:r>
            <a:r>
              <a:rPr lang="cs-CZ" dirty="0" err="1" smtClean="0"/>
              <a:t>Levobřežní→Rusko</a:t>
            </a:r>
            <a:r>
              <a:rPr lang="cs-CZ" dirty="0" smtClean="0"/>
              <a:t>, zbytek Pravobřežní Ukrajina →Polsko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2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a/ac/Denkmal_bohdan_chmelnyzkyj.jpg/256px-Denkmal_bohdan_chmelnyzky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97" y="0"/>
            <a:ext cx="66991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Kolonizace Sibiře a Dálného východu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 smtClean="0"/>
              <a:t>Severní oblasti a Severní Ural – součást již Novgorodského knížectví</a:t>
            </a:r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n-US" altLang="cs-CZ" dirty="0" err="1"/>
              <a:t>Sibiřský</a:t>
            </a:r>
            <a:r>
              <a:rPr lang="en-US" altLang="cs-CZ" dirty="0"/>
              <a:t> </a:t>
            </a:r>
            <a:r>
              <a:rPr lang="en-US" altLang="cs-CZ" dirty="0" err="1" smtClean="0"/>
              <a:t>chanát</a:t>
            </a:r>
            <a:r>
              <a:rPr lang="cs-CZ" altLang="cs-CZ" dirty="0" smtClean="0"/>
              <a:t>, samostatný po rozpadu Zlaté hordy</a:t>
            </a:r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n-US" altLang="cs-CZ" dirty="0" err="1" smtClean="0"/>
              <a:t>Stroganovové</a:t>
            </a:r>
            <a:r>
              <a:rPr lang="cs-CZ" altLang="cs-CZ" dirty="0" smtClean="0"/>
              <a:t> a další kupecké rodiny pronikali za Ural, obchodovali s kožešinami, </a:t>
            </a:r>
            <a:r>
              <a:rPr lang="cs-CZ" altLang="cs-CZ" dirty="0" smtClean="0"/>
              <a:t>solí a </a:t>
            </a:r>
            <a:r>
              <a:rPr lang="cs-CZ" altLang="cs-CZ" dirty="0" smtClean="0"/>
              <a:t>kovy</a:t>
            </a:r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n-US" altLang="cs-CZ" dirty="0"/>
              <a:t>1. </a:t>
            </a:r>
            <a:r>
              <a:rPr lang="en-US" altLang="cs-CZ" dirty="0" err="1"/>
              <a:t>září</a:t>
            </a:r>
            <a:r>
              <a:rPr lang="en-US" altLang="cs-CZ" dirty="0"/>
              <a:t> </a:t>
            </a:r>
            <a:r>
              <a:rPr lang="en-US" altLang="cs-CZ" dirty="0" smtClean="0"/>
              <a:t>1581</a:t>
            </a:r>
            <a:r>
              <a:rPr lang="cs-CZ" altLang="cs-CZ" dirty="0" smtClean="0"/>
              <a:t> </a:t>
            </a:r>
            <a:r>
              <a:rPr lang="en-US" altLang="cs-CZ" dirty="0" err="1" smtClean="0"/>
              <a:t>Jermak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Timofejevič</a:t>
            </a:r>
            <a:r>
              <a:rPr lang="cs-CZ" altLang="cs-CZ" dirty="0" smtClean="0"/>
              <a:t> v čele kozáckého vojska překročil Ural – boje s chánem </a:t>
            </a:r>
            <a:r>
              <a:rPr lang="cs-CZ" altLang="cs-CZ" dirty="0" err="1" smtClean="0"/>
              <a:t>Kučumem</a:t>
            </a:r>
            <a:endParaRPr lang="cs-CZ" altLang="cs-CZ" dirty="0" smtClean="0"/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1582 porážka chána </a:t>
            </a:r>
            <a:r>
              <a:rPr lang="cs-CZ" dirty="0" err="1"/>
              <a:t>Kučumy</a:t>
            </a:r>
            <a:r>
              <a:rPr lang="cs-CZ" dirty="0"/>
              <a:t>, dobytí </a:t>
            </a:r>
            <a:r>
              <a:rPr lang="cs-CZ" dirty="0" err="1"/>
              <a:t>Sibirska</a:t>
            </a:r>
            <a:r>
              <a:rPr lang="cs-CZ" dirty="0"/>
              <a:t>, později se opět vrátí a porazí kozáky, </a:t>
            </a:r>
            <a:r>
              <a:rPr lang="cs-CZ" dirty="0" err="1"/>
              <a:t>Jermak</a:t>
            </a:r>
            <a:r>
              <a:rPr lang="cs-CZ" dirty="0"/>
              <a:t> se utopí v Irtyši</a:t>
            </a:r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en-US" altLang="cs-CZ" dirty="0"/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en-US" altLang="cs-CZ" dirty="0" smtClean="0"/>
          </a:p>
          <a:p>
            <a:pPr marL="427038" indent="-322263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5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Jermak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84" y="365124"/>
            <a:ext cx="6250276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Chán </a:t>
            </a:r>
            <a:r>
              <a:rPr lang="cs-CZ" dirty="0" err="1" smtClean="0"/>
              <a:t>Kučuma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54" y="1301433"/>
            <a:ext cx="8773746" cy="58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8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Kolonizace </a:t>
            </a:r>
            <a:r>
              <a:rPr lang="cs-CZ" dirty="0"/>
              <a:t>nastala až roku 1613, kdy  na trůn usedli </a:t>
            </a:r>
            <a:r>
              <a:rPr lang="cs-CZ" dirty="0" smtClean="0"/>
              <a:t>Romanovci</a:t>
            </a:r>
          </a:p>
          <a:p>
            <a:r>
              <a:rPr lang="cs-CZ" dirty="0" smtClean="0"/>
              <a:t>V </a:t>
            </a:r>
            <a:r>
              <a:rPr lang="cs-CZ" dirty="0"/>
              <a:t>roce </a:t>
            </a:r>
            <a:r>
              <a:rPr lang="cs-CZ" dirty="0" smtClean="0"/>
              <a:t>1622 </a:t>
            </a:r>
            <a:r>
              <a:rPr lang="cs-CZ" dirty="0"/>
              <a:t>byla na </a:t>
            </a:r>
            <a:r>
              <a:rPr lang="cs-CZ" dirty="0" smtClean="0"/>
              <a:t>ostrohu </a:t>
            </a:r>
            <a:r>
              <a:rPr lang="cs-CZ" dirty="0"/>
              <a:t>Leny založena osada Jakutsk, která se stala střediskem </a:t>
            </a:r>
            <a:r>
              <a:rPr lang="cs-CZ" dirty="0" smtClean="0"/>
              <a:t>správy</a:t>
            </a:r>
            <a:r>
              <a:rPr lang="cs-CZ" dirty="0"/>
              <a:t>	pro Východní Sibiř.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roce 1640 </a:t>
            </a:r>
            <a:r>
              <a:rPr lang="cs-CZ" dirty="0" smtClean="0"/>
              <a:t>pronikli </a:t>
            </a:r>
            <a:r>
              <a:rPr lang="cs-CZ" dirty="0"/>
              <a:t>kozáci až k Ochotskému moři, ale další </a:t>
            </a:r>
            <a:r>
              <a:rPr lang="cs-CZ" dirty="0" smtClean="0"/>
              <a:t>postup </a:t>
            </a:r>
            <a:r>
              <a:rPr lang="cs-CZ" dirty="0"/>
              <a:t>byl zastaven.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polovině 17. století dobylo Rusko většinu Sibiře a 1697 ji </a:t>
            </a:r>
            <a:r>
              <a:rPr lang="cs-CZ" dirty="0" smtClean="0"/>
              <a:t>kontrolovalo </a:t>
            </a:r>
            <a:r>
              <a:rPr lang="cs-CZ" dirty="0"/>
              <a:t>prakticky celou. </a:t>
            </a:r>
            <a:endParaRPr lang="cs-CZ" dirty="0" smtClean="0"/>
          </a:p>
          <a:p>
            <a:r>
              <a:rPr lang="cs-CZ" dirty="0" smtClean="0"/>
              <a:t>Sibiř </a:t>
            </a:r>
            <a:r>
              <a:rPr lang="cs-CZ" dirty="0"/>
              <a:t>je nejcennější imperiální kořistí, jaké se kdy </a:t>
            </a:r>
            <a:r>
              <a:rPr lang="cs-CZ" dirty="0" smtClean="0"/>
              <a:t>Rusko </a:t>
            </a:r>
            <a:r>
              <a:rPr lang="cs-CZ" dirty="0"/>
              <a:t>(vlastně i </a:t>
            </a:r>
            <a:r>
              <a:rPr lang="cs-CZ" dirty="0" smtClean="0"/>
              <a:t>kterákoli </a:t>
            </a:r>
            <a:r>
              <a:rPr lang="cs-CZ" dirty="0"/>
              <a:t>jiná země) zmocnilo dlouhodobě.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99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Semjon</a:t>
            </a:r>
            <a:r>
              <a:rPr lang="cs-CZ" b="1" dirty="0"/>
              <a:t> </a:t>
            </a:r>
            <a:r>
              <a:rPr lang="cs-CZ" b="1" dirty="0" err="1"/>
              <a:t>Ivanovič</a:t>
            </a:r>
            <a:r>
              <a:rPr lang="cs-CZ" b="1" dirty="0"/>
              <a:t> </a:t>
            </a:r>
            <a:r>
              <a:rPr lang="cs-CZ" b="1" dirty="0" err="1"/>
              <a:t>Děžněv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– dobrodruh</a:t>
            </a:r>
            <a:r>
              <a:rPr lang="cs-CZ" dirty="0"/>
              <a:t>, kozák, bojovník a výběrčí </a:t>
            </a:r>
            <a:r>
              <a:rPr lang="cs-CZ" dirty="0" smtClean="0"/>
              <a:t>daní</a:t>
            </a:r>
            <a:r>
              <a:rPr lang="cs-CZ" dirty="0"/>
              <a:t>. Jako výběrčí daně se dostal s dalšími kozáky do Jakutska, plul </a:t>
            </a:r>
            <a:r>
              <a:rPr lang="cs-CZ" dirty="0" smtClean="0"/>
              <a:t>dokonce až </a:t>
            </a:r>
            <a:r>
              <a:rPr lang="cs-CZ" dirty="0"/>
              <a:t>za severní polární kruh.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roce 1648 se stal velitelem carské expedice k řece </a:t>
            </a:r>
            <a:r>
              <a:rPr lang="cs-CZ" dirty="0" err="1" smtClean="0"/>
              <a:t>Anadyr</a:t>
            </a:r>
            <a:r>
              <a:rPr lang="cs-CZ" dirty="0"/>
              <a:t>. Dorazil i do Severního ledového oceánu. S výpravou se vydal podél </a:t>
            </a:r>
            <a:r>
              <a:rPr lang="cs-CZ" dirty="0" smtClean="0"/>
              <a:t>břehu </a:t>
            </a:r>
            <a:r>
              <a:rPr lang="cs-CZ" dirty="0"/>
              <a:t>asijské pevniny. Když obepluli její nejvzdálenější výběžek, dnešní </a:t>
            </a:r>
            <a:r>
              <a:rPr lang="cs-CZ" dirty="0" err="1" smtClean="0"/>
              <a:t>Děžněvův</a:t>
            </a:r>
            <a:r>
              <a:rPr lang="cs-CZ" dirty="0" smtClean="0"/>
              <a:t> </a:t>
            </a:r>
            <a:r>
              <a:rPr lang="cs-CZ" dirty="0"/>
              <a:t>mys, jedna z lodí se rozbila, další ztroskotaly a </a:t>
            </a:r>
            <a:r>
              <a:rPr lang="cs-CZ" dirty="0" err="1"/>
              <a:t>Děžněv</a:t>
            </a:r>
            <a:r>
              <a:rPr lang="cs-CZ" dirty="0"/>
              <a:t> byl unášen </a:t>
            </a:r>
            <a:r>
              <a:rPr lang="cs-CZ" dirty="0" smtClean="0"/>
              <a:t>na </a:t>
            </a:r>
            <a:r>
              <a:rPr lang="cs-CZ" dirty="0"/>
              <a:t>jih a vrhnut v bouři na pevninu. To znamená, že vpluli do Tichého oceánu </a:t>
            </a:r>
            <a:r>
              <a:rPr lang="cs-CZ" dirty="0" smtClean="0"/>
              <a:t>Beringovou </a:t>
            </a:r>
            <a:r>
              <a:rPr lang="cs-CZ" dirty="0"/>
              <a:t>úžinou o 80 let dříve než Bering. Od místa ztroskotání se se svými </a:t>
            </a:r>
            <a:r>
              <a:rPr lang="cs-CZ" dirty="0" smtClean="0"/>
              <a:t>lidmi </a:t>
            </a:r>
            <a:r>
              <a:rPr lang="cs-CZ" dirty="0"/>
              <a:t>vydal na sever a za 10 týdnů těžkých pochodů se dostali k řece </a:t>
            </a:r>
            <a:r>
              <a:rPr lang="cs-CZ" dirty="0" err="1"/>
              <a:t>Anadyru</a:t>
            </a:r>
            <a:r>
              <a:rPr lang="cs-CZ" dirty="0"/>
              <a:t>. 	</a:t>
            </a:r>
            <a:r>
              <a:rPr lang="cs-CZ" dirty="0" smtClean="0"/>
              <a:t>Potkali </a:t>
            </a:r>
            <a:r>
              <a:rPr lang="cs-CZ" dirty="0"/>
              <a:t>bojovný </a:t>
            </a:r>
            <a:r>
              <a:rPr lang="cs-CZ" dirty="0" smtClean="0"/>
              <a:t>kmen lidí, </a:t>
            </a:r>
            <a:r>
              <a:rPr lang="cs-CZ" dirty="0"/>
              <a:t>kteří si říkali </a:t>
            </a:r>
            <a:r>
              <a:rPr lang="cs-CZ" dirty="0" err="1"/>
              <a:t>Anaulové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48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 Romanovců</a:t>
            </a:r>
            <a:endParaRPr lang="cs-CZ" dirty="0"/>
          </a:p>
        </p:txBody>
      </p:sp>
      <p:pic>
        <p:nvPicPr>
          <p:cNvPr id="4" name="Zástupný symbol pro obsah 5" descr="200px-RomanovsCoatR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960" y="0"/>
            <a:ext cx="5242560" cy="7091680"/>
          </a:xfrm>
        </p:spPr>
      </p:pic>
    </p:spTree>
    <p:extLst>
      <p:ext uri="{BB962C8B-B14F-4D97-AF65-F5344CB8AC3E}">
        <p14:creationId xmlns:p14="http://schemas.microsoft.com/office/powerpoint/2010/main" val="31624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Děžněv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35" y="93980"/>
            <a:ext cx="5066665" cy="66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9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Výprava kozáka Motory</a:t>
            </a:r>
            <a:r>
              <a:rPr lang="cs-CZ" dirty="0"/>
              <a:t> 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dubnu 1650 k nim dorazila výprava kozáka Motory, společně </a:t>
            </a:r>
            <a:r>
              <a:rPr lang="cs-CZ" dirty="0" smtClean="0"/>
              <a:t>postavili </a:t>
            </a:r>
            <a:r>
              <a:rPr lang="cs-CZ" dirty="0"/>
              <a:t>nové čluny a pluli na sever po </a:t>
            </a:r>
            <a:r>
              <a:rPr lang="cs-CZ" dirty="0" err="1"/>
              <a:t>Anadyru</a:t>
            </a:r>
            <a:r>
              <a:rPr lang="cs-CZ" dirty="0"/>
              <a:t> až do Beringova </a:t>
            </a:r>
            <a:r>
              <a:rPr lang="cs-CZ" dirty="0" smtClean="0"/>
              <a:t>moře.</a:t>
            </a:r>
          </a:p>
          <a:p>
            <a:r>
              <a:rPr lang="cs-CZ" dirty="0" smtClean="0"/>
              <a:t>1651 další </a:t>
            </a:r>
            <a:r>
              <a:rPr lang="cs-CZ" dirty="0"/>
              <a:t>výprava a byla objevena cesta pevninou ke Kolymě. </a:t>
            </a:r>
            <a:br>
              <a:rPr lang="cs-CZ" dirty="0"/>
            </a:b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Od </a:t>
            </a:r>
            <a:r>
              <a:rPr lang="cs-CZ" dirty="0"/>
              <a:t>roku 1655 bylo tedy známo, že Sibiř omývá moře ze severu i na východě a že </a:t>
            </a:r>
            <a:r>
              <a:rPr lang="cs-CZ" dirty="0" smtClean="0"/>
              <a:t>pohoří, které </a:t>
            </a:r>
            <a:r>
              <a:rPr lang="cs-CZ" dirty="0"/>
              <a:t>je mělo spojovat s americkým kontinentem vlastně neexistuje</a:t>
            </a:r>
            <a:r>
              <a:rPr lang="cs-CZ" dirty="0" smtClean="0"/>
              <a:t>.</a:t>
            </a:r>
          </a:p>
          <a:p>
            <a:r>
              <a:rPr lang="cs-CZ" dirty="0"/>
              <a:t>do Petrohradu </a:t>
            </a:r>
            <a:r>
              <a:rPr lang="cs-CZ" dirty="0" smtClean="0"/>
              <a:t>se tato </a:t>
            </a:r>
            <a:r>
              <a:rPr lang="cs-CZ" dirty="0"/>
              <a:t>informace dostala až po 87 letech, kdy již byl průliv nazván Beringovým </a:t>
            </a:r>
            <a:r>
              <a:rPr lang="cs-CZ" dirty="0" smtClean="0"/>
              <a:t>jménem</a:t>
            </a:r>
            <a:r>
              <a:rPr lang="cs-CZ" dirty="0"/>
              <a:t>.</a:t>
            </a: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1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" y="187960"/>
            <a:ext cx="10929619" cy="639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6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PEČENKA, Marek a Bohuslav LITERA. Dějiny Ruska v datech. 1. vyd. Praha: Dokořán, 2011, 446 s. ISBN 978-80-86569-14-7.</a:t>
            </a:r>
          </a:p>
          <a:p>
            <a:r>
              <a:rPr lang="cs-CZ" i="1" dirty="0"/>
              <a:t>Carský dvůr pod žezlem Romanovců - poklady Moskevského Kremlu: [Císařská konírna Pražského hradu] =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Court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Tsar</a:t>
            </a:r>
            <a:r>
              <a:rPr lang="cs-CZ" i="1" dirty="0"/>
              <a:t> </a:t>
            </a:r>
            <a:r>
              <a:rPr lang="cs-CZ" i="1" dirty="0" err="1"/>
              <a:t>under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Romanov</a:t>
            </a:r>
            <a:r>
              <a:rPr lang="cs-CZ" i="1" dirty="0"/>
              <a:t> Dynasty - </a:t>
            </a:r>
            <a:r>
              <a:rPr lang="cs-CZ" i="1" dirty="0" err="1"/>
              <a:t>Treasures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Moscow</a:t>
            </a:r>
            <a:r>
              <a:rPr lang="cs-CZ" i="1" dirty="0"/>
              <a:t> </a:t>
            </a:r>
            <a:r>
              <a:rPr lang="cs-CZ" i="1" dirty="0" err="1"/>
              <a:t>Kremlin</a:t>
            </a:r>
            <a:r>
              <a:rPr lang="cs-CZ" i="1" dirty="0"/>
              <a:t> : [</a:t>
            </a:r>
            <a:r>
              <a:rPr lang="cs-CZ" i="1" dirty="0" err="1"/>
              <a:t>Imperial</a:t>
            </a:r>
            <a:r>
              <a:rPr lang="cs-CZ" i="1" dirty="0"/>
              <a:t> </a:t>
            </a:r>
            <a:r>
              <a:rPr lang="cs-CZ" i="1" dirty="0" err="1"/>
              <a:t>stables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Prague </a:t>
            </a:r>
            <a:r>
              <a:rPr lang="cs-CZ" i="1" dirty="0" err="1"/>
              <a:t>castle</a:t>
            </a:r>
            <a:r>
              <a:rPr lang="cs-CZ" i="1" dirty="0"/>
              <a:t> : 12.12.2011-4.3.2012]</a:t>
            </a:r>
            <a:r>
              <a:rPr lang="cs-CZ" dirty="0"/>
              <a:t>. [Praha: Správa Pražského hradu], c2011, 223 s. ISBN 978-80-8616</a:t>
            </a:r>
            <a:endParaRPr lang="cs-CZ" altLang="cs-CZ" dirty="0" smtClean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cs-CZ" dirty="0" err="1" smtClean="0"/>
              <a:t>Sibiř</a:t>
            </a:r>
            <a:r>
              <a:rPr lang="en-US" altLang="cs-CZ" dirty="0" smtClean="0"/>
              <a:t> </a:t>
            </a:r>
            <a:r>
              <a:rPr lang="en-US" altLang="cs-CZ" dirty="0"/>
              <a:t>a </a:t>
            </a:r>
            <a:r>
              <a:rPr lang="en-US" altLang="cs-CZ" dirty="0" err="1"/>
              <a:t>ruský</a:t>
            </a:r>
            <a:r>
              <a:rPr lang="en-US" altLang="cs-CZ" dirty="0"/>
              <a:t> </a:t>
            </a:r>
            <a:r>
              <a:rPr lang="en-US" altLang="cs-CZ" dirty="0" err="1"/>
              <a:t>dálný</a:t>
            </a:r>
            <a:r>
              <a:rPr lang="en-US" altLang="cs-CZ" dirty="0"/>
              <a:t> </a:t>
            </a:r>
            <a:r>
              <a:rPr lang="en-US" altLang="cs-CZ" dirty="0" err="1"/>
              <a:t>východ</a:t>
            </a:r>
            <a:r>
              <a:rPr lang="en-US" altLang="cs-CZ" dirty="0"/>
              <a:t>. 2008. </a:t>
            </a:r>
            <a:r>
              <a:rPr lang="en-US" altLang="cs-CZ" dirty="0" err="1"/>
              <a:t>Dostupné</a:t>
            </a:r>
            <a:r>
              <a:rPr lang="en-US" altLang="cs-CZ" dirty="0"/>
              <a:t> z: http://commons.wikimedia.org/wiki/File:Siberia-FederalSubjects.png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cs-CZ" dirty="0"/>
              <a:t>ŠVANKMAJER, Milan. </a:t>
            </a:r>
            <a:r>
              <a:rPr lang="en-US" altLang="cs-CZ" dirty="0" err="1"/>
              <a:t>Dějiny</a:t>
            </a:r>
            <a:r>
              <a:rPr lang="en-US" altLang="cs-CZ" dirty="0"/>
              <a:t> Ruska. 1. </a:t>
            </a:r>
            <a:r>
              <a:rPr lang="en-US" altLang="cs-CZ" dirty="0" err="1"/>
              <a:t>vyd</a:t>
            </a:r>
            <a:r>
              <a:rPr lang="en-US" altLang="cs-CZ" dirty="0"/>
              <a:t>. Brno: </a:t>
            </a:r>
            <a:r>
              <a:rPr lang="en-US" altLang="cs-CZ" dirty="0" err="1"/>
              <a:t>Nakladatelství</a:t>
            </a:r>
            <a:r>
              <a:rPr lang="en-US" altLang="cs-CZ" dirty="0"/>
              <a:t> </a:t>
            </a:r>
            <a:r>
              <a:rPr lang="en-US" altLang="cs-CZ" dirty="0" err="1"/>
              <a:t>Lidové</a:t>
            </a:r>
            <a:r>
              <a:rPr lang="en-US" altLang="cs-CZ" dirty="0"/>
              <a:t> </a:t>
            </a:r>
            <a:r>
              <a:rPr lang="en-US" altLang="cs-CZ" dirty="0" err="1"/>
              <a:t>noviny</a:t>
            </a:r>
            <a:r>
              <a:rPr lang="en-US" altLang="cs-CZ" dirty="0"/>
              <a:t>, 2000, 558 s. ISBN 80-710-6183-2. </a:t>
            </a:r>
          </a:p>
          <a:p>
            <a: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cs-CZ" dirty="0" err="1" smtClean="0"/>
              <a:t>Восточно-Сибирский</a:t>
            </a:r>
            <a:r>
              <a:rPr lang="en-US" altLang="cs-CZ" dirty="0" smtClean="0"/>
              <a:t> </a:t>
            </a:r>
            <a:r>
              <a:rPr lang="en-US" altLang="cs-CZ" dirty="0" err="1"/>
              <a:t>район</a:t>
            </a:r>
            <a:r>
              <a:rPr lang="en-US" altLang="cs-CZ" dirty="0"/>
              <a:t>: </a:t>
            </a:r>
            <a:r>
              <a:rPr lang="en-US" altLang="cs-CZ" dirty="0" err="1"/>
              <a:t>Восточная</a:t>
            </a:r>
            <a:r>
              <a:rPr lang="en-US" altLang="cs-CZ" dirty="0"/>
              <a:t> </a:t>
            </a:r>
            <a:r>
              <a:rPr lang="en-US" altLang="cs-CZ" dirty="0" err="1"/>
              <a:t>Сибирь</a:t>
            </a:r>
            <a:r>
              <a:rPr lang="en-US" altLang="cs-CZ" dirty="0"/>
              <a:t>. </a:t>
            </a:r>
            <a:r>
              <a:rPr lang="en-US" altLang="cs-CZ" dirty="0" err="1"/>
              <a:t>Dostupné</a:t>
            </a:r>
            <a:r>
              <a:rPr lang="en-US" altLang="cs-CZ" dirty="0"/>
              <a:t> z: http://900igr.net/fotografii/geografija/Vostochno-Sibirskij-rajon/007-Vostochno-Sibirskij-rajon.html 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cs-CZ" dirty="0" err="1"/>
              <a:t>Ермак</a:t>
            </a:r>
            <a:r>
              <a:rPr lang="en-US" altLang="cs-CZ" dirty="0"/>
              <a:t> </a:t>
            </a:r>
            <a:r>
              <a:rPr lang="en-US" altLang="cs-CZ" dirty="0" err="1"/>
              <a:t>Тимофеевич</a:t>
            </a:r>
            <a:r>
              <a:rPr lang="en-US" altLang="cs-CZ" dirty="0"/>
              <a:t>: </a:t>
            </a:r>
            <a:r>
              <a:rPr lang="en-US" altLang="cs-CZ" dirty="0" err="1"/>
              <a:t>Фантастический</a:t>
            </a:r>
            <a:r>
              <a:rPr lang="en-US" altLang="cs-CZ" dirty="0"/>
              <a:t> </a:t>
            </a:r>
            <a:r>
              <a:rPr lang="en-US" altLang="cs-CZ" dirty="0" err="1"/>
              <a:t>портрет</a:t>
            </a:r>
            <a:r>
              <a:rPr lang="en-US" altLang="cs-CZ" dirty="0"/>
              <a:t>. XVII-XVIII </a:t>
            </a:r>
            <a:r>
              <a:rPr lang="en-US" altLang="cs-CZ" dirty="0" err="1"/>
              <a:t>вв</a:t>
            </a:r>
            <a:r>
              <a:rPr lang="en-US" altLang="cs-CZ" dirty="0"/>
              <a:t>. 2001. </a:t>
            </a:r>
            <a:r>
              <a:rPr lang="en-US" altLang="cs-CZ" dirty="0" err="1"/>
              <a:t>Dostupné</a:t>
            </a:r>
            <a:r>
              <a:rPr lang="en-US" altLang="cs-CZ" dirty="0"/>
              <a:t> z: http://www.museum.ru/alb/image.asp?25579 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003130_591876917519477_4731527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340" y="0"/>
            <a:ext cx="5933440" cy="701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Calibri" pitchFamily="34" charset="0"/>
              </a:rPr>
              <a:t>první </a:t>
            </a:r>
            <a:r>
              <a:rPr lang="cs-CZ" sz="3200" dirty="0" smtClean="0">
                <a:latin typeface="Calibri" pitchFamily="34" charset="0"/>
              </a:rPr>
              <a:t>ruský car z dynastie Romanovců</a:t>
            </a:r>
          </a:p>
          <a:p>
            <a:r>
              <a:rPr lang="cs-CZ" sz="3200" dirty="0" smtClean="0">
                <a:latin typeface="Calibri" pitchFamily="34" charset="0"/>
              </a:rPr>
              <a:t>vládl od svých šestnácti let</a:t>
            </a:r>
          </a:p>
          <a:p>
            <a:r>
              <a:rPr lang="cs-CZ" sz="3200" dirty="0" smtClean="0">
                <a:latin typeface="Calibri" pitchFamily="34" charset="0"/>
              </a:rPr>
              <a:t>11</a:t>
            </a:r>
            <a:r>
              <a:rPr lang="cs-CZ" sz="3200" dirty="0" smtClean="0">
                <a:latin typeface="Calibri" pitchFamily="34" charset="0"/>
              </a:rPr>
              <a:t>. července 1613 korunovace </a:t>
            </a:r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1485901" y="32639"/>
            <a:ext cx="109835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/>
              <a:t>MICHAIL I. FJODOROVIČ </a:t>
            </a:r>
            <a:r>
              <a:rPr lang="cs-CZ" sz="4400" dirty="0">
                <a:latin typeface="Calibri" pitchFamily="34" charset="0"/>
              </a:rPr>
              <a:t>(</a:t>
            </a:r>
            <a:r>
              <a:rPr lang="fr-FR" sz="4400" dirty="0">
                <a:latin typeface="Calibri" pitchFamily="34" charset="0"/>
              </a:rPr>
              <a:t>1596 –</a:t>
            </a:r>
            <a:r>
              <a:rPr lang="cs-CZ" sz="4400" dirty="0">
                <a:latin typeface="Calibri" pitchFamily="34" charset="0"/>
              </a:rPr>
              <a:t> </a:t>
            </a:r>
            <a:r>
              <a:rPr lang="fr-FR" sz="4400" dirty="0">
                <a:latin typeface="Calibri" pitchFamily="34" charset="0"/>
              </a:rPr>
              <a:t>1645</a:t>
            </a:r>
            <a:r>
              <a:rPr lang="cs-CZ" sz="4400" dirty="0">
                <a:latin typeface="Calibri" pitchFamily="34" charset="0"/>
              </a:rPr>
              <a:t>)</a:t>
            </a:r>
          </a:p>
          <a:p>
            <a:endParaRPr lang="cs-CZ" sz="4400" dirty="0"/>
          </a:p>
        </p:txBody>
      </p:sp>
      <p:pic>
        <p:nvPicPr>
          <p:cNvPr id="5" name="Zástupný symbol pro obsah 3" descr="car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100" y="1311888"/>
            <a:ext cx="4297963" cy="53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0509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Vládl spolu se svým otcem – patriarchou </a:t>
            </a:r>
            <a:r>
              <a:rPr lang="cs-CZ" dirty="0" err="1" smtClean="0"/>
              <a:t>Filaretem</a:t>
            </a:r>
            <a:endParaRPr lang="cs-CZ" dirty="0" smtClean="0"/>
          </a:p>
          <a:p>
            <a:r>
              <a:rPr lang="cs-CZ" dirty="0" smtClean="0"/>
              <a:t>Posílení moci cara </a:t>
            </a:r>
          </a:p>
          <a:p>
            <a:r>
              <a:rPr lang="cs-CZ" dirty="0" smtClean="0"/>
              <a:t>Oslabení moci Zemského Sněmu a Bojarské Dumy</a:t>
            </a:r>
          </a:p>
          <a:p>
            <a:r>
              <a:rPr lang="cs-CZ" dirty="0" smtClean="0"/>
              <a:t>Vydávat zákony může pouze car </a:t>
            </a:r>
          </a:p>
          <a:p>
            <a:r>
              <a:rPr lang="cs-CZ" dirty="0" smtClean="0"/>
              <a:t>Stanovení absolutní monarchie</a:t>
            </a:r>
          </a:p>
          <a:p>
            <a:r>
              <a:rPr lang="cs-CZ" dirty="0"/>
              <a:t>Rozvoj nevolnictví – hledání „uprchlíků“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5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ALEXEJ </a:t>
            </a:r>
            <a:r>
              <a:rPr lang="cs-CZ" b="1" dirty="0" smtClean="0"/>
              <a:t>I. MICHAILOVIČ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16088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Alexej </a:t>
            </a:r>
            <a:r>
              <a:rPr lang="cs-CZ" dirty="0" smtClean="0"/>
              <a:t>měl  </a:t>
            </a:r>
            <a:r>
              <a:rPr lang="cs-CZ" dirty="0"/>
              <a:t>zájem o evropskou </a:t>
            </a:r>
            <a:r>
              <a:rPr lang="cs-CZ" dirty="0" smtClean="0"/>
              <a:t>kulturu, naučil se psát </a:t>
            </a:r>
            <a:r>
              <a:rPr lang="cs-CZ" dirty="0"/>
              <a:t>a založil si vlastní malou knihovnu, </a:t>
            </a:r>
            <a:r>
              <a:rPr lang="cs-CZ" dirty="0" smtClean="0"/>
              <a:t>studoval </a:t>
            </a:r>
            <a:r>
              <a:rPr lang="cs-CZ" dirty="0"/>
              <a:t>hudby, </a:t>
            </a:r>
            <a:r>
              <a:rPr lang="cs-CZ" dirty="0" smtClean="0"/>
              <a:t>zahraniční mapy </a:t>
            </a:r>
            <a:r>
              <a:rPr lang="cs-CZ" dirty="0"/>
              <a:t>a </a:t>
            </a:r>
            <a:r>
              <a:rPr lang="cs-CZ" dirty="0" smtClean="0"/>
              <a:t>umění</a:t>
            </a:r>
          </a:p>
          <a:p>
            <a:pPr lvl="0"/>
            <a:r>
              <a:rPr lang="cs-CZ" dirty="0" smtClean="0"/>
              <a:t>1645 nastoupil na </a:t>
            </a:r>
            <a:r>
              <a:rPr lang="cs-CZ" dirty="0"/>
              <a:t>trůn </a:t>
            </a:r>
            <a:r>
              <a:rPr lang="cs-CZ" dirty="0" smtClean="0"/>
              <a:t>ve </a:t>
            </a:r>
            <a:r>
              <a:rPr lang="cs-CZ" dirty="0"/>
              <a:t>svých šestnácti </a:t>
            </a:r>
            <a:r>
              <a:rPr lang="cs-CZ" dirty="0" smtClean="0"/>
              <a:t>letech</a:t>
            </a:r>
          </a:p>
          <a:p>
            <a:pPr lvl="0"/>
            <a:r>
              <a:rPr lang="cs-CZ" dirty="0" smtClean="0"/>
              <a:t>byl </a:t>
            </a:r>
            <a:r>
              <a:rPr lang="cs-CZ" dirty="0"/>
              <a:t>znám jako "Laskavý" nebo také "Tichý". Měl dobrosrdečnou povahu, a ačkoliv se dovedl rozčílit a být přísný, byl údajně vždy spravedlivý a snažil se udobřit  s každým, kdo jej popudil. To jistě vycházelo i z jeho hluboké zbožnosti, někdy trávil celé dny na </a:t>
            </a:r>
            <a:r>
              <a:rPr lang="cs-CZ" dirty="0" smtClean="0"/>
              <a:t>modlitbách</a:t>
            </a:r>
          </a:p>
          <a:p>
            <a:r>
              <a:rPr lang="cs-CZ" dirty="0" smtClean="0"/>
              <a:t>byl </a:t>
            </a:r>
            <a:r>
              <a:rPr lang="cs-CZ" dirty="0"/>
              <a:t>otcem 16 potomků ze dvou manželství: 13 dětí měl se svou první manželkou s Marií </a:t>
            </a:r>
            <a:r>
              <a:rPr lang="cs-CZ" dirty="0" err="1"/>
              <a:t>Iljiničnou</a:t>
            </a:r>
            <a:r>
              <a:rPr lang="cs-CZ" dirty="0"/>
              <a:t> </a:t>
            </a:r>
            <a:r>
              <a:rPr lang="cs-CZ" dirty="0" err="1"/>
              <a:t>Miloslavskou</a:t>
            </a:r>
            <a:r>
              <a:rPr lang="cs-CZ" dirty="0"/>
              <a:t> a 3 děti s Natálií </a:t>
            </a:r>
            <a:r>
              <a:rPr lang="cs-CZ" dirty="0" err="1"/>
              <a:t>Kirilovnou</a:t>
            </a:r>
            <a:r>
              <a:rPr lang="cs-CZ" dirty="0"/>
              <a:t> </a:t>
            </a:r>
            <a:r>
              <a:rPr lang="cs-CZ" dirty="0" err="1"/>
              <a:t>Naryškinovou</a:t>
            </a:r>
            <a:r>
              <a:rPr lang="cs-CZ" dirty="0"/>
              <a:t>.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7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Alexej I. </a:t>
            </a:r>
            <a:r>
              <a:rPr lang="cs-CZ" dirty="0" err="1" smtClean="0"/>
              <a:t>Michailovič</a:t>
            </a:r>
            <a:endParaRPr lang="cs-CZ" dirty="0"/>
          </a:p>
        </p:txBody>
      </p:sp>
      <p:pic>
        <p:nvPicPr>
          <p:cNvPr id="4" name="Zástupný symbol pro obsah 3" descr="ee5741e01c_63251449_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254" y="136524"/>
            <a:ext cx="5403546" cy="65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800225"/>
            <a:ext cx="10515600" cy="4351338"/>
          </a:xfrm>
        </p:spPr>
        <p:txBody>
          <a:bodyPr/>
          <a:lstStyle/>
          <a:p>
            <a:r>
              <a:rPr lang="cs-CZ" dirty="0" smtClean="0"/>
              <a:t>Zrušení Zemského Sněmu (poslední Sněm – 1655)</a:t>
            </a:r>
          </a:p>
          <a:p>
            <a:r>
              <a:rPr lang="cs-CZ" dirty="0" smtClean="0"/>
              <a:t>Místo Bojarské Dumy působí Bližní Duma</a:t>
            </a:r>
          </a:p>
          <a:p>
            <a:r>
              <a:rPr lang="cs-CZ" dirty="0" smtClean="0"/>
              <a:t>Změnil se titul cara – důraz na jeho „božský“ původ </a:t>
            </a:r>
          </a:p>
          <a:p>
            <a:r>
              <a:rPr lang="cs-CZ" dirty="0" smtClean="0"/>
              <a:t>Zvětšil se počet </a:t>
            </a:r>
            <a:r>
              <a:rPr lang="cs-CZ" dirty="0" err="1" smtClean="0"/>
              <a:t>Prikazů</a:t>
            </a:r>
            <a:endParaRPr lang="cs-CZ" dirty="0" smtClean="0"/>
          </a:p>
          <a:p>
            <a:r>
              <a:rPr lang="cs-CZ" dirty="0" smtClean="0"/>
              <a:t>1649 – nový sborník zákonů „</a:t>
            </a:r>
            <a:r>
              <a:rPr lang="cs-CZ" dirty="0" err="1" smtClean="0"/>
              <a:t>Sobornoje</a:t>
            </a:r>
            <a:r>
              <a:rPr lang="cs-CZ" dirty="0" smtClean="0"/>
              <a:t> </a:t>
            </a:r>
            <a:r>
              <a:rPr lang="cs-CZ" dirty="0" err="1" smtClean="0"/>
              <a:t>Uloženije</a:t>
            </a:r>
            <a:r>
              <a:rPr lang="cs-CZ" dirty="0" smtClean="0"/>
              <a:t>“ – podporuje nevolnictví, řeší všechny státní záležitosti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902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1093</Words>
  <Application>Microsoft Office PowerPoint</Application>
  <PresentationFormat>Širokoúhlá obrazovka</PresentationFormat>
  <Paragraphs>138</Paragraphs>
  <Slides>33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Motiv Office</vt:lpstr>
      <vt:lpstr>Rusko v 17. století</vt:lpstr>
      <vt:lpstr>  ROMANOVCI (Рома́новы) 1613 – 1917  </vt:lpstr>
      <vt:lpstr>Znak Romanovců</vt:lpstr>
      <vt:lpstr>Prezentace aplikace PowerPoint</vt:lpstr>
      <vt:lpstr>Prezentace aplikace PowerPoint</vt:lpstr>
      <vt:lpstr>Prezentace aplikace PowerPoint</vt:lpstr>
      <vt:lpstr>ALEXEJ I. MICHAILOVIČ </vt:lpstr>
      <vt:lpstr>Alexej I. Michailovič</vt:lpstr>
      <vt:lpstr>Prezentace aplikace PowerPoint</vt:lpstr>
      <vt:lpstr>Prezentace aplikace PowerPoint</vt:lpstr>
      <vt:lpstr>Manželky cara Alexeje Michajloviče </vt:lpstr>
      <vt:lpstr>Fjodor Alexejevič (1676 – 1682)</vt:lpstr>
      <vt:lpstr>Prezentace aplikace PowerPoint</vt:lpstr>
      <vt:lpstr>Reforma církve a její rozkol</vt:lpstr>
      <vt:lpstr>Raskolniki</vt:lpstr>
      <vt:lpstr>“Бунташный век”</vt:lpstr>
      <vt:lpstr>Povstání v 17. století</vt:lpstr>
      <vt:lpstr>Внешняя политика России в 17-м веке</vt:lpstr>
      <vt:lpstr>Vnější politika v 17. století</vt:lpstr>
      <vt:lpstr>Prezentace aplikace PowerPoint</vt:lpstr>
      <vt:lpstr>Rusko na konci 17. století</vt:lpstr>
      <vt:lpstr>Prezentace aplikace PowerPoint</vt:lpstr>
      <vt:lpstr>Spojení Ukrajiny a Ruska</vt:lpstr>
      <vt:lpstr>Prezentace aplikace PowerPoint</vt:lpstr>
      <vt:lpstr>Kolonizace Sibiře a Dálného východu</vt:lpstr>
      <vt:lpstr>Jermak</vt:lpstr>
      <vt:lpstr>Chán Kučuma</vt:lpstr>
      <vt:lpstr>Prezentace aplikace PowerPoint</vt:lpstr>
      <vt:lpstr>Semjon Ivanovič Děžněv</vt:lpstr>
      <vt:lpstr>Děžněv</vt:lpstr>
      <vt:lpstr>Výprava kozáka Motory   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NÁSTUP ROMANOVCŮ NA RUSKÝ TRŮN</dc:title>
  <dc:creator>Hobzova</dc:creator>
  <cp:lastModifiedBy>JANA</cp:lastModifiedBy>
  <cp:revision>43</cp:revision>
  <dcterms:created xsi:type="dcterms:W3CDTF">2015-03-15T08:35:54Z</dcterms:created>
  <dcterms:modified xsi:type="dcterms:W3CDTF">2016-03-22T15:54:10Z</dcterms:modified>
</cp:coreProperties>
</file>