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2"/>
  </p:sldMasterIdLst>
  <p:notesMasterIdLst>
    <p:notesMasterId r:id="rId16"/>
  </p:notesMasterIdLst>
  <p:sldIdLst>
    <p:sldId id="256" r:id="rId3"/>
    <p:sldId id="258" r:id="rId4"/>
    <p:sldId id="257" r:id="rId5"/>
    <p:sldId id="260" r:id="rId6"/>
    <p:sldId id="262" r:id="rId7"/>
    <p:sldId id="261" r:id="rId8"/>
    <p:sldId id="265" r:id="rId9"/>
    <p:sldId id="263" r:id="rId10"/>
    <p:sldId id="264" r:id="rId11"/>
    <p:sldId id="266" r:id="rId12"/>
    <p:sldId id="267" r:id="rId13"/>
    <p:sldId id="268" r:id="rId14"/>
    <p:sldId id="269" r:id="rId15"/>
  </p:sldIdLst>
  <p:sldSz cx="9144000" cy="6858000" type="screen4x3"/>
  <p:notesSz cx="6946900" cy="92837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A3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500" autoAdjust="0"/>
  </p:normalViewPr>
  <p:slideViewPr>
    <p:cSldViewPr>
      <p:cViewPr varScale="1">
        <p:scale>
          <a:sx n="46" d="100"/>
          <a:sy n="46" d="100"/>
        </p:scale>
        <p:origin x="123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l" defTabSz="925513">
              <a:defRPr sz="1200"/>
            </a:lvl1pPr>
          </a:lstStyle>
          <a:p>
            <a:endParaRPr lang="sk-SK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endParaRPr lang="sk-SK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410075"/>
            <a:ext cx="509587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l" defTabSz="925513">
              <a:defRPr sz="1200"/>
            </a:lvl1pPr>
          </a:lstStyle>
          <a:p>
            <a:endParaRPr lang="sk-SK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fld id="{2930DB25-87C7-480D-90C3-E26323121530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176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Times New Roman" pitchFamily="18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Times New Roman" pitchFamily="18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Times New Roman" pitchFamily="18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Times New Roman" pitchFamily="18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19475" y="1828800"/>
            <a:ext cx="5343525" cy="2362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k-SK" noProof="0" smtClean="0"/>
              <a:t>Upravte štýly predlohy textu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6350" y="4184650"/>
            <a:ext cx="4946650" cy="1368425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sk-SK" noProof="0" smtClean="0"/>
              <a:t>Upravte štýl predlohy podnadpisov</a:t>
            </a:r>
          </a:p>
        </p:txBody>
      </p:sp>
      <p:sp>
        <p:nvSpPr>
          <p:cNvPr id="46249" name="Rectangle 169"/>
          <p:cNvSpPr>
            <a:spLocks noGrp="1" noChangeArrowheads="1"/>
          </p:cNvSpPr>
          <p:nvPr>
            <p:ph type="dt" sz="half" idx="2"/>
          </p:nvPr>
        </p:nvSpPr>
        <p:spPr>
          <a:xfrm>
            <a:off x="1225550" y="62007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6250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3303588" y="6200775"/>
            <a:ext cx="3636962" cy="457200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6251" name="Rectangle 17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92950" y="62007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D339618-F8EF-4A02-BA6F-736E0B67FBEA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52AEB-5D2C-40F9-9A87-92706BB983F4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4995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3075" y="225425"/>
            <a:ext cx="1925638" cy="597535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2988" y="225425"/>
            <a:ext cx="5627687" cy="597535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17266-AFAB-4BC4-833A-5EC0687ED8F4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472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Nadpis, text a obrázok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8636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42988" y="1304925"/>
            <a:ext cx="3776662" cy="489585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72050" y="1304925"/>
            <a:ext cx="3776663" cy="4895850"/>
          </a:xfrm>
        </p:spPr>
        <p:txBody>
          <a:bodyPr/>
          <a:lstStyle/>
          <a:p>
            <a:r>
              <a:rPr lang="sk-SK" smtClean="0"/>
              <a:t>Online obrázok pridáte kliknutím na ikonu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42988" y="6308725"/>
            <a:ext cx="1838325" cy="349250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54350" y="6308725"/>
            <a:ext cx="3636963" cy="349250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43713" y="6308725"/>
            <a:ext cx="1905000" cy="349250"/>
          </a:xfrm>
        </p:spPr>
        <p:txBody>
          <a:bodyPr/>
          <a:lstStyle>
            <a:lvl1pPr>
              <a:defRPr/>
            </a:lvl1pPr>
          </a:lstStyle>
          <a:p>
            <a:fld id="{4E4690E6-EE5C-4CB9-AA39-25A49FB9F6E2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5625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8636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42988" y="1304925"/>
            <a:ext cx="7705725" cy="2371725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2988" y="3829050"/>
            <a:ext cx="7705725" cy="2371725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42988" y="6308725"/>
            <a:ext cx="1838325" cy="349250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54350" y="6308725"/>
            <a:ext cx="3636963" cy="349250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43713" y="6308725"/>
            <a:ext cx="1905000" cy="349250"/>
          </a:xfrm>
        </p:spPr>
        <p:txBody>
          <a:bodyPr/>
          <a:lstStyle>
            <a:lvl1pPr>
              <a:defRPr/>
            </a:lvl1pPr>
          </a:lstStyle>
          <a:p>
            <a:fld id="{B06A4951-1793-4624-8983-9764457EBF96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3694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D8BC7-4EDB-4EBD-945D-84D2FD8F4BE9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12084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4931A-18FF-4D93-9401-4B3D6A5A37FE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3779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2988" y="1304925"/>
            <a:ext cx="3776662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2050" y="1304925"/>
            <a:ext cx="3776663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F9416-7CAF-45A5-AB37-9288ACBA64EF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0027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07976-CF00-4B01-87BA-063130F4A45A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7204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A7600-1A90-4B43-8AB9-44A49C9F262B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0744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4E28F-25AF-493B-971E-8F10518E5CDE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1200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45C24-1A9D-4711-AF90-A35A5E301462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1221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853DE-F23A-4F48-899E-7FC34EEDBCA8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9510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225425"/>
            <a:ext cx="7705725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304925"/>
            <a:ext cx="7705725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42988" y="6308725"/>
            <a:ext cx="1838325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+mn-lt"/>
              </a:defRPr>
            </a:lvl1pPr>
          </a:lstStyle>
          <a:p>
            <a:endParaRPr lang="sk-SK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4350" y="6308725"/>
            <a:ext cx="3636963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endParaRPr lang="sk-SK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3713" y="6308725"/>
            <a:ext cx="1905000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1576F178-2C58-44D5-930C-BF4F00FAB833}" type="slidenum">
              <a:rPr lang="sk-SK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k.wikipedia.org/wiki/Kyjevsk%C3%A1_Rus" TargetMode="External"/><Relationship Id="rId7" Type="http://schemas.openxmlformats.org/officeDocument/2006/relationships/hyperlink" Target="https://is.muni.cz/th/75348/ff_b/hbc7.pdf" TargetMode="External"/><Relationship Id="rId2" Type="http://schemas.openxmlformats.org/officeDocument/2006/relationships/hyperlink" Target="http://staryweb.fphil.uniba.sk/index.php?id=64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ejepis.info/?t=198" TargetMode="External"/><Relationship Id="rId5" Type="http://schemas.openxmlformats.org/officeDocument/2006/relationships/hyperlink" Target="http://www.dejiny.cz/ukrajina/kyjevska-rus.html" TargetMode="External"/><Relationship Id="rId4" Type="http://schemas.openxmlformats.org/officeDocument/2006/relationships/hyperlink" Target="http://www.armadninoviny.cz/dejiny-ukrajiny-iii-kyjevska-rus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Kyjevská RUS</a:t>
            </a:r>
            <a:endParaRPr lang="sk-SK" dirty="0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a</a:t>
            </a:r>
            <a:r>
              <a:rPr lang="sk-SK" dirty="0" smtClean="0"/>
              <a:t>utorka: Paulína Kuliková</a:t>
            </a:r>
          </a:p>
          <a:p>
            <a:r>
              <a:rPr lang="sk-SK" dirty="0"/>
              <a:t>v</a:t>
            </a:r>
            <a:r>
              <a:rPr lang="sk-SK" dirty="0" smtClean="0"/>
              <a:t>yučujúca: </a:t>
            </a:r>
            <a:r>
              <a:rPr lang="sk-SK" b="1" dirty="0" smtClean="0"/>
              <a:t>Mgr</a:t>
            </a:r>
            <a:r>
              <a:rPr lang="sk-SK" b="1" dirty="0"/>
              <a:t>. Janina </a:t>
            </a:r>
            <a:r>
              <a:rPr lang="sk-SK" b="1" dirty="0" err="1"/>
              <a:t>Krejčí</a:t>
            </a:r>
            <a:endParaRPr lang="sk-SK" b="1" dirty="0"/>
          </a:p>
          <a:p>
            <a:r>
              <a:rPr lang="sk-SK" dirty="0" smtClean="0"/>
              <a:t>predmet: Seminár dejín Ruska</a:t>
            </a:r>
            <a:endParaRPr lang="sk-SK" dirty="0"/>
          </a:p>
          <a:p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35100"/>
          </a:xfrm>
        </p:spPr>
        <p:txBody>
          <a:bodyPr/>
          <a:lstStyle/>
          <a:p>
            <a:pPr algn="ctr"/>
            <a:r>
              <a:rPr lang="sk-SK" sz="4400" dirty="0" smtClean="0"/>
              <a:t>Oľga Prekrásna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b="0" dirty="0" smtClean="0"/>
              <a:t>manželka Igora</a:t>
            </a:r>
            <a:br>
              <a:rPr lang="sk-SK" b="0" dirty="0" smtClean="0"/>
            </a:br>
            <a:r>
              <a:rPr lang="sk-SK" b="0" dirty="0" smtClean="0"/>
              <a:t>bulharská kňažná</a:t>
            </a:r>
            <a:endParaRPr lang="sk-SK" b="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538736" cy="4946228"/>
          </a:xfrm>
        </p:spPr>
        <p:txBody>
          <a:bodyPr/>
          <a:lstStyle/>
          <a:p>
            <a:r>
              <a:rPr lang="sk-SK" dirty="0" smtClean="0"/>
              <a:t>Nastúpila na trón po manželovej smrti. </a:t>
            </a:r>
          </a:p>
          <a:p>
            <a:r>
              <a:rPr lang="sk-SK" dirty="0" smtClean="0"/>
              <a:t>Ako pomstu vymazala </a:t>
            </a:r>
            <a:r>
              <a:rPr lang="sk-SK" dirty="0" err="1" smtClean="0"/>
              <a:t>Drevľanov</a:t>
            </a:r>
            <a:r>
              <a:rPr lang="sk-SK" dirty="0" smtClean="0"/>
              <a:t>  z povrchu zemského.</a:t>
            </a:r>
          </a:p>
          <a:p>
            <a:r>
              <a:rPr lang="sk-SK" dirty="0" smtClean="0"/>
              <a:t>Zlepšila daňový systém.</a:t>
            </a:r>
          </a:p>
          <a:p>
            <a:r>
              <a:rPr lang="sk-SK" dirty="0" smtClean="0"/>
              <a:t>Vydala sa na misiu do </a:t>
            </a:r>
            <a:r>
              <a:rPr lang="sk-SK" dirty="0" err="1" smtClean="0"/>
              <a:t>Konštantinopola</a:t>
            </a:r>
            <a:r>
              <a:rPr lang="sk-SK" dirty="0" smtClean="0"/>
              <a:t>. V Carihrade sa nechala pokrstiť a prijala kresťanské meno Helena/Elena.  V tom čase medzi obyvateľmi vládlo pohanstvo. Uctievali mnohobožstvo, medzi najvýznamnejších bohov patril Perún, </a:t>
            </a:r>
            <a:r>
              <a:rPr lang="sk-SK" dirty="0" err="1" smtClean="0"/>
              <a:t>Svantovít</a:t>
            </a:r>
            <a:r>
              <a:rPr lang="sk-SK" dirty="0" smtClean="0"/>
              <a:t>, </a:t>
            </a:r>
            <a:r>
              <a:rPr lang="sk-SK" dirty="0" err="1" smtClean="0"/>
              <a:t>Veles</a:t>
            </a:r>
            <a:r>
              <a:rPr lang="sk-SK" dirty="0" smtClean="0"/>
              <a:t>. Jej syn </a:t>
            </a:r>
            <a:r>
              <a:rPr lang="sk-SK" dirty="0" err="1" smtClean="0"/>
              <a:t>Svjatoslav</a:t>
            </a:r>
            <a:r>
              <a:rPr lang="sk-SK" dirty="0" smtClean="0"/>
              <a:t> bol tiež ešte pohanom. </a:t>
            </a:r>
          </a:p>
          <a:p>
            <a:r>
              <a:rPr lang="sk-SK" dirty="0" smtClean="0"/>
              <a:t>Jej vnuk – Vladimír uložil jej pozostatky do chrámu v Kyjeve, kde sa vraj diali zázraky.</a:t>
            </a:r>
          </a:p>
          <a:p>
            <a:r>
              <a:rPr lang="sk-SK" dirty="0"/>
              <a:t>R</a:t>
            </a:r>
            <a:r>
              <a:rPr lang="sk-SK" dirty="0" smtClean="0"/>
              <a:t>oku </a:t>
            </a:r>
            <a:r>
              <a:rPr lang="sk-SK" dirty="0"/>
              <a:t>1547 bola ruskou pravoslávnou cirkvou vyhlásená za svätú.</a:t>
            </a:r>
          </a:p>
        </p:txBody>
      </p:sp>
      <p:pic>
        <p:nvPicPr>
          <p:cNvPr id="7" name="Zástupný symbol obsahu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925" y="2088356"/>
            <a:ext cx="3810000" cy="2222500"/>
          </a:xfrm>
        </p:spPr>
      </p:pic>
    </p:spTree>
    <p:extLst>
      <p:ext uri="{BB962C8B-B14F-4D97-AF65-F5344CB8AC3E}">
        <p14:creationId xmlns:p14="http://schemas.microsoft.com/office/powerpoint/2010/main" val="735834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46877"/>
            <a:ext cx="7992888" cy="1162050"/>
          </a:xfrm>
        </p:spPr>
        <p:txBody>
          <a:bodyPr/>
          <a:lstStyle/>
          <a:p>
            <a:pPr algn="ctr"/>
            <a:r>
              <a:rPr lang="sk-SK" sz="4000" dirty="0" err="1" smtClean="0"/>
              <a:t>Svjatoslav</a:t>
            </a:r>
            <a:r>
              <a:rPr lang="sk-SK" sz="4000" dirty="0" smtClean="0"/>
              <a:t> </a:t>
            </a:r>
            <a:r>
              <a:rPr lang="sk-SK" sz="4000" dirty="0"/>
              <a:t>I. </a:t>
            </a:r>
            <a:r>
              <a:rPr lang="sk-SK" sz="4000" dirty="0" err="1"/>
              <a:t>Igorevič</a:t>
            </a:r>
            <a:r>
              <a:rPr lang="sk-SK" sz="4000" dirty="0"/>
              <a:t> 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b="0" dirty="0" smtClean="0"/>
              <a:t>syn Igora a Oľgy </a:t>
            </a:r>
            <a:r>
              <a:rPr lang="sk-SK" b="0" dirty="0" err="1" smtClean="0"/>
              <a:t>Rurikovcov</a:t>
            </a:r>
            <a:endParaRPr lang="sk-SK" b="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114800" cy="5018236"/>
          </a:xfrm>
        </p:spPr>
        <p:txBody>
          <a:bodyPr/>
          <a:lstStyle/>
          <a:p>
            <a:r>
              <a:rPr lang="sk-SK" dirty="0" smtClean="0"/>
              <a:t>Na trón nastúpil roku 962.</a:t>
            </a:r>
          </a:p>
          <a:p>
            <a:r>
              <a:rPr lang="sk-SK" dirty="0" smtClean="0"/>
              <a:t>Je prvým nástupníkom dynastie </a:t>
            </a:r>
            <a:r>
              <a:rPr lang="sk-SK" dirty="0" err="1" smtClean="0"/>
              <a:t>Rurikovcov</a:t>
            </a:r>
            <a:r>
              <a:rPr lang="sk-SK" dirty="0" smtClean="0"/>
              <a:t> so slovanským menom. (teda príznačný vplyv Slovanov). Jeho  rodičia mali škandinávske mená.</a:t>
            </a:r>
          </a:p>
          <a:p>
            <a:r>
              <a:rPr lang="sk-SK" dirty="0" smtClean="0"/>
              <a:t>Ktorýsi historik ho nazval Alexandrom Macedónskym ruských starovekých dejín.</a:t>
            </a:r>
          </a:p>
          <a:p>
            <a:r>
              <a:rPr lang="sk-SK" dirty="0" smtClean="0"/>
              <a:t>Pokračoval v otcových </a:t>
            </a:r>
            <a:r>
              <a:rPr lang="sk-SK" dirty="0" err="1" smtClean="0"/>
              <a:t>šľapajách</a:t>
            </a:r>
            <a:r>
              <a:rPr lang="sk-SK" dirty="0" smtClean="0"/>
              <a:t> a uskutočnil výpravu na </a:t>
            </a:r>
            <a:r>
              <a:rPr lang="sk-SK" dirty="0" err="1" smtClean="0"/>
              <a:t>Konštantinopol</a:t>
            </a:r>
            <a:r>
              <a:rPr lang="sk-SK" dirty="0" smtClean="0"/>
              <a:t>. Bola úspešná, dosiahla, aby Byzancia Kyjevskej Rusi platila. </a:t>
            </a:r>
          </a:p>
          <a:p>
            <a:r>
              <a:rPr lang="sk-SK" dirty="0" smtClean="0"/>
              <a:t>Medzi rokom 965 a 969 zničil </a:t>
            </a:r>
            <a:r>
              <a:rPr lang="sk-SK" dirty="0" err="1" smtClean="0"/>
              <a:t>chazarskú</a:t>
            </a:r>
            <a:r>
              <a:rPr lang="sk-SK" dirty="0" smtClean="0"/>
              <a:t> metropolu </a:t>
            </a:r>
            <a:r>
              <a:rPr lang="sk-SK" dirty="0" err="1" smtClean="0"/>
              <a:t>Itil</a:t>
            </a:r>
            <a:r>
              <a:rPr lang="sk-SK" dirty="0" smtClean="0"/>
              <a:t>, čím rozvrátil ríšu </a:t>
            </a:r>
            <a:r>
              <a:rPr lang="sk-SK" dirty="0" err="1" smtClean="0"/>
              <a:t>chazarov</a:t>
            </a:r>
            <a:r>
              <a:rPr lang="sk-SK" dirty="0" smtClean="0"/>
              <a:t>.  </a:t>
            </a:r>
          </a:p>
          <a:p>
            <a:r>
              <a:rPr lang="sk-SK" dirty="0" smtClean="0"/>
              <a:t>Jeho ďalším cieľom bolo podrobiť si Bulharov a ich územie. Vďaka veľkému vojnovému úsiliu, vojnám a bojom, ba dokonca spojením s Byzanciou sa mu to podarilo a Kyjevská Rus sa šírila a zväčšovala. Byzancia na to zároveň proti Kyjevskej Rusi vyprovokovala útok </a:t>
            </a:r>
            <a:r>
              <a:rPr lang="sk-SK" dirty="0" err="1" smtClean="0"/>
              <a:t>Pečenehov</a:t>
            </a:r>
            <a:r>
              <a:rPr lang="sk-SK" dirty="0" smtClean="0"/>
              <a:t>. V boji s </a:t>
            </a:r>
            <a:r>
              <a:rPr lang="sk-SK" dirty="0" err="1" smtClean="0"/>
              <a:t>Pečenehmi</a:t>
            </a:r>
            <a:r>
              <a:rPr lang="sk-SK" dirty="0" smtClean="0"/>
              <a:t> zomrel a chán si toto víťazstvo natoľko cenil, že si z jeho lebky vyhotovil čašu.  </a:t>
            </a:r>
            <a:endParaRPr lang="sk-SK" dirty="0"/>
          </a:p>
        </p:txBody>
      </p:sp>
      <p:pic>
        <p:nvPicPr>
          <p:cNvPr id="5" name="Zástupný symbol obsahu 4" descr="https://upload.wikimedia.org/wikipedia/commons/thumb/7/79/Akimov_1773.jpg/250px-Akimov_1773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88840"/>
            <a:ext cx="4067944" cy="28083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7014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	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u="sng" dirty="0">
                <a:hlinkClick r:id="rId2"/>
              </a:rPr>
              <a:t>http://</a:t>
            </a:r>
            <a:r>
              <a:rPr lang="sk-SK" u="sng" dirty="0" smtClean="0">
                <a:hlinkClick r:id="rId2"/>
              </a:rPr>
              <a:t>staryweb.fphil.uniba.sk/index.php?id=641</a:t>
            </a:r>
            <a:endParaRPr lang="sk-SK" u="sng" dirty="0" smtClean="0"/>
          </a:p>
          <a:p>
            <a:r>
              <a:rPr lang="sk-SK" dirty="0">
                <a:hlinkClick r:id="rId3"/>
              </a:rPr>
              <a:t>https://</a:t>
            </a:r>
            <a:r>
              <a:rPr lang="sk-SK" dirty="0" smtClean="0">
                <a:hlinkClick r:id="rId3"/>
              </a:rPr>
              <a:t>sk.wikipedia.org/wiki/Kyjevsk%C3%A1_Rus</a:t>
            </a:r>
            <a:endParaRPr lang="sk-SK" dirty="0" smtClean="0"/>
          </a:p>
          <a:p>
            <a:r>
              <a:rPr lang="sk-SK" dirty="0">
                <a:hlinkClick r:id="rId4"/>
              </a:rPr>
              <a:t>http://</a:t>
            </a:r>
            <a:r>
              <a:rPr lang="sk-SK" dirty="0" smtClean="0">
                <a:hlinkClick r:id="rId4"/>
              </a:rPr>
              <a:t>www.armadninoviny.cz/dejiny-ukrajiny-iii-kyjevska-rus.html</a:t>
            </a:r>
            <a:endParaRPr lang="sk-SK" dirty="0" smtClean="0"/>
          </a:p>
          <a:p>
            <a:r>
              <a:rPr lang="sk-SK" dirty="0">
                <a:hlinkClick r:id="rId5"/>
              </a:rPr>
              <a:t>http://</a:t>
            </a:r>
            <a:r>
              <a:rPr lang="sk-SK" dirty="0" smtClean="0">
                <a:hlinkClick r:id="rId5"/>
              </a:rPr>
              <a:t>www.dejiny.cz/ukrajina/kyjevska-rus.html</a:t>
            </a:r>
            <a:endParaRPr lang="sk-SK" dirty="0" smtClean="0"/>
          </a:p>
          <a:p>
            <a:r>
              <a:rPr lang="sk-SK" dirty="0">
                <a:hlinkClick r:id="rId6"/>
              </a:rPr>
              <a:t>http://dejepis.info/?</a:t>
            </a:r>
            <a:r>
              <a:rPr lang="sk-SK" dirty="0" smtClean="0">
                <a:hlinkClick r:id="rId6"/>
              </a:rPr>
              <a:t>t=198</a:t>
            </a:r>
            <a:endParaRPr lang="sk-SK" dirty="0" smtClean="0"/>
          </a:p>
          <a:p>
            <a:r>
              <a:rPr lang="sk-SK" dirty="0">
                <a:hlinkClick r:id="rId7"/>
              </a:rPr>
              <a:t>https://</a:t>
            </a:r>
            <a:r>
              <a:rPr lang="sk-SK" dirty="0" smtClean="0">
                <a:hlinkClick r:id="rId7"/>
              </a:rPr>
              <a:t>is.muni.cz/th/75348/ff_b/hbc7.pdf</a:t>
            </a:r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85874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Ďakujem za pozornosť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00072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3050"/>
            <a:ext cx="7488832" cy="1162050"/>
          </a:xfrm>
        </p:spPr>
        <p:txBody>
          <a:bodyPr/>
          <a:lstStyle/>
          <a:p>
            <a:r>
              <a:rPr lang="sk-SK" i="1" dirty="0" err="1"/>
              <a:t>Древнерусское</a:t>
            </a:r>
            <a:r>
              <a:rPr lang="sk-SK" i="1" dirty="0"/>
              <a:t> </a:t>
            </a:r>
            <a:r>
              <a:rPr lang="sk-SK" i="1" dirty="0" err="1" smtClean="0"/>
              <a:t>госсударство</a:t>
            </a:r>
            <a:r>
              <a:rPr lang="sk-SK" i="1" dirty="0" smtClean="0"/>
              <a:t> </a:t>
            </a:r>
            <a:r>
              <a:rPr lang="sk-SK" sz="1200" b="0" i="1" dirty="0" smtClean="0"/>
              <a:t>(</a:t>
            </a:r>
            <a:r>
              <a:rPr lang="sk-SK" sz="1200" b="0" i="1" dirty="0" err="1" smtClean="0"/>
              <a:t>Staroruský</a:t>
            </a:r>
            <a:r>
              <a:rPr lang="sk-SK" sz="1200" b="0" i="1" dirty="0" smtClean="0"/>
              <a:t> štát)</a:t>
            </a:r>
            <a:r>
              <a:rPr lang="sk-SK" i="1" dirty="0" smtClean="0"/>
              <a:t/>
            </a:r>
            <a:br>
              <a:rPr lang="sk-SK" i="1" dirty="0" smtClean="0"/>
            </a:br>
            <a:r>
              <a:rPr lang="sk-SK" i="1" dirty="0" err="1"/>
              <a:t>Киевская</a:t>
            </a:r>
            <a:r>
              <a:rPr lang="sk-SK" i="1" dirty="0"/>
              <a:t> </a:t>
            </a:r>
            <a:r>
              <a:rPr lang="sk-SK" i="1" dirty="0" err="1"/>
              <a:t>Русь</a:t>
            </a:r>
            <a:r>
              <a:rPr lang="sk-SK" dirty="0"/>
              <a:t> 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i="1" dirty="0" err="1"/>
              <a:t>Киевская</a:t>
            </a:r>
            <a:r>
              <a:rPr lang="sk-SK" i="1" dirty="0"/>
              <a:t> </a:t>
            </a:r>
            <a:r>
              <a:rPr lang="sk-SK" i="1" dirty="0" err="1"/>
              <a:t>земля</a:t>
            </a:r>
            <a:r>
              <a:rPr lang="sk-SK" dirty="0"/>
              <a:t> </a:t>
            </a:r>
          </a:p>
        </p:txBody>
      </p:sp>
      <p:pic>
        <p:nvPicPr>
          <p:cNvPr id="5" name="Zástupný symbol obsah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700808"/>
            <a:ext cx="5419633" cy="4658196"/>
          </a:xfrm>
        </p:spPr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07504" y="1988840"/>
            <a:ext cx="3240360" cy="4608512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800" dirty="0"/>
              <a:t>š</a:t>
            </a:r>
            <a:r>
              <a:rPr lang="sk-SK" sz="1800" dirty="0" smtClean="0"/>
              <a:t>tátny útvar južnej časti východoslovanských kmeňov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800" dirty="0"/>
              <a:t>o</a:t>
            </a:r>
            <a:r>
              <a:rPr lang="sk-SK" sz="1800" dirty="0" smtClean="0"/>
              <a:t>bdobie 9. – 11. storočie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800" dirty="0" smtClean="0"/>
              <a:t>Pramene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800" dirty="0" smtClean="0"/>
              <a:t>„Kyj“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800" dirty="0" err="1" smtClean="0"/>
              <a:t>Varjagovia</a:t>
            </a:r>
            <a:r>
              <a:rPr lang="sk-SK" sz="1800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800" dirty="0" err="1" smtClean="0"/>
              <a:t>Rurikovci</a:t>
            </a:r>
            <a:r>
              <a:rPr lang="sk-SK" sz="1800" dirty="0" smtClean="0"/>
              <a:t> 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sk-SK" sz="1600" dirty="0" smtClean="0"/>
              <a:t>Oleg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sk-SK" sz="1600" dirty="0" smtClean="0"/>
              <a:t>Igor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sk-SK" sz="1600" dirty="0" smtClean="0"/>
              <a:t>Oľga </a:t>
            </a:r>
            <a:r>
              <a:rPr lang="sk-SK" sz="1600" dirty="0" err="1" smtClean="0"/>
              <a:t>Svjatoslav</a:t>
            </a:r>
            <a:endParaRPr lang="sk-SK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800" dirty="0" smtClean="0"/>
              <a:t>Obchodovala s Byzanciou, ktorej poskytovala kožušiny, otrokov, vosk a med</a:t>
            </a:r>
          </a:p>
        </p:txBody>
      </p:sp>
    </p:spTree>
    <p:extLst>
      <p:ext uri="{BB962C8B-B14F-4D97-AF65-F5344CB8AC3E}">
        <p14:creationId xmlns:p14="http://schemas.microsoft.com/office/powerpoint/2010/main" val="884577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Pramene</a:t>
            </a:r>
            <a:endParaRPr lang="sk-SK" dirty="0"/>
          </a:p>
        </p:txBody>
      </p:sp>
      <p:sp>
        <p:nvSpPr>
          <p:cNvPr id="3" name="BlokTextu 2"/>
          <p:cNvSpPr txBox="1"/>
          <p:nvPr/>
        </p:nvSpPr>
        <p:spPr>
          <a:xfrm>
            <a:off x="1038860" y="1412776"/>
            <a:ext cx="669649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Či už ide o vznik alebo o vývoj, oproti iným mocnostiam, krajinám, ríšam, štátom a mocnostiam má Kyjevská Rus veľmi málo vlastných písomných prameňov. Ba dokonca sa čerpá najmä z ústnej ľudovej tvorby, národných tradícií, legiend, vojnových piesní a podobne. Písomnosti iných mocností sa buď zmieňujú o Kyjevskej Rusi nepriamo, nepravdivo alebo sa zámerne nevyjadrujú a mnohé zamlčujú ( Povesti dávnych dôb,  byzantský historik </a:t>
            </a:r>
            <a:r>
              <a:rPr lang="sk-SK" dirty="0" err="1" smtClean="0"/>
              <a:t>Prokopios</a:t>
            </a:r>
            <a:r>
              <a:rPr lang="sk-SK" dirty="0" smtClean="0"/>
              <a:t> – Vojna s </a:t>
            </a:r>
            <a:r>
              <a:rPr lang="sk-SK" dirty="0" err="1" smtClean="0"/>
              <a:t>Gótmi</a:t>
            </a:r>
            <a:r>
              <a:rPr lang="sk-SK" dirty="0" smtClean="0"/>
              <a:t>, germánsky Historik </a:t>
            </a:r>
            <a:r>
              <a:rPr lang="sk-SK" dirty="0" err="1" smtClean="0"/>
              <a:t>Gót</a:t>
            </a:r>
            <a:r>
              <a:rPr lang="sk-SK" dirty="0" smtClean="0"/>
              <a:t> ) . Samotná Rus s prameňmi a písomnosťami začala až na prelome 9.-10. storočia a rozvinula sa v 11.storočí ( Starší Kyjevský kódex 1037-39 a </a:t>
            </a:r>
            <a:r>
              <a:rPr lang="sk-SK" dirty="0" err="1" smtClean="0"/>
              <a:t>Novgorodský</a:t>
            </a:r>
            <a:r>
              <a:rPr lang="sk-SK" dirty="0" smtClean="0"/>
              <a:t> kódex 1050).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86892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07593" y="198631"/>
            <a:ext cx="2088232" cy="1080120"/>
          </a:xfrm>
        </p:spPr>
        <p:txBody>
          <a:bodyPr/>
          <a:lstStyle/>
          <a:p>
            <a:pPr algn="ctr"/>
            <a:r>
              <a:rPr lang="sk-SK" sz="6000" dirty="0" smtClean="0"/>
              <a:t>„Kyj“</a:t>
            </a:r>
            <a:endParaRPr lang="sk-SK" sz="6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2988" y="1304924"/>
            <a:ext cx="7417443" cy="5220419"/>
          </a:xfrm>
        </p:spPr>
        <p:txBody>
          <a:bodyPr/>
          <a:lstStyle/>
          <a:p>
            <a:pPr marL="0" indent="0">
              <a:buNone/>
            </a:pPr>
            <a:r>
              <a:rPr lang="sk-SK" sz="2800" i="1" dirty="0" smtClean="0">
                <a:latin typeface="Harrington" panose="04040505050A02020702" pitchFamily="82" charset="0"/>
                <a:cs typeface="EucrosiaUPC" panose="02020603050405020304" pitchFamily="18" charset="-34"/>
              </a:rPr>
              <a:t>„boli </a:t>
            </a:r>
            <a:r>
              <a:rPr lang="sk-SK" sz="2800" i="1" dirty="0">
                <a:latin typeface="Harrington" panose="04040505050A02020702" pitchFamily="82" charset="0"/>
                <a:cs typeface="EucrosiaUPC" panose="02020603050405020304" pitchFamily="18" charset="-34"/>
              </a:rPr>
              <a:t>traja bratia: prvý menom Kyj, druhý – </a:t>
            </a:r>
            <a:r>
              <a:rPr lang="sk-SK" sz="2800" i="1" dirty="0" err="1">
                <a:latin typeface="Harrington" panose="04040505050A02020702" pitchFamily="82" charset="0"/>
                <a:cs typeface="EucrosiaUPC" panose="02020603050405020304" pitchFamily="18" charset="-34"/>
              </a:rPr>
              <a:t>Šček</a:t>
            </a:r>
            <a:r>
              <a:rPr lang="sk-SK" sz="2800" i="1" dirty="0">
                <a:latin typeface="Harrington" panose="04040505050A02020702" pitchFamily="82" charset="0"/>
                <a:cs typeface="EucrosiaUPC" panose="02020603050405020304" pitchFamily="18" charset="-34"/>
              </a:rPr>
              <a:t> a tretí – </a:t>
            </a:r>
            <a:r>
              <a:rPr lang="sk-SK" sz="2800" i="1" dirty="0" err="1">
                <a:latin typeface="Harrington" panose="04040505050A02020702" pitchFamily="82" charset="0"/>
                <a:cs typeface="EucrosiaUPC" panose="02020603050405020304" pitchFamily="18" charset="-34"/>
              </a:rPr>
              <a:t>Choryv</a:t>
            </a:r>
            <a:r>
              <a:rPr lang="sk-SK" sz="2800" i="1" dirty="0">
                <a:latin typeface="Harrington" panose="04040505050A02020702" pitchFamily="82" charset="0"/>
                <a:cs typeface="EucrosiaUPC" panose="02020603050405020304" pitchFamily="18" charset="-34"/>
              </a:rPr>
              <a:t> a ich sestra </a:t>
            </a:r>
            <a:r>
              <a:rPr lang="sk-SK" sz="2800" i="1" dirty="0" err="1">
                <a:latin typeface="Harrington" panose="04040505050A02020702" pitchFamily="82" charset="0"/>
                <a:cs typeface="EucrosiaUPC" panose="02020603050405020304" pitchFamily="18" charset="-34"/>
              </a:rPr>
              <a:t>Lybiď</a:t>
            </a:r>
            <a:r>
              <a:rPr lang="sk-SK" sz="2800" i="1" dirty="0">
                <a:latin typeface="Harrington" panose="04040505050A02020702" pitchFamily="82" charset="0"/>
                <a:cs typeface="EucrosiaUPC" panose="02020603050405020304" pitchFamily="18" charset="-34"/>
              </a:rPr>
              <a:t>. Sedel Kyj na kopci, kde sa </a:t>
            </a:r>
            <a:r>
              <a:rPr lang="sk-SK" sz="2800" i="1" dirty="0" smtClean="0">
                <a:latin typeface="Harrington" panose="04040505050A02020702" pitchFamily="82" charset="0"/>
                <a:cs typeface="EucrosiaUPC" panose="02020603050405020304" pitchFamily="18" charset="-34"/>
              </a:rPr>
              <a:t>teraz </a:t>
            </a:r>
            <a:r>
              <a:rPr lang="sk-SK" sz="2800" i="1" dirty="0">
                <a:latin typeface="Harrington" panose="04040505050A02020702" pitchFamily="82" charset="0"/>
                <a:cs typeface="EucrosiaUPC" panose="02020603050405020304" pitchFamily="18" charset="-34"/>
              </a:rPr>
              <a:t>vypína </a:t>
            </a:r>
            <a:r>
              <a:rPr lang="sk-SK" sz="2800" i="1" dirty="0" err="1">
                <a:latin typeface="Harrington" panose="04040505050A02020702" pitchFamily="82" charset="0"/>
                <a:cs typeface="EucrosiaUPC" panose="02020603050405020304" pitchFamily="18" charset="-34"/>
              </a:rPr>
              <a:t>Boričev</a:t>
            </a:r>
            <a:r>
              <a:rPr lang="sk-SK" sz="2800" i="1" dirty="0">
                <a:latin typeface="Harrington" panose="04040505050A02020702" pitchFamily="82" charset="0"/>
                <a:cs typeface="EucrosiaUPC" panose="02020603050405020304" pitchFamily="18" charset="-34"/>
              </a:rPr>
              <a:t>. A </a:t>
            </a:r>
            <a:r>
              <a:rPr lang="sk-SK" sz="2800" i="1" dirty="0" err="1">
                <a:latin typeface="Harrington" panose="04040505050A02020702" pitchFamily="82" charset="0"/>
                <a:cs typeface="EucrosiaUPC" panose="02020603050405020304" pitchFamily="18" charset="-34"/>
              </a:rPr>
              <a:t>Šček</a:t>
            </a:r>
            <a:r>
              <a:rPr lang="sk-SK" sz="2800" i="1" dirty="0">
                <a:latin typeface="Harrington" panose="04040505050A02020702" pitchFamily="82" charset="0"/>
                <a:cs typeface="EucrosiaUPC" panose="02020603050405020304" pitchFamily="18" charset="-34"/>
              </a:rPr>
              <a:t> sedel na kopci, ktorý sa teraz nazýva </a:t>
            </a:r>
            <a:r>
              <a:rPr lang="sk-SK" sz="2800" i="1" dirty="0" err="1">
                <a:latin typeface="Harrington" panose="04040505050A02020702" pitchFamily="82" charset="0"/>
                <a:cs typeface="EucrosiaUPC" panose="02020603050405020304" pitchFamily="18" charset="-34"/>
              </a:rPr>
              <a:t>Ščekovica</a:t>
            </a:r>
            <a:r>
              <a:rPr lang="sk-SK" sz="2800" i="1" dirty="0">
                <a:latin typeface="Harrington" panose="04040505050A02020702" pitchFamily="82" charset="0"/>
                <a:cs typeface="EucrosiaUPC" panose="02020603050405020304" pitchFamily="18" charset="-34"/>
              </a:rPr>
              <a:t> a </a:t>
            </a:r>
            <a:r>
              <a:rPr lang="sk-SK" sz="2800" i="1" dirty="0" err="1">
                <a:latin typeface="Harrington" panose="04040505050A02020702" pitchFamily="82" charset="0"/>
                <a:cs typeface="EucrosiaUPC" panose="02020603050405020304" pitchFamily="18" charset="-34"/>
              </a:rPr>
              <a:t>Choryv</a:t>
            </a:r>
            <a:r>
              <a:rPr lang="sk-SK" sz="2800" i="1" dirty="0">
                <a:latin typeface="Harrington" panose="04040505050A02020702" pitchFamily="82" charset="0"/>
                <a:cs typeface="EucrosiaUPC" panose="02020603050405020304" pitchFamily="18" charset="-34"/>
              </a:rPr>
              <a:t> na treťom kopci, ktorý bol pomenovaný po  ňom </a:t>
            </a:r>
            <a:r>
              <a:rPr lang="sk-SK" sz="2800" i="1" dirty="0" err="1">
                <a:latin typeface="Harrington" panose="04040505050A02020702" pitchFamily="82" charset="0"/>
                <a:cs typeface="EucrosiaUPC" panose="02020603050405020304" pitchFamily="18" charset="-34"/>
              </a:rPr>
              <a:t>Chorevica</a:t>
            </a:r>
            <a:r>
              <a:rPr lang="sk-SK" sz="2800" i="1" dirty="0">
                <a:latin typeface="Harrington" panose="04040505050A02020702" pitchFamily="82" charset="0"/>
                <a:cs typeface="EucrosiaUPC" panose="02020603050405020304" pitchFamily="18" charset="-34"/>
              </a:rPr>
              <a:t>. I postavili mestečko po mene svojho staršieho brata a nazvali ho Kyjev. Okolo mesta bol les a veľká borina a lovili tam zver. I boli títo muži múdri a rozumní a nazývali sa </a:t>
            </a:r>
            <a:r>
              <a:rPr lang="sk-SK" sz="2800" i="1" dirty="0" err="1">
                <a:latin typeface="Harrington" panose="04040505050A02020702" pitchFamily="82" charset="0"/>
                <a:cs typeface="EucrosiaUPC" panose="02020603050405020304" pitchFamily="18" charset="-34"/>
              </a:rPr>
              <a:t>Poľanmi</a:t>
            </a:r>
            <a:r>
              <a:rPr lang="sk-SK" sz="2800" i="1" dirty="0">
                <a:latin typeface="Harrington" panose="04040505050A02020702" pitchFamily="82" charset="0"/>
                <a:cs typeface="EucrosiaUPC" panose="02020603050405020304" pitchFamily="18" charset="-34"/>
              </a:rPr>
              <a:t> a od nich sú </a:t>
            </a:r>
            <a:r>
              <a:rPr lang="sk-SK" sz="2800" i="1" dirty="0" err="1">
                <a:latin typeface="Harrington" panose="04040505050A02020702" pitchFamily="82" charset="0"/>
                <a:cs typeface="EucrosiaUPC" panose="02020603050405020304" pitchFamily="18" charset="-34"/>
              </a:rPr>
              <a:t>Poľania</a:t>
            </a:r>
            <a:r>
              <a:rPr lang="sk-SK" sz="2800" i="1" dirty="0">
                <a:latin typeface="Harrington" panose="04040505050A02020702" pitchFamily="82" charset="0"/>
                <a:cs typeface="EucrosiaUPC" panose="02020603050405020304" pitchFamily="18" charset="-34"/>
              </a:rPr>
              <a:t> v Kyjeve až do </a:t>
            </a:r>
            <a:r>
              <a:rPr lang="sk-SK" sz="2800" i="1" dirty="0" smtClean="0">
                <a:latin typeface="Harrington" panose="04040505050A02020702" pitchFamily="82" charset="0"/>
                <a:cs typeface="EucrosiaUPC" panose="02020603050405020304" pitchFamily="18" charset="-34"/>
              </a:rPr>
              <a:t>dnes.“</a:t>
            </a:r>
            <a:endParaRPr lang="sk-SK" sz="2800" i="1" dirty="0">
              <a:latin typeface="Harrington" panose="04040505050A02020702" pitchFamily="82" charset="0"/>
              <a:cs typeface="Eucrosi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19330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03848" y="188640"/>
            <a:ext cx="2736304" cy="863600"/>
          </a:xfrm>
        </p:spPr>
        <p:txBody>
          <a:bodyPr/>
          <a:lstStyle/>
          <a:p>
            <a:pPr algn="ctr"/>
            <a:r>
              <a:rPr lang="sk-SK" sz="4000" dirty="0" err="1" smtClean="0"/>
              <a:t>Varjagovia</a:t>
            </a:r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Zo Škandinávie prišli na Rus po rieke Dneper koncom 8. a začiatkom 9. storočia kupci a vojaci, ktorých v ruských zemiach volali </a:t>
            </a:r>
            <a:r>
              <a:rPr lang="sk-SK" dirty="0" err="1" smtClean="0"/>
              <a:t>Varjagovia</a:t>
            </a:r>
            <a:r>
              <a:rPr lang="sk-SK" dirty="0" smtClean="0"/>
              <a:t> a  Európania zase </a:t>
            </a:r>
            <a:r>
              <a:rPr lang="sk-SK" dirty="0" err="1" smtClean="0"/>
              <a:t>Normani</a:t>
            </a:r>
            <a:r>
              <a:rPr lang="sk-SK" dirty="0" smtClean="0"/>
              <a:t>. Na ich čele bol </a:t>
            </a:r>
            <a:r>
              <a:rPr lang="sk-SK" dirty="0" err="1" smtClean="0"/>
              <a:t>Rurik</a:t>
            </a:r>
            <a:r>
              <a:rPr lang="sk-SK" dirty="0" smtClean="0"/>
              <a:t>, avšak vraj nebol sám. Spolu s ním prišli aj „bratia“ </a:t>
            </a:r>
            <a:r>
              <a:rPr lang="sk-SK" dirty="0" err="1" smtClean="0"/>
              <a:t>Askold</a:t>
            </a:r>
            <a:r>
              <a:rPr lang="sk-SK" dirty="0" smtClean="0"/>
              <a:t> a </a:t>
            </a:r>
            <a:r>
              <a:rPr lang="sk-SK" dirty="0" err="1" smtClean="0"/>
              <a:t>Dýr</a:t>
            </a:r>
            <a:r>
              <a:rPr lang="sk-SK" dirty="0" smtClean="0"/>
              <a:t>. Založili sa akoby dve oblasti – na S vládol </a:t>
            </a:r>
            <a:r>
              <a:rPr lang="sk-SK" dirty="0" err="1" smtClean="0"/>
              <a:t>Rurik</a:t>
            </a:r>
            <a:r>
              <a:rPr lang="sk-SK" dirty="0" smtClean="0"/>
              <a:t>, na J vládli bratia.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48102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55776" y="188640"/>
            <a:ext cx="3168352" cy="863600"/>
          </a:xfrm>
        </p:spPr>
        <p:txBody>
          <a:bodyPr/>
          <a:lstStyle/>
          <a:p>
            <a:pPr algn="ctr"/>
            <a:r>
              <a:rPr lang="sk-SK" sz="5400" dirty="0" smtClean="0"/>
              <a:t>„rok 860“</a:t>
            </a:r>
            <a:endParaRPr lang="sk-SK" sz="5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691681" y="1304924"/>
            <a:ext cx="5184576" cy="5364435"/>
          </a:xfrm>
        </p:spPr>
        <p:txBody>
          <a:bodyPr/>
          <a:lstStyle/>
          <a:p>
            <a:r>
              <a:rPr lang="sk-SK" dirty="0" smtClean="0"/>
              <a:t>Najvýznamnejší rok, pretože tento „nový národ“ výpadom na Byzanciu upovedomil ostatné okolité národy o príchode Rusov na svetovú scénu. </a:t>
            </a:r>
          </a:p>
          <a:p>
            <a:r>
              <a:rPr lang="sk-SK" dirty="0" smtClean="0"/>
              <a:t>Uskutočnil ju </a:t>
            </a:r>
            <a:r>
              <a:rPr lang="sk-SK" dirty="0" err="1" smtClean="0"/>
              <a:t>Askold</a:t>
            </a:r>
            <a:r>
              <a:rPr lang="sk-SK" dirty="0" smtClean="0"/>
              <a:t> – sám. Využil príležitosť neprítomnosti väčšej časti armády a samotného kráľa Michala.</a:t>
            </a:r>
            <a:endParaRPr lang="sk-SK" dirty="0"/>
          </a:p>
          <a:p>
            <a:r>
              <a:rPr lang="sk-SK" dirty="0" smtClean="0"/>
              <a:t>Dohodli sa na prímerí, avšak </a:t>
            </a:r>
            <a:r>
              <a:rPr lang="sk-SK" dirty="0" err="1" smtClean="0"/>
              <a:t>Askold</a:t>
            </a:r>
            <a:r>
              <a:rPr lang="sk-SK" dirty="0" smtClean="0"/>
              <a:t> odchádzal ako „víťaz“ s veľkým pokladom.</a:t>
            </a:r>
          </a:p>
        </p:txBody>
      </p:sp>
    </p:spTree>
    <p:extLst>
      <p:ext uri="{BB962C8B-B14F-4D97-AF65-F5344CB8AC3E}">
        <p14:creationId xmlns:p14="http://schemas.microsoft.com/office/powerpoint/2010/main" val="2243608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47864" y="116632"/>
            <a:ext cx="2304256" cy="1162050"/>
          </a:xfrm>
        </p:spPr>
        <p:txBody>
          <a:bodyPr/>
          <a:lstStyle/>
          <a:p>
            <a:pPr algn="ctr"/>
            <a:r>
              <a:rPr lang="sk-SK" sz="3600" i="1" dirty="0" err="1" smtClean="0"/>
              <a:t>Рюрик</a:t>
            </a:r>
            <a:r>
              <a:rPr lang="sk-SK" sz="3600" i="1" dirty="0" smtClean="0"/>
              <a:t/>
            </a:r>
            <a:br>
              <a:rPr lang="sk-SK" sz="3600" i="1" dirty="0" smtClean="0"/>
            </a:br>
            <a:r>
              <a:rPr lang="sk-SK" sz="3600" dirty="0" err="1" smtClean="0"/>
              <a:t>Rurik</a:t>
            </a:r>
            <a:endParaRPr lang="sk-SK" sz="3600" dirty="0"/>
          </a:p>
        </p:txBody>
      </p:sp>
      <p:pic>
        <p:nvPicPr>
          <p:cNvPr id="5" name="Zástupný symbol obsah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537" y="1875631"/>
            <a:ext cx="3175000" cy="3810000"/>
          </a:xfrm>
        </p:spPr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67544" y="1916833"/>
            <a:ext cx="3008313" cy="2880320"/>
          </a:xfrm>
        </p:spPr>
        <p:txBody>
          <a:bodyPr/>
          <a:lstStyle/>
          <a:p>
            <a:pPr algn="ctr"/>
            <a:r>
              <a:rPr lang="sk-SK" sz="2000" dirty="0" smtClean="0"/>
              <a:t>Legendárny zakladateľ najstaršej ruskej panovníckej dynastie </a:t>
            </a:r>
            <a:r>
              <a:rPr lang="sk-SK" sz="2000" dirty="0" err="1" smtClean="0"/>
              <a:t>Rurikovcov</a:t>
            </a:r>
            <a:r>
              <a:rPr lang="sk-SK" sz="2000" dirty="0" smtClean="0"/>
              <a:t>. Bol Švédskym </a:t>
            </a:r>
            <a:r>
              <a:rPr lang="sk-SK" sz="2000" dirty="0" err="1" smtClean="0"/>
              <a:t>Varjagom</a:t>
            </a:r>
            <a:r>
              <a:rPr lang="sk-SK" sz="2000" dirty="0" smtClean="0"/>
              <a:t> - Vikingom a vládcom Novgorodu.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91118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6840760" cy="957165"/>
          </a:xfrm>
        </p:spPr>
        <p:txBody>
          <a:bodyPr/>
          <a:lstStyle/>
          <a:p>
            <a:pPr algn="ctr"/>
            <a:r>
              <a:rPr lang="sk-SK" sz="4000" dirty="0" smtClean="0"/>
              <a:t>Oleg Múdry </a:t>
            </a:r>
            <a:br>
              <a:rPr lang="sk-SK" sz="4000" dirty="0" smtClean="0"/>
            </a:br>
            <a:r>
              <a:rPr lang="sk-SK" b="0" dirty="0" err="1"/>
              <a:t>Novgorodské</a:t>
            </a:r>
            <a:r>
              <a:rPr lang="sk-SK" b="0" dirty="0"/>
              <a:t> </a:t>
            </a:r>
            <a:r>
              <a:rPr lang="sk-SK" b="0" dirty="0" smtClean="0"/>
              <a:t>knieža</a:t>
            </a:r>
            <a:r>
              <a:rPr lang="sk-SK" b="0" dirty="0"/>
              <a:t> (* </a:t>
            </a:r>
            <a:r>
              <a:rPr lang="sk-SK" b="0" dirty="0" smtClean="0"/>
              <a:t>879</a:t>
            </a:r>
            <a:r>
              <a:rPr lang="sk-SK" b="0" dirty="0"/>
              <a:t> – † </a:t>
            </a:r>
            <a:r>
              <a:rPr lang="sk-SK" b="0" dirty="0" smtClean="0"/>
              <a:t>912 )</a:t>
            </a:r>
            <a:endParaRPr lang="sk-SK" b="0" dirty="0"/>
          </a:p>
        </p:txBody>
      </p:sp>
      <p:pic>
        <p:nvPicPr>
          <p:cNvPr id="5" name="Zástupný symbol obsah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916832"/>
            <a:ext cx="2648402" cy="3273425"/>
          </a:xfrm>
        </p:spPr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65212" y="1211639"/>
            <a:ext cx="5266928" cy="5306268"/>
          </a:xfrm>
        </p:spPr>
        <p:txBody>
          <a:bodyPr/>
          <a:lstStyle/>
          <a:p>
            <a:r>
              <a:rPr lang="sk-SK" dirty="0" smtClean="0"/>
              <a:t>Ďalší </a:t>
            </a:r>
            <a:r>
              <a:rPr lang="sk-SK" dirty="0" err="1" smtClean="0"/>
              <a:t>varjagský</a:t>
            </a:r>
            <a:r>
              <a:rPr lang="sk-SK" dirty="0" smtClean="0"/>
              <a:t> bojovník, </a:t>
            </a:r>
            <a:r>
              <a:rPr lang="sk-SK" dirty="0" err="1" smtClean="0"/>
              <a:t>príbizný</a:t>
            </a:r>
            <a:r>
              <a:rPr lang="sk-SK" dirty="0" smtClean="0"/>
              <a:t> </a:t>
            </a:r>
            <a:r>
              <a:rPr lang="sk-SK" dirty="0" err="1" smtClean="0"/>
              <a:t>Rurika</a:t>
            </a:r>
            <a:r>
              <a:rPr lang="sk-SK" dirty="0" smtClean="0"/>
              <a:t>.</a:t>
            </a:r>
          </a:p>
          <a:p>
            <a:r>
              <a:rPr lang="sk-SK" dirty="0" smtClean="0"/>
              <a:t>Ujal sa vlády namiesto </a:t>
            </a:r>
            <a:r>
              <a:rPr lang="sk-SK" dirty="0" err="1" smtClean="0"/>
              <a:t>Rurikovho</a:t>
            </a:r>
            <a:r>
              <a:rPr lang="sk-SK" dirty="0" smtClean="0"/>
              <a:t> syna Igora.</a:t>
            </a:r>
          </a:p>
          <a:p>
            <a:r>
              <a:rPr lang="sk-SK" dirty="0" smtClean="0"/>
              <a:t>Z Novgorodu sa rozhodol upevniť ríšu, ovládol </a:t>
            </a:r>
            <a:r>
              <a:rPr lang="sk-SK" dirty="0" err="1" smtClean="0"/>
              <a:t>Kyjec</a:t>
            </a:r>
            <a:r>
              <a:rPr lang="sk-SK" dirty="0" smtClean="0"/>
              <a:t> a v r. 882 zjednotil kniežatstvá. Spojenie 2 významných stredísk pod jedinú vládu sa tradične označuje ako založenie najstaršieho ruského štátu – Kyjevská Rus (Kyjev ako centrum ríše). Po čase kmeň Rusov splynul s pôvodným obyvateľstvom. Zvíťazil vo vojne s </a:t>
            </a:r>
            <a:r>
              <a:rPr lang="sk-SK" dirty="0" err="1" smtClean="0"/>
              <a:t>Chazarmi</a:t>
            </a:r>
            <a:r>
              <a:rPr lang="sk-SK" dirty="0" smtClean="0"/>
              <a:t>. </a:t>
            </a:r>
            <a:r>
              <a:rPr lang="sk-SK" dirty="0"/>
              <a:t>Nadviazal tiež obchodné a politické kontakty </a:t>
            </a:r>
            <a:r>
              <a:rPr lang="sk-SK" dirty="0" smtClean="0"/>
              <a:t>s </a:t>
            </a:r>
            <a:r>
              <a:rPr lang="sk-SK" dirty="0"/>
              <a:t>Byzanciou.</a:t>
            </a:r>
            <a:r>
              <a:rPr lang="sk-SK" dirty="0" smtClean="0"/>
              <a:t> </a:t>
            </a:r>
            <a:r>
              <a:rPr lang="sk-SK" dirty="0"/>
              <a:t>Pravdepodobne v roku 907 vyrazil na výpravu do Konštantínopola, čo skončilo podpísaním mieru, ktorý bol zároveň prvou obchodnou zmluvou v ruských dejinách, s byzantským cisárom Levom VI.</a:t>
            </a:r>
          </a:p>
          <a:p>
            <a:endParaRPr lang="sk-SK" dirty="0" smtClean="0"/>
          </a:p>
          <a:p>
            <a:r>
              <a:rPr lang="sk-SK" dirty="0" smtClean="0"/>
              <a:t>Knieža – panovník </a:t>
            </a:r>
          </a:p>
          <a:p>
            <a:r>
              <a:rPr lang="sk-SK" dirty="0" smtClean="0"/>
              <a:t>Bojari – družina bojovníkov, neskôr šľachta</a:t>
            </a:r>
          </a:p>
          <a:p>
            <a:r>
              <a:rPr lang="sk-SK" dirty="0" err="1" smtClean="0"/>
              <a:t>Smerdovia</a:t>
            </a:r>
            <a:r>
              <a:rPr lang="sk-SK" dirty="0" smtClean="0"/>
              <a:t> – slobodní roľníci</a:t>
            </a:r>
          </a:p>
          <a:p>
            <a:r>
              <a:rPr lang="sk-SK" dirty="0" err="1" smtClean="0"/>
              <a:t>Cholopi</a:t>
            </a:r>
            <a:r>
              <a:rPr lang="sk-SK" dirty="0" smtClean="0"/>
              <a:t> – nevoľníci, otroci</a:t>
            </a:r>
          </a:p>
          <a:p>
            <a:r>
              <a:rPr lang="sk-SK" dirty="0" smtClean="0"/>
              <a:t>Daň – </a:t>
            </a:r>
            <a:r>
              <a:rPr lang="sk-SK" dirty="0" err="1" smtClean="0"/>
              <a:t>mir</a:t>
            </a:r>
            <a:r>
              <a:rPr lang="sk-SK" dirty="0" smtClean="0"/>
              <a:t> ( strieborné mince, kožušiny, obilie, otroci, ... )</a:t>
            </a:r>
          </a:p>
          <a:p>
            <a:endParaRPr lang="sk-SK" dirty="0"/>
          </a:p>
          <a:p>
            <a:r>
              <a:rPr lang="sk-SK" dirty="0"/>
              <a:t>Oleg zomrel v roku 912, podľa legendy na uštipnutie hadom, ktorý vyliezol z lebky mŕtveho koňa.</a:t>
            </a: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18519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272808" cy="1318468"/>
          </a:xfrm>
        </p:spPr>
        <p:txBody>
          <a:bodyPr/>
          <a:lstStyle/>
          <a:p>
            <a:pPr algn="ctr"/>
            <a:r>
              <a:rPr lang="sk-SK" sz="5400" dirty="0" smtClean="0"/>
              <a:t>Igor </a:t>
            </a:r>
            <a:r>
              <a:rPr lang="sk-SK" sz="5400" dirty="0" err="1" smtClean="0"/>
              <a:t>Rurikovič</a:t>
            </a:r>
            <a:r>
              <a:rPr lang="sk-SK" sz="5400" dirty="0" smtClean="0"/>
              <a:t> </a:t>
            </a:r>
            <a:br>
              <a:rPr lang="sk-SK" sz="5400" dirty="0" smtClean="0"/>
            </a:br>
            <a:r>
              <a:rPr lang="sk-SK" sz="2400" b="0" dirty="0" smtClean="0"/>
              <a:t>Dynastia </a:t>
            </a:r>
            <a:r>
              <a:rPr lang="sk-SK" sz="2400" b="0" dirty="0" err="1" smtClean="0"/>
              <a:t>Rurikovcov</a:t>
            </a:r>
            <a:r>
              <a:rPr lang="sk-SK" sz="2400" b="0" dirty="0" smtClean="0"/>
              <a:t> </a:t>
            </a:r>
            <a:endParaRPr lang="sk-SK" sz="2400" b="0" dirty="0"/>
          </a:p>
        </p:txBody>
      </p:sp>
      <p:pic>
        <p:nvPicPr>
          <p:cNvPr id="5" name="Zástupný symbol obsah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588" y="2348880"/>
            <a:ext cx="4573046" cy="2664296"/>
          </a:xfrm>
        </p:spPr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898776" cy="5162252"/>
          </a:xfrm>
        </p:spPr>
        <p:txBody>
          <a:bodyPr/>
          <a:lstStyle/>
          <a:p>
            <a:r>
              <a:rPr lang="sk-SK" dirty="0"/>
              <a:t>Roku 912 sa stal vládcom </a:t>
            </a:r>
            <a:r>
              <a:rPr lang="sk-SK" dirty="0" smtClean="0"/>
              <a:t>Kyjeva. Pravdepodobne bol </a:t>
            </a:r>
            <a:r>
              <a:rPr lang="sk-SK" dirty="0"/>
              <a:t>potomkom </a:t>
            </a:r>
            <a:r>
              <a:rPr lang="sk-SK" dirty="0" err="1"/>
              <a:t>Varjaga</a:t>
            </a:r>
            <a:r>
              <a:rPr lang="sk-SK" dirty="0"/>
              <a:t> a slovanskej ženy</a:t>
            </a:r>
            <a:r>
              <a:rPr lang="sk-SK" dirty="0" smtClean="0"/>
              <a:t>.</a:t>
            </a:r>
          </a:p>
          <a:p>
            <a:r>
              <a:rPr lang="sk-SK" dirty="0" smtClean="0"/>
              <a:t>Dvakrát zaútočil na Konštantínopol. </a:t>
            </a:r>
            <a:r>
              <a:rPr lang="sk-SK" dirty="0"/>
              <a:t>Roku 941 išlo o obyčajný </a:t>
            </a:r>
            <a:r>
              <a:rPr lang="sk-SK" dirty="0" smtClean="0"/>
              <a:t>nájazd, </a:t>
            </a:r>
            <a:r>
              <a:rPr lang="sk-SK" dirty="0"/>
              <a:t>počas ktorého boli ruské lode </a:t>
            </a:r>
            <a:r>
              <a:rPr lang="sk-SK" dirty="0" smtClean="0"/>
              <a:t>spálené. </a:t>
            </a:r>
            <a:r>
              <a:rPr lang="sk-SK" dirty="0"/>
              <a:t>O tri roky neskôr </a:t>
            </a:r>
            <a:r>
              <a:rPr lang="sk-SK" dirty="0" smtClean="0"/>
              <a:t>zhromaždil </a:t>
            </a:r>
            <a:r>
              <a:rPr lang="sk-SK" dirty="0"/>
              <a:t>mohutné </a:t>
            </a:r>
            <a:r>
              <a:rPr lang="sk-SK" dirty="0" err="1"/>
              <a:t>varjagsko</a:t>
            </a:r>
            <a:r>
              <a:rPr lang="sk-SK" dirty="0"/>
              <a:t>-slovanské vojsko a najal kočovných </a:t>
            </a:r>
            <a:r>
              <a:rPr lang="sk-SK" dirty="0" err="1" smtClean="0"/>
              <a:t>Pečenehov</a:t>
            </a:r>
            <a:r>
              <a:rPr lang="sk-SK" dirty="0" smtClean="0"/>
              <a:t>. Byzantský cisár Roman I. </a:t>
            </a:r>
            <a:r>
              <a:rPr lang="sk-SK" dirty="0" err="1" smtClean="0"/>
              <a:t>Lakapenos</a:t>
            </a:r>
            <a:r>
              <a:rPr lang="sk-SK" dirty="0" smtClean="0"/>
              <a:t> sa o tejto výprave Rusov dozvedel a poslal im naproti svojich najlepších vyjednávačov, ktorí mali vyjednať podmienky ako predtým pre Olega. Výsledkom bola obdoba predošlej zmluvy, avšak výhodnejšia skôr pre Byzanciu, pričom značne obmedzovala Rusov. </a:t>
            </a:r>
          </a:p>
          <a:p>
            <a:r>
              <a:rPr lang="sk-SK" dirty="0" smtClean="0"/>
              <a:t>Hovorí sa o ňom ako o veľkom kniežati, sám sa však nazýval </a:t>
            </a:r>
            <a:r>
              <a:rPr lang="sk-SK" dirty="0" err="1" smtClean="0"/>
              <a:t>chazarským</a:t>
            </a:r>
            <a:r>
              <a:rPr lang="sk-SK" dirty="0" smtClean="0"/>
              <a:t> titulom KAGAN ( rovnako aj jeho nástupcovia až po Jaroslava Múdreho). </a:t>
            </a:r>
          </a:p>
          <a:p>
            <a:r>
              <a:rPr lang="sk-SK" dirty="0" smtClean="0"/>
              <a:t>Bol zabitý pri vyberaní daní.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23195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al">
  <a:themeElements>
    <a:clrScheme name="Global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Global">
      <a:majorFont>
        <a:latin typeface="Century Schoolbook"/>
        <a:ea typeface=""/>
        <a:cs typeface="Times New Roman"/>
      </a:majorFont>
      <a:minorFont>
        <a:latin typeface="Century Schoolbook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D660607-9400-44EB-927D-5D03DB6FCF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Prezentácia správy o krajine</Template>
  <TotalTime>315</TotalTime>
  <Words>860</Words>
  <Application>Microsoft Office PowerPoint</Application>
  <PresentationFormat>Prezentácia na obrazovke (4:3)</PresentationFormat>
  <Paragraphs>66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20" baseType="lpstr">
      <vt:lpstr>Century Schoolbook</vt:lpstr>
      <vt:lpstr>EucrosiaUPC</vt:lpstr>
      <vt:lpstr>Harrington</vt:lpstr>
      <vt:lpstr>Tahoma</vt:lpstr>
      <vt:lpstr>Times New Roman</vt:lpstr>
      <vt:lpstr>Wingdings</vt:lpstr>
      <vt:lpstr>Global</vt:lpstr>
      <vt:lpstr>Kyjevská RUS</vt:lpstr>
      <vt:lpstr>Древнерусское госсударство (Staroruský štát) Киевская Русь  Киевская земля </vt:lpstr>
      <vt:lpstr>Pramene</vt:lpstr>
      <vt:lpstr>„Kyj“</vt:lpstr>
      <vt:lpstr>Varjagovia</vt:lpstr>
      <vt:lpstr>„rok 860“</vt:lpstr>
      <vt:lpstr>Рюрик Rurik</vt:lpstr>
      <vt:lpstr>Oleg Múdry  Novgorodské knieža (* 879 – † 912 )</vt:lpstr>
      <vt:lpstr>Igor Rurikovič  Dynastia Rurikovcov </vt:lpstr>
      <vt:lpstr>Oľga Prekrásna manželka Igora bulharská kňažná</vt:lpstr>
      <vt:lpstr>Svjatoslav I. Igorevič  syn Igora a Oľgy Rurikovcov</vt:lpstr>
      <vt:lpstr>Zdroje </vt:lpstr>
      <vt:lpstr>Ďakujem za pozornosť 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Kyjevská RUS</dc:title>
  <dc:subject/>
  <dc:creator>Paulínka Kuliková</dc:creator>
  <cp:keywords/>
  <dc:description/>
  <cp:lastModifiedBy>Paulínka Kuliková</cp:lastModifiedBy>
  <cp:revision>26</cp:revision>
  <dcterms:created xsi:type="dcterms:W3CDTF">2016-03-01T20:29:27Z</dcterms:created>
  <dcterms:modified xsi:type="dcterms:W3CDTF">2016-03-03T14:07:34Z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TC010183711051</vt:lpwstr>
  </property>
</Properties>
</file>