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58" r:id="rId5"/>
    <p:sldId id="283" r:id="rId6"/>
    <p:sldId id="292" r:id="rId7"/>
    <p:sldId id="277" r:id="rId8"/>
    <p:sldId id="259" r:id="rId9"/>
    <p:sldId id="284" r:id="rId10"/>
    <p:sldId id="286" r:id="rId11"/>
    <p:sldId id="287" r:id="rId12"/>
    <p:sldId id="275" r:id="rId13"/>
    <p:sldId id="294" r:id="rId14"/>
    <p:sldId id="280" r:id="rId15"/>
    <p:sldId id="282" r:id="rId16"/>
    <p:sldId id="276" r:id="rId17"/>
    <p:sldId id="291" r:id="rId18"/>
    <p:sldId id="278" r:id="rId19"/>
    <p:sldId id="281" r:id="rId20"/>
    <p:sldId id="263" r:id="rId21"/>
    <p:sldId id="262" r:id="rId22"/>
    <p:sldId id="261" r:id="rId23"/>
    <p:sldId id="260" r:id="rId24"/>
    <p:sldId id="295" r:id="rId25"/>
    <p:sldId id="269" r:id="rId26"/>
    <p:sldId id="288" r:id="rId27"/>
    <p:sldId id="270" r:id="rId28"/>
    <p:sldId id="268" r:id="rId29"/>
    <p:sldId id="267" r:id="rId30"/>
    <p:sldId id="266" r:id="rId31"/>
    <p:sldId id="272" r:id="rId32"/>
    <p:sldId id="274" r:id="rId33"/>
    <p:sldId id="296" r:id="rId34"/>
    <p:sldId id="273" r:id="rId35"/>
    <p:sldId id="271" r:id="rId36"/>
    <p:sldId id="293" r:id="rId37"/>
    <p:sldId id="297" r:id="rId38"/>
    <p:sldId id="290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660"/>
  </p:normalViewPr>
  <p:slideViewPr>
    <p:cSldViewPr>
      <p:cViewPr varScale="1">
        <p:scale>
          <a:sx n="68" d="100"/>
          <a:sy n="68" d="100"/>
        </p:scale>
        <p:origin x="-13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718A-3830-4D1C-99E6-53E5A5206749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D32A5-48DD-4290-94B9-B7C72139B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718A-3830-4D1C-99E6-53E5A5206749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D32A5-48DD-4290-94B9-B7C72139B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718A-3830-4D1C-99E6-53E5A5206749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D32A5-48DD-4290-94B9-B7C72139B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718A-3830-4D1C-99E6-53E5A5206749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D32A5-48DD-4290-94B9-B7C72139B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718A-3830-4D1C-99E6-53E5A5206749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D32A5-48DD-4290-94B9-B7C72139B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718A-3830-4D1C-99E6-53E5A5206749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D32A5-48DD-4290-94B9-B7C72139B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718A-3830-4D1C-99E6-53E5A5206749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D32A5-48DD-4290-94B9-B7C72139B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718A-3830-4D1C-99E6-53E5A5206749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D32A5-48DD-4290-94B9-B7C72139B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718A-3830-4D1C-99E6-53E5A5206749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D32A5-48DD-4290-94B9-B7C72139B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718A-3830-4D1C-99E6-53E5A5206749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D32A5-48DD-4290-94B9-B7C72139B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718A-3830-4D1C-99E6-53E5A5206749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D32A5-48DD-4290-94B9-B7C72139B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7718A-3830-4D1C-99E6-53E5A5206749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D32A5-48DD-4290-94B9-B7C72139B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Bojar" TargetMode="External"/><Relationship Id="rId2" Type="http://schemas.openxmlformats.org/officeDocument/2006/relationships/hyperlink" Target="https://cs.wikipedia.org/wiki/Ivan_I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ojsko.net/index.php/armady/15-osobnosti/1427-ivan-iv-hrozny-car-vsi-rusi-a-stvoritel-samoderzavi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6000" b="1" dirty="0">
                <a:latin typeface="Times New Roman" pitchFamily="18" charset="0"/>
                <a:cs typeface="Times New Roman" pitchFamily="18" charset="0"/>
              </a:rPr>
              <a:t>Vláda Ivana IV., jeho reformy, opričnina, nastolení </a:t>
            </a:r>
            <a:r>
              <a:rPr lang="cs-CZ" sz="6000" b="1" dirty="0" smtClean="0">
                <a:latin typeface="Times New Roman" pitchFamily="18" charset="0"/>
                <a:cs typeface="Times New Roman" pitchFamily="18" charset="0"/>
              </a:rPr>
              <a:t>samoděržaví</a:t>
            </a:r>
            <a:endParaRPr lang="cs-CZ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01688"/>
          </a:xfrm>
        </p:spPr>
        <p:txBody>
          <a:bodyPr/>
          <a:lstStyle/>
          <a:p>
            <a:r>
              <a:rPr lang="cs-CZ" dirty="0" smtClean="0"/>
              <a:t>Autor: Rebeka Maria </a:t>
            </a:r>
            <a:r>
              <a:rPr lang="cs-CZ" dirty="0" err="1" smtClean="0"/>
              <a:t>Kasapidu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Zvýšení daní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zvyšuje daňové zatížení, proti čemuž se lid masově bouří</a:t>
            </a:r>
          </a:p>
          <a:p>
            <a:r>
              <a:rPr lang="cs-CZ" dirty="0" smtClean="0"/>
              <a:t>vedlo to k hromadným útěkům rolníků, vylidňování rozsáhlých území a k rebeliím</a:t>
            </a:r>
          </a:p>
          <a:p>
            <a:r>
              <a:rPr lang="cs-CZ" dirty="0" smtClean="0"/>
              <a:t>prudce se i zvýšila zločinnost</a:t>
            </a:r>
          </a:p>
          <a:p>
            <a:r>
              <a:rPr lang="cs-CZ" dirty="0" smtClean="0"/>
              <a:t>car tedy začíná s masovými popravami a zřizuje carskou inkvizici, která spíše deportuje do vyhnanství, než aby upalovala.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Reformy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ze soudnictví odstraňuje nepříliš průkazný důkaz „Božího soudu“</a:t>
            </a:r>
          </a:p>
          <a:p>
            <a:r>
              <a:rPr lang="cs-CZ" dirty="0" smtClean="0"/>
              <a:t>Car se měl zodpovídal ze svých činů jen jediné instanci, a tou byl Poslední soud. </a:t>
            </a:r>
          </a:p>
          <a:p>
            <a:r>
              <a:rPr lang="cs-CZ" dirty="0" smtClean="0"/>
              <a:t>reformuje i státní správu a zemi rozděluje v roce 1555-1556 na gubernie</a:t>
            </a:r>
          </a:p>
          <a:p>
            <a:r>
              <a:rPr lang="cs-CZ" dirty="0" smtClean="0"/>
              <a:t>šlechta je povinna v případě nebezpečí aktivní účasti ve vojsku a vystrojení vlastních jednotek, což zaručí Ivanovi možnost postavit do pole až 160 000 mužů</a:t>
            </a:r>
          </a:p>
          <a:p>
            <a:r>
              <a:rPr lang="cs-CZ" dirty="0" smtClean="0"/>
              <a:t>Úspěšné reformy přinesly výsledky v podobě dobytí dvou tatarských chanátů za jihovýchodními hranicemi státu, kazaňského a astrachaňského.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 </a:t>
            </a:r>
            <a:r>
              <a:rPr lang="cs-CZ" b="1" dirty="0" smtClean="0"/>
              <a:t>Kazaňský a Astrachaňský chanát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jasnou hrozbou pro Ivana jsou nadále Tataři usazeni v chanátech v okolí Ruska.</a:t>
            </a:r>
          </a:p>
          <a:p>
            <a:r>
              <a:rPr lang="cs-CZ" dirty="0" smtClean="0"/>
              <a:t>v roce 1552 dobyl Kazaňský chanát</a:t>
            </a:r>
          </a:p>
          <a:p>
            <a:r>
              <a:rPr lang="cs-CZ" dirty="0" smtClean="0"/>
              <a:t>tisíce lidí zde bylo pobito a kdysi kvetoucí stát na Volze byl téměř vylidněn</a:t>
            </a:r>
          </a:p>
          <a:p>
            <a:r>
              <a:rPr lang="cs-CZ" dirty="0" smtClean="0"/>
              <a:t>na památku dobytí Kazaně dal car postavit chrám </a:t>
            </a:r>
            <a:r>
              <a:rPr lang="cs-CZ" dirty="0" err="1" smtClean="0"/>
              <a:t>Vasila</a:t>
            </a:r>
            <a:r>
              <a:rPr lang="cs-CZ" dirty="0" smtClean="0"/>
              <a:t> Blaženého </a:t>
            </a:r>
          </a:p>
          <a:p>
            <a:r>
              <a:rPr lang="cs-CZ" dirty="0" smtClean="0"/>
              <a:t>v roce 1557 byl dobyt chanát Astrachaňský.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Siege_of_Kazan_(Pyotr_Korovin,_1890).jpeg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8223" y="642918"/>
            <a:ext cx="4879417" cy="548324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Chrám </a:t>
            </a:r>
            <a:r>
              <a:rPr lang="cs-CZ" sz="2800" dirty="0" err="1" smtClean="0"/>
              <a:t>Vasila</a:t>
            </a:r>
            <a:r>
              <a:rPr lang="cs-CZ" sz="2800" dirty="0" smtClean="0"/>
              <a:t> Blaženého</a:t>
            </a:r>
            <a:endParaRPr lang="cs-CZ" sz="2800" dirty="0"/>
          </a:p>
        </p:txBody>
      </p:sp>
      <p:pic>
        <p:nvPicPr>
          <p:cNvPr id="4" name="Zástupný symbol pro obsah 3" descr="800px-Moscow_July_2011-4a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8652" b="18652"/>
          <a:stretch>
            <a:fillRect/>
          </a:stretch>
        </p:blipFill>
        <p:spPr/>
      </p:pic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357158" y="5367338"/>
            <a:ext cx="8572560" cy="804862"/>
          </a:xfrm>
        </p:spPr>
        <p:txBody>
          <a:bodyPr>
            <a:noAutofit/>
          </a:bodyPr>
          <a:lstStyle/>
          <a:p>
            <a:pPr algn="ctr"/>
            <a:r>
              <a:rPr lang="pl-PL" sz="2400" dirty="0" smtClean="0"/>
              <a:t>symbolizuje spojení Ruska s Evropou i Asií</a:t>
            </a:r>
          </a:p>
          <a:p>
            <a:pPr algn="ctr"/>
            <a:r>
              <a:rPr lang="cs-CZ" sz="2400" dirty="0" smtClean="0"/>
              <a:t> typické kupole mají připomínat uťaté hlavy tatarských obránců</a:t>
            </a:r>
            <a:endParaRPr lang="cs-CZ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Obchod mezi Anglií a Ruskem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roce 1553 uspořádali Angličané výpravu, jejímž cílem bylo nalézt severovýchodní cestu do Číny a Indie</a:t>
            </a:r>
          </a:p>
          <a:p>
            <a:r>
              <a:rPr lang="cs-CZ" dirty="0" smtClean="0"/>
              <a:t>tato výprava skončila u břehů severní Rusi v místě, kde byl později založen Archangelsk</a:t>
            </a:r>
          </a:p>
          <a:p>
            <a:r>
              <a:rPr lang="cs-CZ" dirty="0" smtClean="0"/>
              <a:t>Ivan IV. poskytl anglickým kupcům na svém území značné výsady. </a:t>
            </a:r>
          </a:p>
          <a:p>
            <a:r>
              <a:rPr lang="cs-CZ" dirty="0" smtClean="0"/>
              <a:t>byly položeny základy obchodního a diplomatického spojení Ruska s Anglií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 </a:t>
            </a:r>
            <a:r>
              <a:rPr lang="cs-CZ" sz="3600" b="1" dirty="0" smtClean="0"/>
              <a:t>Smrt carovy manželky Anastázie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roku 1560 zemřela Ivanova manželka Anastázie kterou velmi miloval a s níž spokojeně žil třináct let</a:t>
            </a:r>
          </a:p>
          <a:p>
            <a:r>
              <a:rPr lang="cs-CZ" dirty="0" smtClean="0"/>
              <a:t>Po smrti Anastázie došlo ve státnickém i osobním životě Ivana IV. k zásadnímu zvratu</a:t>
            </a:r>
          </a:p>
          <a:p>
            <a:r>
              <a:rPr lang="cs-CZ" dirty="0" smtClean="0"/>
              <a:t>onemocněl schizofrenií, viděl kolem sebe jen zradu a spiknutí</a:t>
            </a:r>
          </a:p>
          <a:p>
            <a:r>
              <a:rPr lang="cs-CZ" dirty="0" smtClean="0"/>
              <a:t>upadá do depresí, začíná vyhledávat samotu a jeho brutální chování a výstřednosti, k nimž docházelo i předtím, přesahují maze představivosti</a:t>
            </a:r>
          </a:p>
          <a:p>
            <a:r>
              <a:rPr lang="cs-CZ" dirty="0" smtClean="0"/>
              <a:t>pustil se do krvavého pronásledování bojarů , které obvinil z </a:t>
            </a:r>
            <a:r>
              <a:rPr lang="cs-CZ" dirty="0" err="1" smtClean="0"/>
              <a:t>Anastaziiny</a:t>
            </a:r>
            <a:r>
              <a:rPr lang="cs-CZ" dirty="0" smtClean="0"/>
              <a:t> smrti.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Psychické poruchy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někteří soudí, že Ivanovu paranoiu vyvolala zřejmě syfilis, kterým trpěl, jiní poukazují na psychologické poruchy genetického typu, které byly zaznamenány již u některých jeho předků</a:t>
            </a:r>
          </a:p>
          <a:p>
            <a:r>
              <a:rPr lang="cs-CZ" dirty="0" smtClean="0"/>
              <a:t>krev se pro něj stala drogou</a:t>
            </a:r>
          </a:p>
          <a:p>
            <a:r>
              <a:rPr lang="cs-CZ" dirty="0" smtClean="0"/>
              <a:t>vraždil pro potěšení a znásilnil více než tisíc žen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Odchod z Moskvy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žil v neustálé hrůze ze zrady</a:t>
            </a:r>
          </a:p>
          <a:p>
            <a:r>
              <a:rPr lang="cs-CZ" dirty="0" smtClean="0"/>
              <a:t>v roce 1564 v záchvatu paranoii před bojarským spiknutím nechal sbalit kremelský poklad a odjel s rodinou do </a:t>
            </a:r>
            <a:r>
              <a:rPr lang="cs-CZ" dirty="0" err="1" smtClean="0"/>
              <a:t>Alexandrovské</a:t>
            </a:r>
            <a:r>
              <a:rPr lang="cs-CZ" dirty="0" smtClean="0"/>
              <a:t> slobody</a:t>
            </a:r>
          </a:p>
          <a:p>
            <a:r>
              <a:rPr lang="cs-CZ" dirty="0" smtClean="0"/>
              <a:t>když se nechal přesvědčit o bezpečnosti Moskvy, byl z něho zlomený a nervovým kolapsem těžce poznamenaný člověk</a:t>
            </a:r>
          </a:p>
          <a:p>
            <a:r>
              <a:rPr lang="cs-CZ" dirty="0" smtClean="0"/>
              <a:t>vrátil se až v únoru 1565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Konflikt s bojary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Reformy také znamenaly dočasné smíření dvou šlechtických vrstev, které měly rozdílné cíle a názory: bojarsko-knížecí aristokracie, která si nepřála upevňování panovnické moci, a drobné </a:t>
            </a:r>
            <a:r>
              <a:rPr lang="cs-CZ" dirty="0" err="1" smtClean="0"/>
              <a:t>poměstné</a:t>
            </a:r>
            <a:r>
              <a:rPr lang="cs-CZ" dirty="0" smtClean="0"/>
              <a:t> šlechty, podporující naopak panovníka. </a:t>
            </a:r>
          </a:p>
          <a:p>
            <a:r>
              <a:rPr lang="cs-CZ" dirty="0" smtClean="0"/>
              <a:t>Názory těchto dvou táborů se ale zase rozešly v otázce zahraniční politiky. Ivan IV. si přál získat přístup k Baltu, a zajistit tak Rusku intenzívnější obchodní styky s Evropou. Knížata a bojaři chtěli dále válčit s Tatary.</a:t>
            </a:r>
          </a:p>
          <a:p>
            <a:r>
              <a:rPr lang="cs-CZ" dirty="0" smtClean="0"/>
              <a:t> Konflikt s vysoce urozenou bojarsko-knížecí aristokracií vyvrcholil roku 1565, kdy Ivan zavedl opričninu.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cs typeface="Times New Roman" pitchFamily="18" charset="0"/>
              </a:rPr>
              <a:t>IVAN IV. (Ivan Hrozný)</a:t>
            </a:r>
            <a:endParaRPr lang="cs-CZ" b="1" dirty="0"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od roku 1533 moskevský velkokníže </a:t>
            </a:r>
          </a:p>
          <a:p>
            <a:r>
              <a:rPr lang="pl-PL" dirty="0" smtClean="0"/>
              <a:t>od roku 1547 první ruský car</a:t>
            </a:r>
          </a:p>
          <a:p>
            <a:r>
              <a:rPr lang="cs-CZ" dirty="0" smtClean="0"/>
              <a:t>jako první se nechal korunovat carem</a:t>
            </a:r>
          </a:p>
          <a:p>
            <a:r>
              <a:rPr lang="cs-CZ" dirty="0" smtClean="0"/>
              <a:t>považován za jednoho z nejschopnějších a nejvzdělanějších ruských panovníků</a:t>
            </a:r>
          </a:p>
          <a:p>
            <a:r>
              <a:rPr lang="cs-CZ" dirty="0" smtClean="0"/>
              <a:t>významně zreformoval mnoho oblastí politického a společenského života</a:t>
            </a:r>
          </a:p>
          <a:p>
            <a:r>
              <a:rPr lang="cs-CZ" dirty="0" smtClean="0"/>
              <a:t>je znám i pro svou paranoidní povahu a krutostí vůči nepřátelům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Opričnina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    byla zvláštním správním systémem, jehož podstatou bylo rozdělení státu (území, úřadů, pokladny, hlavního města) na dvě části, </a:t>
            </a:r>
            <a:r>
              <a:rPr lang="cs-CZ" dirty="0" err="1" smtClean="0"/>
              <a:t>zemštinu</a:t>
            </a:r>
            <a:r>
              <a:rPr lang="cs-CZ" dirty="0" smtClean="0"/>
              <a:t> tradičně spravovanou zemskými orgány v čele s bojarskou dumou a opričninu, nacházející se v přímém carově vlastnictví 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Opričnina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Opričina</a:t>
            </a:r>
            <a:r>
              <a:rPr lang="cs-CZ" dirty="0" smtClean="0"/>
              <a:t> je územím, kde má plnou a jedinou pravomoc sám car, v </a:t>
            </a:r>
            <a:r>
              <a:rPr lang="cs-CZ" dirty="0" err="1" smtClean="0"/>
              <a:t>zemštině</a:t>
            </a:r>
            <a:r>
              <a:rPr lang="cs-CZ" dirty="0" smtClean="0"/>
              <a:t> mají pravomoci stále ještě bojaři a místní správa</a:t>
            </a:r>
          </a:p>
          <a:p>
            <a:r>
              <a:rPr lang="cs-CZ" dirty="0" smtClean="0"/>
              <a:t>zpočátku tam patřila polovina, později až dvě třetiny moskevského území, především centrální oblasti s kvalitnější půdou</a:t>
            </a:r>
          </a:p>
          <a:p>
            <a:r>
              <a:rPr lang="cs-CZ" dirty="0" smtClean="0"/>
              <a:t>v opričnině zřídil car stejné orgány, jako byly v </a:t>
            </a:r>
            <a:r>
              <a:rPr lang="cs-CZ" dirty="0" err="1" smtClean="0"/>
              <a:t>zemštině</a:t>
            </a:r>
            <a:r>
              <a:rPr lang="cs-CZ" dirty="0" smtClean="0"/>
              <a:t>, dvůr, příkazy, dumu ad.</a:t>
            </a:r>
          </a:p>
          <a:p>
            <a:r>
              <a:rPr lang="cs-CZ" dirty="0" smtClean="0"/>
              <a:t>byla zaměřena proti mocenským a separatistickým snahám bojarsko-knížecí aristokracie, jejím hlavním cílem mělo být prosazení </a:t>
            </a:r>
            <a:r>
              <a:rPr lang="cs-CZ" dirty="0" err="1" smtClean="0"/>
              <a:t>samoderžaví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Opričníci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7209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hlavním mocenským nástrojem se stalo </a:t>
            </a:r>
            <a:r>
              <a:rPr lang="cs-CZ" dirty="0" err="1" smtClean="0"/>
              <a:t>opričné</a:t>
            </a:r>
            <a:r>
              <a:rPr lang="cs-CZ" dirty="0" smtClean="0"/>
              <a:t> vojsko, původně tisíc mužů tvořících carovu osobní gardu, jejichž počet se rychle rozrostl</a:t>
            </a:r>
          </a:p>
          <a:p>
            <a:r>
              <a:rPr lang="cs-CZ" dirty="0" smtClean="0"/>
              <a:t>sloužili Ivanovi k osobní ochraně a poslouchali pouze jeho</a:t>
            </a:r>
          </a:p>
          <a:p>
            <a:r>
              <a:rPr lang="cs-CZ" dirty="0" err="1" smtClean="0"/>
              <a:t>opričníkům</a:t>
            </a:r>
            <a:r>
              <a:rPr lang="cs-CZ" dirty="0" smtClean="0"/>
              <a:t> byla přidělována </a:t>
            </a:r>
            <a:r>
              <a:rPr lang="cs-CZ" dirty="0" err="1" smtClean="0"/>
              <a:t>poměstí</a:t>
            </a:r>
            <a:r>
              <a:rPr lang="cs-CZ" dirty="0" smtClean="0"/>
              <a:t> na území opričniny</a:t>
            </a:r>
          </a:p>
          <a:p>
            <a:r>
              <a:rPr lang="cs-CZ" dirty="0" smtClean="0"/>
              <a:t>byli odměňováni ze zvláštní daně, která se vybírala ze </a:t>
            </a:r>
            <a:r>
              <a:rPr lang="cs-CZ" dirty="0" err="1" smtClean="0"/>
              <a:t>zemštiny</a:t>
            </a:r>
            <a:endParaRPr lang="cs-CZ" dirty="0" smtClean="0"/>
          </a:p>
          <a:p>
            <a:r>
              <a:rPr lang="cs-CZ" dirty="0" smtClean="0"/>
              <a:t>nosili černé oděvy a jezdili na černých koních. </a:t>
            </a:r>
          </a:p>
          <a:p>
            <a:r>
              <a:rPr lang="cs-CZ" dirty="0" smtClean="0"/>
              <a:t>jejich odznakem byla psí hlava a koště</a:t>
            </a:r>
          </a:p>
          <a:p>
            <a:r>
              <a:rPr lang="cs-CZ" dirty="0" err="1" smtClean="0"/>
              <a:t>opričníci</a:t>
            </a:r>
            <a:r>
              <a:rPr lang="cs-CZ" dirty="0" smtClean="0"/>
              <a:t> měli v podstatě funkci tajné policie - pátrali po nepřátelích, vyslýchali je a mučili</a:t>
            </a:r>
          </a:p>
          <a:p>
            <a:r>
              <a:rPr lang="cs-CZ" dirty="0" smtClean="0"/>
              <a:t>stáli mimo zákon, a proto si nikdo na ně nesměl stěžovat. </a:t>
            </a:r>
          </a:p>
          <a:p>
            <a:r>
              <a:rPr lang="cs-CZ" dirty="0" smtClean="0"/>
              <a:t>Pořádali pravidelně bohoslužby, po kterých následovaly sexuální orgie.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Zkáza v Novgorodu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 odehrála se roku 1570, kdy bylo odhaleno údajné spiknutí v Novgorodu</a:t>
            </a:r>
          </a:p>
          <a:p>
            <a:r>
              <a:rPr lang="cs-CZ" dirty="0" smtClean="0"/>
              <a:t>účtování s údajnými zrádci trvalo šest týdnů</a:t>
            </a:r>
          </a:p>
          <a:p>
            <a:r>
              <a:rPr lang="cs-CZ" dirty="0" smtClean="0"/>
              <a:t>car dal kvetoucí </a:t>
            </a:r>
            <a:r>
              <a:rPr lang="cs-CZ" dirty="0" err="1" smtClean="0"/>
              <a:t>městokteré</a:t>
            </a:r>
            <a:r>
              <a:rPr lang="cs-CZ" dirty="0" smtClean="0"/>
              <a:t> prý chtělo přejít na stranu Polska, obklíčit, aby nikdo neunikl.</a:t>
            </a:r>
          </a:p>
          <a:p>
            <a:r>
              <a:rPr lang="cs-CZ" dirty="0" smtClean="0"/>
              <a:t>tisíce </a:t>
            </a:r>
            <a:r>
              <a:rPr lang="cs-CZ" dirty="0" err="1" smtClean="0"/>
              <a:t>Novgoroďanů</a:t>
            </a:r>
            <a:r>
              <a:rPr lang="cs-CZ" dirty="0" smtClean="0"/>
              <a:t> bylo umučeno, utopeno v mrznoucí řece, popraveno nebo veřejně upáleno. </a:t>
            </a:r>
          </a:p>
          <a:p>
            <a:r>
              <a:rPr lang="cs-CZ" dirty="0" smtClean="0"/>
              <a:t>novgorodského arcibiskupa dal car zašít do medvědí kůže a uštvat psy</a:t>
            </a:r>
          </a:p>
          <a:p>
            <a:r>
              <a:rPr lang="cs-CZ" dirty="0" smtClean="0"/>
              <a:t>děti a ženy dal car přivázat k saním a zavést do ledové řeky</a:t>
            </a:r>
          </a:p>
          <a:p>
            <a:r>
              <a:rPr lang="cs-CZ" dirty="0" smtClean="0"/>
              <a:t>o život tehdy přišlo nad 4000 lidí</a:t>
            </a:r>
          </a:p>
          <a:p>
            <a:r>
              <a:rPr lang="cs-CZ" dirty="0" smtClean="0"/>
              <a:t>podobný osud postihl o něco později město Pskov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err="1" smtClean="0"/>
              <a:t>Mikhail</a:t>
            </a:r>
            <a:r>
              <a:rPr lang="cs-CZ" dirty="0" smtClean="0"/>
              <a:t> </a:t>
            </a:r>
            <a:r>
              <a:rPr lang="cs-CZ" dirty="0" err="1" smtClean="0"/>
              <a:t>Clodt</a:t>
            </a:r>
            <a:endParaRPr lang="cs-CZ" dirty="0"/>
          </a:p>
        </p:txBody>
      </p:sp>
      <p:pic>
        <p:nvPicPr>
          <p:cNvPr id="4" name="Zástupný symbol pro obsah 3" descr="Ivan_the_Terrible_and_the_souls_of_his_victums_by_M.P.Klodt_(detail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7924" b="7924"/>
          <a:stretch>
            <a:fillRect/>
          </a:stretch>
        </p:blipFill>
        <p:spPr/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Války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Moskva neuspěla v </a:t>
            </a:r>
            <a:r>
              <a:rPr lang="cs-CZ" dirty="0" err="1" smtClean="0"/>
              <a:t>livonské</a:t>
            </a:r>
            <a:r>
              <a:rPr lang="cs-CZ" dirty="0" smtClean="0"/>
              <a:t> válce (1558–1582/1583), která měla zajistit přístup do Pobaltí</a:t>
            </a:r>
          </a:p>
          <a:p>
            <a:r>
              <a:rPr lang="cs-CZ" dirty="0" smtClean="0"/>
              <a:t>také se válčilo s Litvou, Polskem a Švédskem</a:t>
            </a:r>
          </a:p>
          <a:p>
            <a:r>
              <a:rPr lang="cs-CZ" dirty="0" smtClean="0"/>
              <a:t>podařilo se mu ovládnout Narvu, ale pouze dočasně mezi lety 1558–1581</a:t>
            </a:r>
          </a:p>
          <a:p>
            <a:r>
              <a:rPr lang="cs-CZ" dirty="0" smtClean="0"/>
              <a:t>ukázalo se, že </a:t>
            </a:r>
            <a:r>
              <a:rPr lang="cs-CZ" dirty="0" err="1" smtClean="0"/>
              <a:t>opričné</a:t>
            </a:r>
            <a:r>
              <a:rPr lang="cs-CZ" dirty="0" smtClean="0"/>
              <a:t> vojsko, zvyklé terorizovat domácí obyvatelstvo, se nehodí pro regulérně vedenou válku</a:t>
            </a:r>
          </a:p>
          <a:p>
            <a:r>
              <a:rPr lang="cs-CZ" dirty="0" smtClean="0"/>
              <a:t>vojsko se neosvědčilo na </a:t>
            </a:r>
            <a:r>
              <a:rPr lang="cs-CZ" dirty="0" err="1" smtClean="0"/>
              <a:t>livonském</a:t>
            </a:r>
            <a:r>
              <a:rPr lang="cs-CZ" dirty="0" smtClean="0"/>
              <a:t> bojišti, ani v boji s Tatary, kteří roku 1571 napadli a vypálili Moskvu. </a:t>
            </a:r>
          </a:p>
          <a:p>
            <a:r>
              <a:rPr lang="cs-CZ" dirty="0" smtClean="0"/>
              <a:t>Rusko bylo tehdy zcela izolované a bez vnějších spojenců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70. léta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na ukázku své neomezené moci nechává car organizovat hromadné popravy, z nichž největší a nejpamátnější je uspořádá na Rudém náměstí 25. července 1570, kdy je naráz obzvlášť odpornými způsoby zmasakrováno 300 odsouzenců</a:t>
            </a:r>
          </a:p>
          <a:p>
            <a:r>
              <a:rPr lang="cs-CZ" dirty="0" smtClean="0"/>
              <a:t> v roce 1571 se k Moskvě přiženou vojska Krymských Tatarů a zcela vypálí Moskvu, kde uhoří desetitisíce lidí. Z tohoto neštěstí viní Ivan </a:t>
            </a:r>
            <a:r>
              <a:rPr lang="cs-CZ" dirty="0" err="1" smtClean="0"/>
              <a:t>opričníky</a:t>
            </a:r>
            <a:r>
              <a:rPr lang="cs-CZ" dirty="0" smtClean="0"/>
              <a:t> a celou řadu jich dá popravit za údajnou kolaboraci s Tatary a za otrávení carevny Marie v roce 1569</a:t>
            </a:r>
          </a:p>
          <a:p>
            <a:r>
              <a:rPr lang="cs-CZ" dirty="0" smtClean="0"/>
              <a:t>Poláci vpadnou do Ruska a  roku 1579 se dostanou až ke </a:t>
            </a:r>
            <a:r>
              <a:rPr lang="cs-CZ" dirty="0" err="1" smtClean="0"/>
              <a:t>Smolensku</a:t>
            </a:r>
            <a:r>
              <a:rPr lang="cs-CZ" dirty="0" smtClean="0"/>
              <a:t>, což je pro Ivana navýsost nepříjemné a roku 1581 musí žádat o mír. 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Zrušení opričniny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Autofit/>
          </a:bodyPr>
          <a:lstStyle/>
          <a:p>
            <a:r>
              <a:rPr lang="cs-CZ" sz="2250" dirty="0" smtClean="0"/>
              <a:t>opričnina měla jen dočasný efekt a očekávaný výsledek nepřinesla</a:t>
            </a:r>
          </a:p>
          <a:p>
            <a:r>
              <a:rPr lang="cs-CZ" sz="2250" dirty="0" smtClean="0"/>
              <a:t>hlavní síly odporu bojarstva byly sice zlomeny a mnoho rodin vyhlazeno, ale nastolit samoděržaví se v plném rozsahu nepodařilo. </a:t>
            </a:r>
          </a:p>
          <a:p>
            <a:r>
              <a:rPr lang="cs-CZ" sz="2250" dirty="0" smtClean="0"/>
              <a:t>vyčerpávající vojenské konflikty spolu s opričninou podlomily síly moskevského státu a přivedly ho k hospodářskému úpadku</a:t>
            </a:r>
          </a:p>
          <a:p>
            <a:r>
              <a:rPr lang="cs-CZ" sz="2250" dirty="0" smtClean="0"/>
              <a:t>centrální oblasti kolem Moskvy se začaly vylidňovat, mnozí obyvatelé zahynuli, další prchali do Polska, na Litvu, do Švédska i do Turecka</a:t>
            </a:r>
          </a:p>
          <a:p>
            <a:r>
              <a:rPr lang="cs-CZ" sz="2250" dirty="0" smtClean="0"/>
              <a:t>roku 1572 byla opričnina zrušena a dále se o ní pod trestem smrti nesmělo ani mluvit</a:t>
            </a:r>
          </a:p>
          <a:p>
            <a:r>
              <a:rPr lang="cs-CZ" sz="2250" dirty="0" smtClean="0"/>
              <a:t>velitel </a:t>
            </a:r>
            <a:r>
              <a:rPr lang="cs-CZ" sz="2250" dirty="0" err="1" smtClean="0"/>
              <a:t>opričných</a:t>
            </a:r>
            <a:r>
              <a:rPr lang="cs-CZ" sz="2250" dirty="0" smtClean="0"/>
              <a:t> vojsk kníže </a:t>
            </a:r>
            <a:r>
              <a:rPr lang="cs-CZ" sz="2250" dirty="0" err="1" smtClean="0"/>
              <a:t>Čerkasskij</a:t>
            </a:r>
            <a:r>
              <a:rPr lang="cs-CZ" sz="2250" dirty="0" smtClean="0"/>
              <a:t> byl popraven, další přední osobnosti opričniny stihly těžké tresty</a:t>
            </a:r>
          </a:p>
          <a:p>
            <a:r>
              <a:rPr lang="cs-CZ" sz="2250" dirty="0" smtClean="0"/>
              <a:t>území státu se opět dostalo pod jednotnou správu, část půdy zabrané pro opričninu byla vrácena původním vlastníkům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carův úděl, carův dvůr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ještě třikrát se vrátil k </a:t>
            </a:r>
            <a:r>
              <a:rPr lang="cs-CZ" dirty="0" err="1" smtClean="0"/>
              <a:t>opričným</a:t>
            </a:r>
            <a:r>
              <a:rPr lang="cs-CZ" dirty="0" smtClean="0"/>
              <a:t> pořádkům a pokusil se je, třebaže v modifikované podobě, obnovit pod názvem carův úděl a nebo carův dvůr</a:t>
            </a:r>
          </a:p>
          <a:p>
            <a:r>
              <a:rPr lang="cs-CZ" dirty="0" smtClean="0"/>
              <a:t>vždy to bylo spojeno s dalšími vlnami teroru a represálií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Největší rodinná tragédie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 stala v roce 1581 </a:t>
            </a:r>
          </a:p>
          <a:p>
            <a:r>
              <a:rPr lang="cs-CZ" dirty="0" smtClean="0"/>
              <a:t>Ivan, u kterého už byla schizofrenie zcela rozvinuta, surově zbil svoji snachu ve vysokém stupni těhotenství, která následně potratila</a:t>
            </a:r>
          </a:p>
          <a:p>
            <a:r>
              <a:rPr lang="cs-CZ" dirty="0" smtClean="0"/>
              <a:t>svého syna careviče Ivana, který se manželky zastal, car smrtelně zranil železnou holí</a:t>
            </a:r>
          </a:p>
          <a:p>
            <a:r>
              <a:rPr lang="cs-CZ" dirty="0" smtClean="0"/>
              <a:t>Ivan IV. se následně zhroutil a pronásledován výčitkami svědomí, chodil po Kremlu a vyl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normal_iva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5984" y="357166"/>
            <a:ext cx="4357718" cy="6073475"/>
          </a:xfr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/>
              <a:t>Ivan Hrozný a jeho syn Ivan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401080" cy="1042982"/>
          </a:xfrm>
        </p:spPr>
        <p:txBody>
          <a:bodyPr>
            <a:normAutofit/>
          </a:bodyPr>
          <a:lstStyle/>
          <a:p>
            <a:r>
              <a:rPr lang="cs-CZ" dirty="0" smtClean="0"/>
              <a:t>obraz od Ilji </a:t>
            </a:r>
            <a:r>
              <a:rPr lang="cs-CZ" dirty="0" err="1" smtClean="0"/>
              <a:t>Repina</a:t>
            </a:r>
            <a:r>
              <a:rPr lang="cs-CZ" dirty="0" smtClean="0"/>
              <a:t> z let 1870-1873</a:t>
            </a:r>
          </a:p>
          <a:p>
            <a:r>
              <a:rPr lang="cs-CZ" dirty="0" smtClean="0"/>
              <a:t> známý též jako Ivan Hrozný zabíjí svého syna</a:t>
            </a:r>
            <a:endParaRPr lang="cs-CZ" dirty="0"/>
          </a:p>
        </p:txBody>
      </p:sp>
      <p:pic>
        <p:nvPicPr>
          <p:cNvPr id="5" name="Zástupný symbol pro obsah 4" descr="REPIN_Ivan_Terrible&amp;Iva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857356" y="2617418"/>
            <a:ext cx="4714908" cy="3665842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Vzdělanost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vlivem opričniny a neustálých válek se značně snížila životní úroveň obyvatelstva, především rolníků</a:t>
            </a:r>
          </a:p>
          <a:p>
            <a:r>
              <a:rPr lang="cs-CZ" dirty="0" smtClean="0"/>
              <a:t>obyvatelstvo zůstalo nadále negramotné</a:t>
            </a:r>
          </a:p>
          <a:p>
            <a:r>
              <a:rPr lang="cs-CZ" dirty="0" smtClean="0"/>
              <a:t>v zemi nevznikla a neexistovala jediná univerzita</a:t>
            </a:r>
          </a:p>
          <a:p>
            <a:r>
              <a:rPr lang="cs-CZ" dirty="0" smtClean="0"/>
              <a:t>politický systém zůstal zastaralý a bez opozice 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Konec vlády Ivana IV.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 konci jeho vlády se v moskevském státě začala projevovat hluboká krize</a:t>
            </a:r>
          </a:p>
          <a:p>
            <a:r>
              <a:rPr lang="cs-CZ" dirty="0" smtClean="0"/>
              <a:t>v roce 1584 Ivan IV. zemřel těžce psychicky nemocen na zvláštní nemoc, možná i na otravu</a:t>
            </a:r>
          </a:p>
          <a:p>
            <a:r>
              <a:rPr lang="cs-CZ" dirty="0" smtClean="0"/>
              <a:t>na jeho místo nastoupil mladší syn </a:t>
            </a:r>
            <a:r>
              <a:rPr lang="cs-CZ" dirty="0" err="1" smtClean="0"/>
              <a:t>Fjodor</a:t>
            </a:r>
            <a:r>
              <a:rPr lang="cs-CZ" dirty="0" smtClean="0"/>
              <a:t> I. </a:t>
            </a:r>
            <a:r>
              <a:rPr lang="cs-CZ" dirty="0" err="1" smtClean="0"/>
              <a:t>Ivanovič</a:t>
            </a:r>
            <a:r>
              <a:rPr lang="cs-CZ" dirty="0" smtClean="0"/>
              <a:t>, který postrádal vladařské schopnosti, i když pravděpodobně nebyl duševně méněcenný, jak se dlouhá léta tvrdilo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Ivanův syn - </a:t>
            </a:r>
            <a:r>
              <a:rPr lang="cs-CZ" sz="3200" b="1" dirty="0" err="1" smtClean="0"/>
              <a:t>Fjodor</a:t>
            </a:r>
            <a:r>
              <a:rPr lang="cs-CZ" sz="3200" b="1" dirty="0" smtClean="0"/>
              <a:t> I. - poslední car z </a:t>
            </a:r>
            <a:r>
              <a:rPr lang="cs-CZ" sz="3200" b="1" dirty="0" err="1" smtClean="0"/>
              <a:t>Rurikovské</a:t>
            </a:r>
            <a:r>
              <a:rPr lang="cs-CZ" sz="3200" b="1" dirty="0" smtClean="0"/>
              <a:t> dynastie</a:t>
            </a:r>
            <a:endParaRPr lang="cs-CZ" sz="3200" b="1" dirty="0"/>
          </a:p>
        </p:txBody>
      </p:sp>
      <p:pic>
        <p:nvPicPr>
          <p:cNvPr id="4" name="Zástupný symbol pro obsah 3" descr="Fyodo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14612" y="1357298"/>
            <a:ext cx="3684754" cy="5052933"/>
          </a:xfr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Hodnocení Ivana IV.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J.V.Stalin</a:t>
            </a:r>
            <a:r>
              <a:rPr lang="cs-CZ" dirty="0" smtClean="0"/>
              <a:t> hodnotil Ivana Hrozného jako nejvýznamnějšího z carů, vytýkal mu jen nedůslednost a likvidování bojarů</a:t>
            </a:r>
          </a:p>
          <a:p>
            <a:r>
              <a:rPr lang="cs-CZ" dirty="0" smtClean="0"/>
              <a:t>pijan, celkem sedmkrát </a:t>
            </a:r>
            <a:r>
              <a:rPr lang="cs-CZ" dirty="0" err="1" smtClean="0"/>
              <a:t>ženat</a:t>
            </a:r>
            <a:r>
              <a:rPr lang="cs-CZ" dirty="0" smtClean="0"/>
              <a:t>, zabil vlastního syna a desetitisíce lidí</a:t>
            </a:r>
          </a:p>
          <a:p>
            <a:r>
              <a:rPr lang="cs-CZ" dirty="0" smtClean="0"/>
              <a:t>bezohledný a bez špetky soucitu se zapsal do historie tento první ruský car a skutečný strůjce jednotného ruského státu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Rusko po smrti Ivana IV.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dobře chápal, co Rusko potřebuje ku svému prospěchu (omezení moci vysoké šlechty, jak to bylo běžné v západních monarchiích, styky s hospodářsky vyspělejšími evropskými zeměmi atd.) </a:t>
            </a:r>
          </a:p>
          <a:p>
            <a:r>
              <a:rPr lang="cs-CZ" dirty="0" smtClean="0"/>
              <a:t>svoje záměry však prosazoval velmi neadekvátními krutými metodami a zemi v konečném výsledku citelně poškodil</a:t>
            </a:r>
          </a:p>
          <a:p>
            <a:r>
              <a:rPr lang="cs-CZ" dirty="0" smtClean="0"/>
              <a:t>po jeho smrti se ruský stát propadl do hluboké krize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 smtClean="0"/>
              <a:t>Známý obraz Ivana IV. od Viktora Vasněcova</a:t>
            </a:r>
            <a:endParaRPr lang="cs-CZ" sz="3200" b="1" dirty="0"/>
          </a:p>
        </p:txBody>
      </p:sp>
      <p:pic>
        <p:nvPicPr>
          <p:cNvPr id="4" name="Zástupný symbol pro obsah 3" descr="MTE1ODA0OTcxNjY5NjIwMjM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71500" y="1958181"/>
            <a:ext cx="3810000" cy="3810000"/>
          </a:xfrm>
        </p:spPr>
      </p:pic>
      <p:pic>
        <p:nvPicPr>
          <p:cNvPr id="9" name="Zástupný symbol pro obsah 8" descr="Vasnetsov_Ioann_4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423249" y="1600200"/>
            <a:ext cx="2488502" cy="4525963"/>
          </a:xfr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</a:t>
            </a:r>
            <a:endParaRPr lang="cs-CZ" b="1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b="1" dirty="0" smtClean="0"/>
              <a:t>Literární zdroje:</a:t>
            </a:r>
          </a:p>
          <a:p>
            <a:r>
              <a:rPr lang="cs-CZ" dirty="0" smtClean="0"/>
              <a:t>ŠVANKMAJER, Milan. </a:t>
            </a:r>
            <a:r>
              <a:rPr lang="cs-CZ" i="1" dirty="0" smtClean="0"/>
              <a:t>Dějiny Ruska</a:t>
            </a:r>
            <a:r>
              <a:rPr lang="cs-CZ" dirty="0" smtClean="0"/>
              <a:t>. 5. </a:t>
            </a:r>
            <a:r>
              <a:rPr lang="cs-CZ" dirty="0" err="1" smtClean="0"/>
              <a:t>rozš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Praha: Lidové noviny, 2008. Dějiny států. ISBN 978-80-7106-613-2.</a:t>
            </a:r>
          </a:p>
          <a:p>
            <a:r>
              <a:rPr lang="cs-CZ" dirty="0" smtClean="0"/>
              <a:t>BRIGGS, </a:t>
            </a:r>
            <a:r>
              <a:rPr lang="cs-CZ" dirty="0" err="1" smtClean="0"/>
              <a:t>Asa</a:t>
            </a:r>
            <a:r>
              <a:rPr lang="cs-CZ" dirty="0" smtClean="0"/>
              <a:t>. </a:t>
            </a:r>
            <a:r>
              <a:rPr lang="cs-CZ" i="1" dirty="0" smtClean="0"/>
              <a:t>Kdy, kde, proč &amp; jak se to stalo: [nejdramatičtější historické události, které změnily svět]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1. Praha: </a:t>
            </a:r>
            <a:r>
              <a:rPr lang="cs-CZ" dirty="0" err="1" smtClean="0"/>
              <a:t>Reader</a:t>
            </a:r>
            <a:r>
              <a:rPr lang="cs-CZ" dirty="0" smtClean="0"/>
              <a:t>'s Digest Výběr, 1997. ISBN 80-902069-6-4.</a:t>
            </a:r>
          </a:p>
          <a:p>
            <a:r>
              <a:rPr lang="cs-CZ" i="1" dirty="0" smtClean="0"/>
              <a:t>Rodinná encyklopedie světových dějin: jména, data a události, které utvářely náš svět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1. Praha: </a:t>
            </a:r>
            <a:r>
              <a:rPr lang="cs-CZ" dirty="0" err="1" smtClean="0"/>
              <a:t>Reader</a:t>
            </a:r>
            <a:r>
              <a:rPr lang="cs-CZ" dirty="0" smtClean="0"/>
              <a:t>'s Digest Výběr, 2000. ISBN 80-86196-19-4.</a:t>
            </a:r>
          </a:p>
          <a:p>
            <a:r>
              <a:rPr lang="cs-CZ" i="1" dirty="0" smtClean="0"/>
              <a:t>Encyklopedie historie světa</a:t>
            </a:r>
            <a:r>
              <a:rPr lang="cs-CZ" dirty="0" smtClean="0"/>
              <a:t>. České </a:t>
            </a:r>
            <a:r>
              <a:rPr lang="cs-CZ" dirty="0" err="1" smtClean="0"/>
              <a:t>vyd</a:t>
            </a:r>
            <a:r>
              <a:rPr lang="cs-CZ" dirty="0" smtClean="0"/>
              <a:t>. 1. Překlad Veronika </a:t>
            </a:r>
            <a:r>
              <a:rPr lang="cs-CZ" dirty="0" err="1" smtClean="0"/>
              <a:t>Půrová</a:t>
            </a:r>
            <a:r>
              <a:rPr lang="cs-CZ" dirty="0" smtClean="0"/>
              <a:t>, Marian </a:t>
            </a:r>
            <a:r>
              <a:rPr lang="cs-CZ" dirty="0" err="1" smtClean="0"/>
              <a:t>Pochylý</a:t>
            </a:r>
            <a:r>
              <a:rPr lang="cs-CZ" dirty="0" smtClean="0"/>
              <a:t>. Praha: Cesty, 2001. ISBN 80-7181-567-5.</a:t>
            </a:r>
          </a:p>
          <a:p>
            <a:pPr>
              <a:buNone/>
            </a:pPr>
            <a:r>
              <a:rPr lang="cs-CZ" b="1" dirty="0" smtClean="0"/>
              <a:t>Internetové zdroje:</a:t>
            </a:r>
          </a:p>
          <a:p>
            <a:r>
              <a:rPr lang="cs-CZ" i="1" dirty="0" smtClean="0"/>
              <a:t>Ivan IV.</a:t>
            </a:r>
            <a:r>
              <a:rPr lang="cs-CZ" dirty="0" smtClean="0"/>
              <a:t>, </a:t>
            </a:r>
            <a:r>
              <a:rPr lang="cs-CZ" dirty="0" err="1" smtClean="0"/>
              <a:t>Wikipedia</a:t>
            </a:r>
            <a:r>
              <a:rPr lang="cs-CZ" dirty="0" smtClean="0"/>
              <a:t> [online], 14. 2. 2016, [cit. 10. 3. 2016], dostupné z: </a:t>
            </a:r>
            <a:r>
              <a:rPr lang="cs-CZ" u="sng" dirty="0" smtClean="0">
                <a:hlinkClick r:id="rId2"/>
              </a:rPr>
              <a:t>https://cs.wikipedia.org/wiki/Ivan_IV</a:t>
            </a:r>
            <a:r>
              <a:rPr lang="cs-CZ" u="sng" dirty="0" smtClean="0"/>
              <a:t>.</a:t>
            </a:r>
          </a:p>
          <a:p>
            <a:r>
              <a:rPr lang="cs-CZ" i="1" dirty="0" smtClean="0"/>
              <a:t>Bojar, </a:t>
            </a:r>
            <a:r>
              <a:rPr lang="cs-CZ" dirty="0" err="1" smtClean="0"/>
              <a:t>Wikipedia</a:t>
            </a:r>
            <a:r>
              <a:rPr lang="cs-CZ" dirty="0" smtClean="0"/>
              <a:t> [online], 29. 8. 2015, [cit. 11. 3. 2016], dostupné z: </a:t>
            </a:r>
            <a:r>
              <a:rPr lang="cs-CZ" u="sng" dirty="0" smtClean="0">
                <a:hlinkClick r:id="rId3"/>
              </a:rPr>
              <a:t>https://cs.wikipedia.org/wiki/Bojar</a:t>
            </a:r>
            <a:endParaRPr lang="cs-CZ" u="sng" dirty="0" smtClean="0"/>
          </a:p>
          <a:p>
            <a:r>
              <a:rPr lang="cs-CZ" i="1" dirty="0" smtClean="0"/>
              <a:t>Ivan IV. Hrozný – car vší Rusi a stvořitel </a:t>
            </a:r>
            <a:r>
              <a:rPr lang="cs-CZ" i="1" dirty="0" smtClean="0"/>
              <a:t>samoděržaví, </a:t>
            </a:r>
            <a:r>
              <a:rPr lang="cs-CZ" dirty="0" smtClean="0"/>
              <a:t>Vojsko </a:t>
            </a:r>
            <a:r>
              <a:rPr lang="cs-CZ" dirty="0" smtClean="0"/>
              <a:t>[online], </a:t>
            </a:r>
            <a:r>
              <a:rPr lang="cs-CZ" dirty="0" smtClean="0"/>
              <a:t>9</a:t>
            </a:r>
            <a:r>
              <a:rPr lang="cs-CZ" dirty="0" smtClean="0"/>
              <a:t>. </a:t>
            </a:r>
            <a:r>
              <a:rPr lang="cs-CZ" dirty="0" smtClean="0"/>
              <a:t>2. 2012, </a:t>
            </a:r>
            <a:r>
              <a:rPr lang="cs-CZ" dirty="0" smtClean="0"/>
              <a:t>[cit. </a:t>
            </a:r>
            <a:r>
              <a:rPr lang="cs-CZ" dirty="0" smtClean="0"/>
              <a:t>10. </a:t>
            </a:r>
            <a:r>
              <a:rPr lang="cs-CZ" dirty="0" smtClean="0"/>
              <a:t>3. 2016], dostupné z: </a:t>
            </a:r>
            <a:r>
              <a:rPr lang="cs-CZ" u="sng" dirty="0" smtClean="0">
                <a:hlinkClick r:id="rId4"/>
              </a:rPr>
              <a:t>http://</a:t>
            </a:r>
            <a:r>
              <a:rPr lang="cs-CZ" u="sng" dirty="0" smtClean="0">
                <a:hlinkClick r:id="rId4"/>
              </a:rPr>
              <a:t>www.vojsko.</a:t>
            </a:r>
            <a:r>
              <a:rPr lang="cs-CZ" u="sng" dirty="0" err="1" smtClean="0">
                <a:hlinkClick r:id="rId4"/>
              </a:rPr>
              <a:t>net</a:t>
            </a:r>
            <a:r>
              <a:rPr lang="cs-CZ" u="sng" dirty="0" smtClean="0">
                <a:hlinkClick r:id="rId4"/>
              </a:rPr>
              <a:t>/index.</a:t>
            </a:r>
            <a:r>
              <a:rPr lang="cs-CZ" u="sng" dirty="0" err="1" smtClean="0">
                <a:hlinkClick r:id="rId4"/>
              </a:rPr>
              <a:t>php</a:t>
            </a:r>
            <a:r>
              <a:rPr lang="cs-CZ" u="sng" dirty="0" smtClean="0">
                <a:hlinkClick r:id="rId4"/>
              </a:rPr>
              <a:t>/</a:t>
            </a:r>
            <a:r>
              <a:rPr lang="cs-CZ" u="sng" dirty="0" err="1" smtClean="0">
                <a:hlinkClick r:id="rId4"/>
              </a:rPr>
              <a:t>armady</a:t>
            </a:r>
            <a:r>
              <a:rPr lang="cs-CZ" u="sng" dirty="0" smtClean="0">
                <a:hlinkClick r:id="rId4"/>
              </a:rPr>
              <a:t>/15-osobnosti/1427-</a:t>
            </a:r>
            <a:r>
              <a:rPr lang="cs-CZ" u="sng" dirty="0" err="1" smtClean="0">
                <a:hlinkClick r:id="rId4"/>
              </a:rPr>
              <a:t>ivan</a:t>
            </a:r>
            <a:r>
              <a:rPr lang="cs-CZ" u="sng" dirty="0" smtClean="0">
                <a:hlinkClick r:id="rId4"/>
              </a:rPr>
              <a:t>-</a:t>
            </a:r>
            <a:r>
              <a:rPr lang="cs-CZ" u="sng" dirty="0" err="1" smtClean="0">
                <a:hlinkClick r:id="rId4"/>
              </a:rPr>
              <a:t>iv</a:t>
            </a:r>
            <a:r>
              <a:rPr lang="cs-CZ" u="sng" dirty="0" smtClean="0">
                <a:hlinkClick r:id="rId4"/>
              </a:rPr>
              <a:t>-hrozny-car-vsi-</a:t>
            </a:r>
            <a:r>
              <a:rPr lang="cs-CZ" u="sng" dirty="0" err="1" smtClean="0">
                <a:hlinkClick r:id="rId4"/>
              </a:rPr>
              <a:t>rusi</a:t>
            </a:r>
            <a:r>
              <a:rPr lang="cs-CZ" u="sng" dirty="0" smtClean="0">
                <a:hlinkClick r:id="rId4"/>
              </a:rPr>
              <a:t>-a-</a:t>
            </a:r>
            <a:r>
              <a:rPr lang="cs-CZ" u="sng" dirty="0" err="1" smtClean="0">
                <a:hlinkClick r:id="rId4"/>
              </a:rPr>
              <a:t>stvoritel</a:t>
            </a:r>
            <a:r>
              <a:rPr lang="cs-CZ" u="sng" dirty="0" smtClean="0">
                <a:hlinkClick r:id="rId4"/>
              </a:rPr>
              <a:t>-</a:t>
            </a:r>
            <a:r>
              <a:rPr lang="cs-CZ" u="sng" dirty="0" err="1" smtClean="0">
                <a:hlinkClick r:id="rId4"/>
              </a:rPr>
              <a:t>samoderzavi</a:t>
            </a:r>
            <a:endParaRPr lang="cs-CZ" u="sng" dirty="0" smtClean="0"/>
          </a:p>
          <a:p>
            <a:endParaRPr lang="cs-CZ" u="sng" dirty="0" smtClean="0"/>
          </a:p>
          <a:p>
            <a:endParaRPr lang="cs-CZ" u="sng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DĚKUJI ZA POZORNOST!</a:t>
            </a:r>
            <a:endParaRPr lang="cs-CZ" b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Počátky vlády</a:t>
            </a:r>
            <a:endParaRPr lang="cs-CZ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</a:t>
            </a:r>
            <a:r>
              <a:rPr lang="cs-CZ" dirty="0" smtClean="0"/>
              <a:t>elikým knížetem moskevským se stal formálně již ve třech letech svého věku, po smrti svého otce </a:t>
            </a:r>
            <a:r>
              <a:rPr lang="cs-CZ" dirty="0" err="1" smtClean="0"/>
              <a:t>Vasilije</a:t>
            </a:r>
            <a:r>
              <a:rPr lang="cs-CZ" dirty="0" smtClean="0"/>
              <a:t> III., který mu stanovil regentskou radu</a:t>
            </a:r>
          </a:p>
          <a:p>
            <a:r>
              <a:rPr lang="cs-CZ" dirty="0"/>
              <a:t>t</a:t>
            </a:r>
            <a:r>
              <a:rPr lang="cs-CZ" dirty="0" smtClean="0"/>
              <a:t>a však vládla necelý rok, poté se správy země zmocnila Ivanova matka Jelena </a:t>
            </a:r>
            <a:r>
              <a:rPr lang="cs-CZ" dirty="0" err="1" smtClean="0"/>
              <a:t>Glinská</a:t>
            </a:r>
            <a:endParaRPr lang="cs-CZ" dirty="0" smtClean="0"/>
          </a:p>
          <a:p>
            <a:r>
              <a:rPr lang="cs-CZ" dirty="0" smtClean="0"/>
              <a:t>jeho matka byla v roce 1538 otrávena a o moc soupeřily rody </a:t>
            </a:r>
            <a:r>
              <a:rPr lang="cs-CZ" dirty="0" err="1" smtClean="0"/>
              <a:t>Šujských</a:t>
            </a:r>
            <a:r>
              <a:rPr lang="cs-CZ" dirty="0" smtClean="0"/>
              <a:t> a </a:t>
            </a:r>
            <a:r>
              <a:rPr lang="cs-CZ" dirty="0" err="1" smtClean="0"/>
              <a:t>Bělských</a:t>
            </a: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e věku pouhých 13 let, 29. 12. 1543, provedl mladý velkokníže Ivan IV. se svými věrnými převrat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Bojaři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nejvyšší feudálové hned po velkoknížatech. </a:t>
            </a:r>
          </a:p>
          <a:p>
            <a:r>
              <a:rPr lang="cs-CZ" dirty="0" smtClean="0"/>
              <a:t>tito šlechtici tvořili bojarskou dumu, se kterou se musel panovník radit</a:t>
            </a:r>
          </a:p>
          <a:p>
            <a:r>
              <a:rPr lang="cs-CZ" dirty="0" smtClean="0"/>
              <a:t>získávali moc vždy na úkor slabého panovníka, což se stalo i za mládí Ivana IV.</a:t>
            </a:r>
          </a:p>
          <a:p>
            <a:r>
              <a:rPr lang="cs-CZ" dirty="0" smtClean="0"/>
              <a:t> ale poté, co se Ivan ujal plně moci, začal výrazně omezovat jejich moc a dokonce nechal odbojné bojary popravovat</a:t>
            </a:r>
          </a:p>
          <a:p>
            <a:r>
              <a:rPr lang="cs-CZ" dirty="0" smtClean="0"/>
              <a:t>po Ivanově smrti existovali téměř bez významu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Skupina ruských bojarů v 16.–17. století</a:t>
            </a:r>
            <a:endParaRPr lang="cs-CZ" sz="3600" b="1" dirty="0"/>
          </a:p>
        </p:txBody>
      </p:sp>
      <p:pic>
        <p:nvPicPr>
          <p:cNvPr id="4" name="Zástupný symbol pro obsah 3" descr="Bojar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428736"/>
            <a:ext cx="5023598" cy="471331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První car vší Rusi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 roce 1547, když mu bylo sedmnáct let, se Ivan prohlásil za cara a samovládce vší Rusi</a:t>
            </a:r>
          </a:p>
          <a:p>
            <a:r>
              <a:rPr lang="cs-CZ" dirty="0" smtClean="0"/>
              <a:t>snaží se dosáhnout nezávislosti na bojarské dumě</a:t>
            </a:r>
          </a:p>
          <a:p>
            <a:r>
              <a:rPr lang="cs-CZ" dirty="0" smtClean="0"/>
              <a:t> měl spoustu předsevzetí ukončit zkorumpovanost a </a:t>
            </a:r>
            <a:r>
              <a:rPr lang="cs-CZ" dirty="0" err="1" smtClean="0"/>
              <a:t>mocichtivost</a:t>
            </a:r>
            <a:r>
              <a:rPr lang="cs-CZ" dirty="0" smtClean="0"/>
              <a:t> bojarů, chtěl se stát „carem pravdy“.</a:t>
            </a:r>
          </a:p>
          <a:p>
            <a:r>
              <a:rPr lang="cs-CZ" dirty="0" smtClean="0"/>
              <a:t>ani ne měsíc po korunovaci se oženil s </a:t>
            </a:r>
            <a:r>
              <a:rPr lang="cs-CZ" dirty="0" err="1" smtClean="0"/>
              <a:t>Anastazií</a:t>
            </a:r>
            <a:r>
              <a:rPr lang="cs-CZ" dirty="0" smtClean="0"/>
              <a:t> </a:t>
            </a:r>
            <a:r>
              <a:rPr lang="cs-CZ" dirty="0" err="1" smtClean="0"/>
              <a:t>Zacharjinou</a:t>
            </a:r>
            <a:endParaRPr lang="cs-CZ" dirty="0" smtClean="0"/>
          </a:p>
          <a:p>
            <a:r>
              <a:rPr lang="cs-CZ" dirty="0" smtClean="0"/>
              <a:t>V dané době o něm bylo možné hovořit jako o panovníkovi širokého státnického rozhledu a diplomatického nadání.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Reformy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začátek jeho vlády byl ovlivněn jeho  ženou </a:t>
            </a:r>
            <a:r>
              <a:rPr lang="cs-CZ" dirty="0" err="1" smtClean="0"/>
              <a:t>Anastazií</a:t>
            </a:r>
            <a:r>
              <a:rPr lang="cs-CZ" dirty="0" smtClean="0"/>
              <a:t> a tak v této době vznikla řada pozitivních reforem</a:t>
            </a:r>
          </a:p>
          <a:p>
            <a:r>
              <a:rPr lang="cs-CZ" dirty="0" smtClean="0"/>
              <a:t>aby posílil centralizaci, zavádí nové reformy, které centralizují státní správu a reformuje armádu.</a:t>
            </a:r>
          </a:p>
          <a:p>
            <a:r>
              <a:rPr lang="cs-CZ" dirty="0" smtClean="0"/>
              <a:t>v letech 1547 – 1550 připravil zemský sněm pod jeho patronací </a:t>
            </a:r>
            <a:r>
              <a:rPr lang="cs-CZ" dirty="0" err="1" smtClean="0"/>
              <a:t>Stoglav</a:t>
            </a:r>
            <a:r>
              <a:rPr lang="cs-CZ" dirty="0" smtClean="0"/>
              <a:t> – zákoník se stovkou nových zákonů</a:t>
            </a:r>
          </a:p>
          <a:p>
            <a:r>
              <a:rPr lang="cs-CZ" dirty="0" smtClean="0"/>
              <a:t>jeho reformní kroky nebyly nikdy natolik radikální, aby v moskevském státě způsobily opravdu podstatné změny, ale i tak vyvolaly velké znepokojení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Reformy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došlo k reformě armády</a:t>
            </a:r>
          </a:p>
          <a:p>
            <a:r>
              <a:rPr lang="cs-CZ" dirty="0" smtClean="0"/>
              <a:t>v armádě zřizuje stálé jádro o síle 3 000 „střelců“, elitních střeleckých jednotek</a:t>
            </a:r>
          </a:p>
          <a:p>
            <a:r>
              <a:rPr lang="cs-CZ" dirty="0" smtClean="0"/>
              <a:t>bojarům Ivan odebírá </a:t>
            </a:r>
            <a:r>
              <a:rPr lang="cs-CZ" dirty="0" err="1" smtClean="0"/>
              <a:t>zváštní</a:t>
            </a:r>
            <a:r>
              <a:rPr lang="cs-CZ" dirty="0" smtClean="0"/>
              <a:t> daňové úlevy („</a:t>
            </a:r>
            <a:r>
              <a:rPr lang="cs-CZ" dirty="0" err="1" smtClean="0"/>
              <a:t>tarchany</a:t>
            </a:r>
            <a:r>
              <a:rPr lang="cs-CZ" dirty="0" smtClean="0"/>
              <a:t>“)</a:t>
            </a:r>
          </a:p>
          <a:p>
            <a:r>
              <a:rPr lang="cs-CZ" dirty="0" smtClean="0"/>
              <a:t>ohledně bojarské dumy musí učinit kompromis a bojarům jisté pravomoci ponechává</a:t>
            </a:r>
          </a:p>
          <a:p>
            <a:r>
              <a:rPr lang="cs-CZ" dirty="0" smtClean="0"/>
              <a:t>oporu vůči bojarům hledá Ivan v nové šlechtě, kterou si naklání darováním půdy a privilegii</a:t>
            </a:r>
          </a:p>
          <a:p>
            <a:r>
              <a:rPr lang="cs-CZ" dirty="0" smtClean="0"/>
              <a:t> šlechta je také účastna nově zřízenému zemskému sněmu</a:t>
            </a:r>
          </a:p>
          <a:p>
            <a:r>
              <a:rPr lang="cs-CZ" dirty="0" smtClean="0"/>
              <a:t>je sepsán soupis všech statků a pozemků na území Moskevského carství</a:t>
            </a:r>
          </a:p>
          <a:p>
            <a:r>
              <a:rPr lang="cs-CZ" dirty="0" smtClean="0"/>
              <a:t>jsou sjednoceny metrické míry a váhy</a:t>
            </a:r>
          </a:p>
          <a:p>
            <a:r>
              <a:rPr lang="cs-CZ" dirty="0" smtClean="0"/>
              <a:t>reorganizoval soudnictví a centralizoval soudy</a:t>
            </a:r>
          </a:p>
          <a:p>
            <a:r>
              <a:rPr lang="cs-CZ" dirty="0" smtClean="0"/>
              <a:t>do Ruska se poprvé dostal knihtisk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1369</Words>
  <Application>Microsoft Office PowerPoint</Application>
  <PresentationFormat>Prezentácia na obrazovke (4:3)</PresentationFormat>
  <Paragraphs>178</Paragraphs>
  <Slides>38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38</vt:i4>
      </vt:variant>
    </vt:vector>
  </HeadingPairs>
  <TitlesOfParts>
    <vt:vector size="39" baseType="lpstr">
      <vt:lpstr>Motív Office</vt:lpstr>
      <vt:lpstr>Vláda Ivana IV., jeho reformy, opričnina, nastolení samoděržaví</vt:lpstr>
      <vt:lpstr>IVAN IV. (Ivan Hrozný)</vt:lpstr>
      <vt:lpstr>Snímka 3</vt:lpstr>
      <vt:lpstr>Počátky vlády</vt:lpstr>
      <vt:lpstr>Bojaři</vt:lpstr>
      <vt:lpstr>Skupina ruských bojarů v 16.–17. století</vt:lpstr>
      <vt:lpstr>První car vší Rusi</vt:lpstr>
      <vt:lpstr>Reformy</vt:lpstr>
      <vt:lpstr>Reformy</vt:lpstr>
      <vt:lpstr>Zvýšení daní</vt:lpstr>
      <vt:lpstr>Reformy</vt:lpstr>
      <vt:lpstr> Kazaňský a Astrachaňský chanát</vt:lpstr>
      <vt:lpstr>Snímka 13</vt:lpstr>
      <vt:lpstr>Chrám Vasila Blaženého</vt:lpstr>
      <vt:lpstr>Obchod mezi Anglií a Ruskem</vt:lpstr>
      <vt:lpstr> Smrt carovy manželky Anastázie</vt:lpstr>
      <vt:lpstr>Psychické poruchy</vt:lpstr>
      <vt:lpstr>Odchod z Moskvy</vt:lpstr>
      <vt:lpstr>Konflikt s bojary</vt:lpstr>
      <vt:lpstr>Opričnina</vt:lpstr>
      <vt:lpstr>Opričnina</vt:lpstr>
      <vt:lpstr>Opričníci</vt:lpstr>
      <vt:lpstr>Zkáza v Novgorodu</vt:lpstr>
      <vt:lpstr>Mikhail Clodt</vt:lpstr>
      <vt:lpstr>Války</vt:lpstr>
      <vt:lpstr>70. léta</vt:lpstr>
      <vt:lpstr>Zrušení opričniny</vt:lpstr>
      <vt:lpstr>carův úděl, carův dvůr</vt:lpstr>
      <vt:lpstr>Největší rodinná tragédie</vt:lpstr>
      <vt:lpstr>Ivan Hrozný a jeho syn Ivan</vt:lpstr>
      <vt:lpstr>Vzdělanost</vt:lpstr>
      <vt:lpstr>Konec vlády Ivana IV.</vt:lpstr>
      <vt:lpstr>Ivanův syn - Fjodor I. - poslední car z Rurikovské dynastie</vt:lpstr>
      <vt:lpstr>Hodnocení Ivana IV.</vt:lpstr>
      <vt:lpstr>Rusko po smrti Ivana IV.</vt:lpstr>
      <vt:lpstr>Známý obraz Ivana IV. od Viktora Vasněcova</vt:lpstr>
      <vt:lpstr>ZDROJE</vt:lpstr>
      <vt:lpstr>DĚKUJI ZA POZORNOST!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Vláda Ivana IV., jeho reformy, opričnina, nastolení samoděržaví</dc:title>
  <dc:creator>Rebeka</dc:creator>
  <cp:lastModifiedBy>Rebeka</cp:lastModifiedBy>
  <cp:revision>89</cp:revision>
  <dcterms:created xsi:type="dcterms:W3CDTF">2016-03-11T15:36:40Z</dcterms:created>
  <dcterms:modified xsi:type="dcterms:W3CDTF">2016-03-23T07:34:19Z</dcterms:modified>
</cp:coreProperties>
</file>