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57" r:id="rId13"/>
    <p:sldId id="288" r:id="rId14"/>
    <p:sldId id="290" r:id="rId15"/>
    <p:sldId id="289" r:id="rId16"/>
    <p:sldId id="291" r:id="rId17"/>
    <p:sldId id="258" r:id="rId18"/>
    <p:sldId id="292" r:id="rId19"/>
    <p:sldId id="293" r:id="rId20"/>
    <p:sldId id="294" r:id="rId21"/>
    <p:sldId id="259" r:id="rId22"/>
    <p:sldId id="277" r:id="rId23"/>
    <p:sldId id="260" r:id="rId24"/>
    <p:sldId id="261" r:id="rId25"/>
    <p:sldId id="262" r:id="rId26"/>
    <p:sldId id="263" r:id="rId27"/>
    <p:sldId id="295" r:id="rId28"/>
    <p:sldId id="264" r:id="rId29"/>
    <p:sldId id="296" r:id="rId30"/>
    <p:sldId id="265" r:id="rId31"/>
    <p:sldId id="297" r:id="rId32"/>
    <p:sldId id="266" r:id="rId33"/>
    <p:sldId id="298" r:id="rId34"/>
    <p:sldId id="299" r:id="rId35"/>
    <p:sldId id="267" r:id="rId36"/>
    <p:sldId id="300" r:id="rId37"/>
    <p:sldId id="268" r:id="rId38"/>
    <p:sldId id="269" r:id="rId39"/>
    <p:sldId id="270" r:id="rId40"/>
    <p:sldId id="301" r:id="rId41"/>
    <p:sldId id="271" r:id="rId42"/>
    <p:sldId id="272" r:id="rId43"/>
    <p:sldId id="273" r:id="rId44"/>
    <p:sldId id="274" r:id="rId45"/>
    <p:sldId id="275" r:id="rId46"/>
    <p:sldId id="276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0DA71-2C64-4FFF-AF88-387E3A857CED}" type="datetimeFigureOut">
              <a:rPr lang="cs-CZ" smtClean="0"/>
              <a:pPr/>
              <a:t>2.3.2014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61486-7165-4733-8FFB-0C997DD81E9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z-Cyrl-AZ" dirty="0" smtClean="0"/>
              <a:t>Русская живопись 17-18 веков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Для русского изобразительного искусства 17 век был переходным периодом. В иконописи все отчетливее проявлялись черты светского искусства. </a:t>
            </a:r>
            <a:r>
              <a:rPr lang="ru-RU" sz="2000" dirty="0">
                <a:solidFill>
                  <a:schemeClr val="tx1"/>
                </a:solidFill>
              </a:rPr>
              <a:t>И</a:t>
            </a:r>
            <a:r>
              <a:rPr lang="ru-RU" sz="2000" dirty="0" smtClean="0">
                <a:solidFill>
                  <a:schemeClr val="tx1"/>
                </a:solidFill>
              </a:rPr>
              <a:t>коны перестали выполнять главную свою функцию – вызывать у людей ощущение святости, присутствия Бога. </a:t>
            </a:r>
            <a:endParaRPr lang="cs-CZ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Реализм: </a:t>
            </a:r>
            <a:br>
              <a:rPr lang="ru-RU" sz="3200" dirty="0"/>
            </a:br>
            <a:r>
              <a:rPr lang="ru-RU" sz="3200" dirty="0"/>
              <a:t>отражение действительности, как в зеркале.</a:t>
            </a:r>
            <a:br>
              <a:rPr lang="ru-RU" sz="3200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Объективность.</a:t>
            </a:r>
          </a:p>
          <a:p>
            <a:r>
              <a:rPr lang="ru-RU" dirty="0"/>
              <a:t>Точность.</a:t>
            </a:r>
          </a:p>
          <a:p>
            <a:r>
              <a:rPr lang="ru-RU" dirty="0"/>
              <a:t>Конкретность.</a:t>
            </a:r>
          </a:p>
          <a:p>
            <a:r>
              <a:rPr lang="ru-RU" dirty="0"/>
              <a:t>Простота.</a:t>
            </a:r>
          </a:p>
          <a:p>
            <a:r>
              <a:rPr lang="ru-RU" dirty="0"/>
              <a:t>Естественность.</a:t>
            </a:r>
          </a:p>
          <a:p>
            <a:endParaRPr lang="ru-RU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4479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Реалистическая живопись</a:t>
            </a:r>
            <a:br>
              <a:rPr lang="ru-RU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4472" y="1600200"/>
            <a:ext cx="3364055" cy="452596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93405"/>
            <a:ext cx="4038600" cy="293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00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908720"/>
            <a:ext cx="7776864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17 веке Москва стала центром русского искусства.</a:t>
            </a:r>
          </a:p>
          <a:p>
            <a:r>
              <a:rPr lang="ru-RU" dirty="0"/>
              <a:t>В</a:t>
            </a:r>
            <a:r>
              <a:rPr lang="ru-RU" dirty="0" smtClean="0"/>
              <a:t> 1640 году при Оружейной палате в Кремле была открыта иконописная мастерская, ставшая одной из первых художественных школ на Руси. </a:t>
            </a:r>
          </a:p>
          <a:p>
            <a:r>
              <a:rPr lang="ru-RU" dirty="0" smtClean="0"/>
              <a:t>В иконе «Иоанн в пустыне» (20-30-е годы 17 века) художник изобразил фигуру отшельника, одетого в звериные шкуры, на фоне реалистичного пейзажа.</a:t>
            </a:r>
          </a:p>
          <a:p>
            <a:r>
              <a:rPr lang="ru-RU" dirty="0" smtClean="0"/>
              <a:t> Для живописцев 15-16 веков изображение окружающего мира было неприемлемо, потому что людей волновал только мир божественный. В 17 веке художники уже начали задумываться о том, что не только божественный мир может быть предметом изображения, окружающий мир не менее интересен. Только изображать его было негде, кроме как на иконах.</a:t>
            </a:r>
            <a:endParaRPr lang="ru-RU" dirty="0"/>
          </a:p>
          <a:p>
            <a:r>
              <a:rPr lang="ru-RU" dirty="0" smtClean="0"/>
              <a:t> Фресковая живопись во второй половине 17 века продолжала следовать церковным канонам. От предыдущих эпох она отличается только разнообразием тем и сюжетов. Появляются сюжеты из житий святых, Апокалипсиса, различных притч. Фрески 17 века отличаются от росписей предыдущих веков малыми размерами, теперь они располагаются рядами друг за другом, в то время как раньше одна фреска могла занимать всю стену. 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615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В XVII столетии в русском изобразительном искусстве формируется новый жанр – парсуна. На смену иконным изображениям святых приходят портреты («персоны») реальных людей. Они выполняются на заказ мастерами Оружейной палаты.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Парсуны писались на холсте, в отличие от икон, выполненных на дереве. </a:t>
            </a:r>
            <a:endParaRPr lang="cs-CZ" dirty="0" smtClean="0"/>
          </a:p>
          <a:p>
            <a:r>
              <a:rPr lang="ru-RU" dirty="0"/>
              <a:t>В Петровскую эпоху жанр портрета занимает в искусстве главное место. Стал цениться талант человека, его реальные возможности. Поэтому в это время создаётся целая галерея изображений современников и участников великих событий. </a:t>
            </a:r>
            <a:endParaRPr lang="cs-CZ" dirty="0" smtClean="0"/>
          </a:p>
          <a:p>
            <a:r>
              <a:rPr lang="ru-RU" dirty="0"/>
              <a:t>Иностранные мастера, работавшие в России, обучали русских художников </a:t>
            </a:r>
            <a:r>
              <a:rPr lang="ru-RU" dirty="0" smtClean="0"/>
              <a:t>. </a:t>
            </a:r>
            <a:r>
              <a:rPr lang="ru-RU" dirty="0"/>
              <a:t>При Петре была открыта рисовальная школа при Морской академии, живописцы работали при Кунсткамере, оформляли городские праздники. </a:t>
            </a:r>
          </a:p>
          <a:p>
            <a:r>
              <a:rPr lang="ru-RU" dirty="0"/>
              <a:t>Талантливый художник Иван Никитич Никитин писал портреты, отмеченные тонкой психологической характеристикой, интенсивным цветом, необыкновенно выразительной живописной энергией («Портрет государственного канцлера Головкина», «Портрет напольного гетмана»).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4511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Портреты могут различаться по размеру и характеру изображения.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133" y="1616611"/>
            <a:ext cx="8193734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6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dirty="0"/>
              <a:t>Перед вами разные виды портрета. Оба они написаны Иваном Никитиным (1680-1742), </a:t>
            </a:r>
            <a:r>
              <a:rPr lang="ru-RU" sz="2000" dirty="0" smtClean="0"/>
              <a:t>талантливым </a:t>
            </a:r>
            <a:r>
              <a:rPr lang="ru-RU" sz="2000" dirty="0"/>
              <a:t>русским </a:t>
            </a:r>
            <a:r>
              <a:rPr lang="ru-RU" sz="2000" dirty="0" smtClean="0"/>
              <a:t>живописцем</a:t>
            </a:r>
            <a:r>
              <a:rPr lang="cs-CZ" sz="2000" dirty="0" smtClean="0"/>
              <a:t>:</a:t>
            </a:r>
            <a:r>
              <a:rPr lang="ru-RU" sz="2000" dirty="0"/>
              <a:t> портрет канцлера Г.И.Головкина.1720 г</a:t>
            </a:r>
            <a:r>
              <a:rPr lang="ru-RU" sz="2000" dirty="0" smtClean="0"/>
              <a:t>.</a:t>
            </a:r>
            <a:r>
              <a:rPr lang="cs-CZ" sz="2000" dirty="0" smtClean="0"/>
              <a:t> (</a:t>
            </a:r>
            <a:r>
              <a:rPr lang="ru-RU" sz="2000" dirty="0" smtClean="0"/>
              <a:t>слева</a:t>
            </a:r>
            <a:r>
              <a:rPr lang="cs-CZ" sz="2000" dirty="0" smtClean="0"/>
              <a:t>), </a:t>
            </a:r>
            <a:r>
              <a:rPr lang="ru-RU" sz="2000" dirty="0" smtClean="0"/>
              <a:t>портрет </a:t>
            </a:r>
            <a:r>
              <a:rPr lang="ru-RU" sz="2000" dirty="0"/>
              <a:t>напольного гетмана. 1720 г</a:t>
            </a:r>
            <a:r>
              <a:rPr lang="ru-RU" sz="2000" dirty="0" smtClean="0"/>
              <a:t>.</a:t>
            </a:r>
            <a:r>
              <a:rPr lang="cs-CZ" sz="2000" dirty="0" smtClean="0"/>
              <a:t> (</a:t>
            </a:r>
            <a:r>
              <a:rPr lang="ru-RU" sz="2000" dirty="0" smtClean="0"/>
              <a:t>справа</a:t>
            </a:r>
            <a:r>
              <a:rPr lang="cs-CZ" sz="2000" dirty="0" smtClean="0"/>
              <a:t>)</a:t>
            </a:r>
            <a:r>
              <a:rPr lang="ru-RU" sz="2000" dirty="0"/>
              <a:t/>
            </a:r>
            <a:br>
              <a:rPr lang="ru-RU" sz="2000" dirty="0"/>
            </a:br>
            <a:endParaRPr lang="cs-CZ" sz="2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577" y="1887906"/>
            <a:ext cx="3096343" cy="395055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52512" y="1887906"/>
            <a:ext cx="3029975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92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9974" y="26064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Алексей Петрович Антропов (1716-1795) — выдающийся русский живописец-портретист, автор монументальных росписей, академик Императорской Академии Художеств. Портрет статс-дамы </a:t>
            </a:r>
            <a:r>
              <a:rPr lang="ru-RU" sz="2200" dirty="0" smtClean="0"/>
              <a:t>А.М.Измайловой</a:t>
            </a:r>
            <a:r>
              <a:rPr lang="cs-CZ" sz="2200" dirty="0" smtClean="0"/>
              <a:t> </a:t>
            </a:r>
            <a:r>
              <a:rPr lang="ru-RU" sz="2200" dirty="0" smtClean="0"/>
              <a:t>и</a:t>
            </a:r>
            <a:r>
              <a:rPr lang="cs-CZ" sz="2200" dirty="0" smtClean="0"/>
              <a:t> </a:t>
            </a:r>
            <a:r>
              <a:rPr lang="ru-RU" sz="2200" dirty="0" smtClean="0"/>
              <a:t>Портрет </a:t>
            </a:r>
            <a:r>
              <a:rPr lang="ru-RU" sz="2200" dirty="0"/>
              <a:t>Петра </a:t>
            </a:r>
            <a:r>
              <a:rPr lang="cs-CZ" sz="2200" dirty="0"/>
              <a:t>I</a:t>
            </a:r>
            <a:br>
              <a:rPr lang="cs-CZ" sz="2200" dirty="0"/>
            </a:br>
            <a:endParaRPr lang="cs-CZ" sz="22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9974" y="1600200"/>
            <a:ext cx="3533052" cy="452596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4937" y="1600200"/>
            <a:ext cx="280512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22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000" dirty="0" smtClean="0"/>
              <a:t>В начале 18 века Петр I окончательно освободил русское искусство из-под влияния церкви. Ему нужны были художники, которые могли бы изображать военные сражения, портреты царской свиты, виды строящего Петербурга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b="1" dirty="0" smtClean="0"/>
              <a:t>В 1757 году была открыта Академия художеств</a:t>
            </a:r>
            <a:r>
              <a:rPr lang="ru-RU" dirty="0" smtClean="0"/>
              <a:t>, заложившая основы русского академического стиля в живописи конца 18 – 19 веков. Во второй половине 18 века художники обращают внимание на внутренний мир человека и на то, какими средствами можно передать характер и индивидуальные черты на портрете. Просто достоверное изображение внешности героев их уже не устраивает. В этот период портретная живопись достигает наивысшего расцвета. Наиболее выдающимися портретистами второй половины 18 века являются Федор Степанович </a:t>
            </a:r>
            <a:r>
              <a:rPr lang="ru-RU" b="1" dirty="0" smtClean="0"/>
              <a:t>Рокотов</a:t>
            </a:r>
            <a:r>
              <a:rPr lang="ru-RU" dirty="0" smtClean="0"/>
              <a:t>, Дмитрий Григорьевич </a:t>
            </a:r>
            <a:r>
              <a:rPr lang="ru-RU" b="1" dirty="0" smtClean="0"/>
              <a:t>Левицкий.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Ф. С. Рокотов написал портреты Екатерины II, Петра III, Павла Петровича, графа Орлова и других лиц из императорского окружения. Для портретов Ф. С. Рокотова характерна мягкость линий, он не прорисовывает все детали внешности и одежды, а только подчеркивает их отдельные элементы. Во внешности своих героев художник отражает их внутренний мир.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5" name="Zástupný symbol pro obsah 4" descr="rokoto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08104" y="1700808"/>
            <a:ext cx="2952328" cy="36004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60648"/>
            <a:ext cx="8153400" cy="1339552"/>
          </a:xfrm>
        </p:spPr>
        <p:txBody>
          <a:bodyPr>
            <a:noAutofit/>
          </a:bodyPr>
          <a:lstStyle/>
          <a:p>
            <a:r>
              <a:rPr lang="ru-RU" sz="1800" dirty="0"/>
              <a:t>Рокотов Федор Степанович (1756-1806), русский живописец. Стал родоначальником интимного психологического портрета в русской живописи. Изображал человека не позирующим, вне парадного окружения. Создал одухотворенные образы своих современников. 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cs-CZ" sz="1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4341" y="1668431"/>
            <a:ext cx="3304318" cy="4389500"/>
          </a:xfrm>
          <a:prstGeom prst="rect">
            <a:avLst/>
          </a:prstGeo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Перед вами портрет А.П.Струйской (1772г</a:t>
            </a:r>
            <a:r>
              <a:rPr lang="ru-RU" dirty="0" smtClean="0"/>
              <a:t>.)</a:t>
            </a:r>
            <a:endParaRPr lang="cs-CZ" dirty="0" smtClean="0"/>
          </a:p>
          <a:p>
            <a:pPr marL="0" indent="0">
              <a:buNone/>
            </a:pPr>
            <a:r>
              <a:rPr lang="ru-RU" dirty="0"/>
              <a:t>Ты помнишь как из тьмы былого,  </a:t>
            </a:r>
          </a:p>
          <a:p>
            <a:pPr marL="0" indent="0">
              <a:buNone/>
            </a:pPr>
            <a:r>
              <a:rPr lang="ru-RU" dirty="0"/>
              <a:t>Едва закутана в атлас,  </a:t>
            </a:r>
          </a:p>
          <a:p>
            <a:pPr marL="0" indent="0">
              <a:buNone/>
            </a:pPr>
            <a:r>
              <a:rPr lang="ru-RU" dirty="0"/>
              <a:t>С портретов Рокотова снова  </a:t>
            </a:r>
          </a:p>
          <a:p>
            <a:pPr marL="0" indent="0">
              <a:buNone/>
            </a:pPr>
            <a:r>
              <a:rPr lang="ru-RU" dirty="0"/>
              <a:t>Смотрела Струйская на нас?  </a:t>
            </a:r>
          </a:p>
          <a:p>
            <a:pPr marL="0" indent="0">
              <a:buNone/>
            </a:pPr>
            <a:r>
              <a:rPr lang="ru-RU" dirty="0"/>
              <a:t>Ее глаза - как два тумана,  </a:t>
            </a:r>
          </a:p>
          <a:p>
            <a:pPr marL="0" indent="0">
              <a:buNone/>
            </a:pPr>
            <a:r>
              <a:rPr lang="ru-RU" dirty="0"/>
              <a:t>Полуулыбка, полуплач.  </a:t>
            </a:r>
          </a:p>
          <a:p>
            <a:pPr marL="0" indent="0">
              <a:buNone/>
            </a:pPr>
            <a:r>
              <a:rPr lang="ru-RU" dirty="0"/>
              <a:t>Ее глаза - как два обмана,  </a:t>
            </a:r>
          </a:p>
          <a:p>
            <a:pPr marL="0" indent="0">
              <a:buNone/>
            </a:pPr>
            <a:r>
              <a:rPr lang="ru-RU" dirty="0"/>
              <a:t>Покрытых мглою неудач. </a:t>
            </a:r>
            <a:r>
              <a:rPr lang="cs-CZ" dirty="0" smtClean="0"/>
              <a:t>(</a:t>
            </a:r>
            <a:r>
              <a:rPr lang="ru-RU" dirty="0"/>
              <a:t>Н. </a:t>
            </a:r>
            <a:r>
              <a:rPr lang="ru-RU" dirty="0" smtClean="0"/>
              <a:t>Заболоцкий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1322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71600" y="1700808"/>
            <a:ext cx="5886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Д.Г. Левицкий </a:t>
            </a:r>
            <a:r>
              <a:rPr lang="ru-RU" sz="2400" dirty="0"/>
              <a:t>– крупнейший живописец II пол. XVIII в. Его мастерство позволяло ему свободно передавать тончайшие переживания человека, сокровенные черты его характера. Художник одинаково мастерски владел всеми видами портрета от парадного до камерного.</a:t>
            </a:r>
            <a:br>
              <a:rPr lang="ru-RU" sz="2400" dirty="0"/>
            </a:br>
            <a:r>
              <a:rPr lang="ru-RU" sz="2400" dirty="0"/>
              <a:t>По заказу Екатерины II в 1773-1776 гг. он создает знаменитую серию портретов «смолянок». Художник изобразил каждую из них в наиболее характерной позе, за любимым занятием.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1171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Художественные стили: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000" dirty="0"/>
              <a:t>Маньеризм.</a:t>
            </a:r>
          </a:p>
          <a:p>
            <a:r>
              <a:rPr lang="ru-RU" sz="4000" dirty="0"/>
              <a:t>Барокко.</a:t>
            </a:r>
          </a:p>
          <a:p>
            <a:r>
              <a:rPr lang="ru-RU" sz="4000" dirty="0"/>
              <a:t>Классицизм.</a:t>
            </a:r>
          </a:p>
          <a:p>
            <a:r>
              <a:rPr lang="ru-RU" sz="4000" dirty="0"/>
              <a:t>Рококо.</a:t>
            </a:r>
          </a:p>
          <a:p>
            <a:r>
              <a:rPr lang="ru-RU" sz="4000" dirty="0"/>
              <a:t>Реализм.</a:t>
            </a:r>
          </a:p>
          <a:p>
            <a:endParaRPr lang="cs-CZ" sz="4000" dirty="0"/>
          </a:p>
        </p:txBody>
      </p:sp>
      <p:sp>
        <p:nvSpPr>
          <p:cNvPr id="5" name="AutoShape 4"/>
          <p:cNvSpPr>
            <a:spLocks noGrp="1" noChangeArrowheads="1"/>
          </p:cNvSpPr>
          <p:nvPr>
            <p:ph sz="half" idx="2"/>
          </p:nvPr>
        </p:nvSpPr>
        <p:spPr bwMode="auto"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buNone/>
            </a:pPr>
            <a:r>
              <a:rPr lang="ru-RU" sz="2400" b="1" dirty="0">
                <a:solidFill>
                  <a:schemeClr val="bg2"/>
                </a:solidFill>
              </a:rPr>
              <a:t>Стиль </a:t>
            </a:r>
            <a:r>
              <a:rPr lang="ru-RU" sz="2400" dirty="0">
                <a:solidFill>
                  <a:schemeClr val="bg2"/>
                </a:solidFill>
              </a:rPr>
              <a:t>–</a:t>
            </a:r>
            <a:r>
              <a:rPr lang="ru-RU" dirty="0">
                <a:solidFill>
                  <a:schemeClr val="bg2"/>
                </a:solidFill>
              </a:rPr>
              <a:t> </a:t>
            </a:r>
          </a:p>
          <a:p>
            <a:pPr marL="0" indent="0" algn="ctr" eaLnBrk="1" hangingPunct="1">
              <a:buNone/>
            </a:pPr>
            <a:r>
              <a:rPr lang="ru-RU" sz="2000" b="1" i="1" dirty="0">
                <a:solidFill>
                  <a:schemeClr val="bg2"/>
                </a:solidFill>
              </a:rPr>
              <a:t>сочетание художественных </a:t>
            </a:r>
          </a:p>
          <a:p>
            <a:pPr marL="0" indent="0" algn="ctr" eaLnBrk="1" hangingPunct="1">
              <a:buNone/>
            </a:pPr>
            <a:r>
              <a:rPr lang="ru-RU" sz="2000" b="1" i="1" dirty="0">
                <a:solidFill>
                  <a:schemeClr val="bg2"/>
                </a:solidFill>
              </a:rPr>
              <a:t>средств и приёмов</a:t>
            </a:r>
          </a:p>
          <a:p>
            <a:pPr marL="0" indent="0" algn="ctr" eaLnBrk="1" hangingPunct="1">
              <a:buNone/>
            </a:pPr>
            <a:r>
              <a:rPr lang="ru-RU" sz="2000" b="1" i="1" dirty="0">
                <a:solidFill>
                  <a:schemeClr val="bg2"/>
                </a:solidFill>
              </a:rPr>
              <a:t> в произведениях художника, </a:t>
            </a:r>
          </a:p>
          <a:p>
            <a:pPr marL="0" indent="0" algn="ctr" eaLnBrk="1" hangingPunct="1">
              <a:buNone/>
            </a:pPr>
            <a:r>
              <a:rPr lang="ru-RU" sz="2000" b="1" i="1" dirty="0">
                <a:solidFill>
                  <a:schemeClr val="bg2"/>
                </a:solidFill>
              </a:rPr>
              <a:t>художественного направления, </a:t>
            </a:r>
          </a:p>
          <a:p>
            <a:pPr marL="0" indent="0" algn="ctr" eaLnBrk="1" hangingPunct="1">
              <a:buNone/>
            </a:pPr>
            <a:r>
              <a:rPr lang="ru-RU" sz="2000" b="1" i="1" dirty="0">
                <a:solidFill>
                  <a:schemeClr val="bg2"/>
                </a:solidFill>
              </a:rPr>
              <a:t>целой эпохи. </a:t>
            </a:r>
          </a:p>
        </p:txBody>
      </p:sp>
    </p:spTree>
    <p:extLst>
      <p:ext uri="{BB962C8B-B14F-4D97-AF65-F5344CB8AC3E}">
        <p14:creationId xmlns:p14="http://schemas.microsoft.com/office/powerpoint/2010/main" val="345772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/>
              <a:t>Портрет </a:t>
            </a:r>
            <a:r>
              <a:rPr lang="ru-RU" sz="3100" dirty="0" smtClean="0"/>
              <a:t>Е.И.Нелидовой.1773г</a:t>
            </a:r>
            <a:r>
              <a:rPr lang="cs-CZ" sz="3100" dirty="0" smtClean="0"/>
              <a:t>. </a:t>
            </a:r>
            <a:r>
              <a:rPr lang="ru-RU" sz="3100" dirty="0" smtClean="0"/>
              <a:t>Портрет </a:t>
            </a:r>
            <a:r>
              <a:rPr lang="ru-RU" sz="3100" dirty="0"/>
              <a:t>Е.Н.Хрущевой и Е.Н.Хованской. 1773г.</a:t>
            </a:r>
            <a:endParaRPr lang="cs-CZ" sz="31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6355" y="1600200"/>
            <a:ext cx="2920289" cy="452596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4907" y="1600200"/>
            <a:ext cx="342518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33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Д. Г. Левицкий замечательно сочетал в портретах принципы классицизма и рококо. </a:t>
            </a:r>
            <a:endParaRPr lang="cs-CZ" dirty="0"/>
          </a:p>
        </p:txBody>
      </p:sp>
      <p:pic>
        <p:nvPicPr>
          <p:cNvPr id="5" name="Zástupný symbol pro obsah 4" descr="levicki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9992" y="332656"/>
            <a:ext cx="4032448" cy="568863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  Еще один талантливый художник 18 века – Иван Петрович Аргунов. Для его портретов характерна естественность, которая проявляется в позах и мимике героев.</a:t>
            </a:r>
          </a:p>
          <a:p>
            <a:endParaRPr lang="ru-RU" sz="1800" dirty="0" smtClean="0"/>
          </a:p>
          <a:p>
            <a:endParaRPr lang="ru-RU" sz="1800" dirty="0"/>
          </a:p>
          <a:p>
            <a:r>
              <a:rPr lang="ru-RU" sz="1800" dirty="0" smtClean="0"/>
              <a:t>Д.Левицкий</a:t>
            </a:r>
          </a:p>
          <a:p>
            <a:r>
              <a:rPr lang="ru-RU" sz="1800" dirty="0" smtClean="0"/>
              <a:t>Портрет воспитанницы Императорского воспитательного общества благородных девиц Натальи Семеновны Борщовой. </a:t>
            </a:r>
            <a:endParaRPr lang="cs-CZ"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Русский портрет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Портрет неизвестной крестьянки в русском костюме (Аргунов)</a:t>
            </a:r>
            <a:endParaRPr lang="cs-CZ" dirty="0"/>
          </a:p>
        </p:txBody>
      </p:sp>
      <p:pic>
        <p:nvPicPr>
          <p:cNvPr id="7" name="Zástupný symbol pro obsah 6" descr="arguno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12063" y="2174875"/>
            <a:ext cx="3130462" cy="395128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Портрет Лопухиной (Боровиковский)</a:t>
            </a:r>
            <a:endParaRPr lang="cs-CZ" dirty="0"/>
          </a:p>
        </p:txBody>
      </p:sp>
      <p:pic>
        <p:nvPicPr>
          <p:cNvPr id="8" name="Zástupný symbol pro obsah 7" descr="borovikovskij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76056" y="2348880"/>
            <a:ext cx="3312368" cy="36004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Гравюра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В культуре первой четверти 18 в. большое место занимала гравюра. Гравюрами снабжались научные книги, печатавшиеся в России в начале 18 в., в гравюре увековечивались исторические события этого времени, различные хозяйственные и культурные начинания, наконец, события придворной жизни. Гравюра служила своеобразной формой пропаганды государственной деятельности Петра I.</a:t>
            </a:r>
            <a:r>
              <a:rPr lang="ru-RU" b="1" dirty="0" smtClean="0"/>
              <a:t>(Гравюра- </a:t>
            </a:r>
            <a:r>
              <a:rPr lang="ru-RU" dirty="0"/>
              <a:t>вид графического искусства, составная часть такого понятия как эстамп, подразумевающего создание разными способами оттисков с печатных форм</a:t>
            </a:r>
            <a:r>
              <a:rPr lang="ru-RU" dirty="0" smtClean="0"/>
              <a:t>.)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algn="just"/>
            <a:endParaRPr lang="cs-CZ" dirty="0"/>
          </a:p>
        </p:txBody>
      </p:sp>
      <p:pic>
        <p:nvPicPr>
          <p:cNvPr id="5" name="Zástupný symbol pro obsah 4" descr="gravjur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00808"/>
            <a:ext cx="3960440" cy="367240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Живопись 19 века</a:t>
            </a: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 </a:t>
            </a:r>
            <a:r>
              <a:rPr lang="ru-RU" sz="2400" b="1" dirty="0" smtClean="0"/>
              <a:t>первой половине 19 в.</a:t>
            </a:r>
            <a:r>
              <a:rPr lang="ru-RU" sz="2400" dirty="0" smtClean="0"/>
              <a:t> формируется </a:t>
            </a:r>
            <a:r>
              <a:rPr lang="ru-RU" sz="2400" b="1" dirty="0" smtClean="0"/>
              <a:t>романтическое искусство</a:t>
            </a:r>
            <a:r>
              <a:rPr lang="ru-RU" sz="2400" dirty="0" smtClean="0"/>
              <a:t>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dirty="0" smtClean="0"/>
              <a:t>Во </a:t>
            </a:r>
            <a:r>
              <a:rPr lang="ru-RU" sz="2200" b="1" dirty="0" smtClean="0"/>
              <a:t>второй половине 19 в.</a:t>
            </a:r>
            <a:r>
              <a:rPr lang="ru-RU" sz="2200" dirty="0" smtClean="0"/>
              <a:t> художники обращаются к все больше к действительности, изображают образы из современной повседневной жизни. Возникают </a:t>
            </a:r>
            <a:r>
              <a:rPr lang="ru-RU" sz="2200" b="1" dirty="0" smtClean="0"/>
              <a:t>бытовые картины</a:t>
            </a:r>
            <a:r>
              <a:rPr lang="ru-RU" sz="2200" dirty="0" smtClean="0"/>
              <a:t>. В искусстве преобладает </a:t>
            </a:r>
            <a:r>
              <a:rPr lang="ru-RU" sz="2200" b="1" dirty="0" smtClean="0"/>
              <a:t>реализм</a:t>
            </a:r>
            <a:r>
              <a:rPr lang="ru-RU" sz="2200" dirty="0" smtClean="0"/>
              <a:t>, который представляет собой параллель критического реализма в литературе, отображая многие неприглядные стороны повседневности</a:t>
            </a:r>
          </a:p>
          <a:p>
            <a:r>
              <a:rPr lang="ru-RU" sz="2200" b="1" dirty="0" smtClean="0"/>
              <a:t>В. Г. Перов</a:t>
            </a:r>
          </a:p>
          <a:p>
            <a:r>
              <a:rPr lang="ru-RU" sz="2200" dirty="0" smtClean="0"/>
              <a:t>Перов был ярким представителем реализма. В основном писал бытовые картины (</a:t>
            </a:r>
            <a:r>
              <a:rPr lang="ru-RU" sz="2200" b="1" dirty="0" smtClean="0"/>
              <a:t> </a:t>
            </a:r>
            <a:r>
              <a:rPr lang="ru-RU" sz="2200" b="1" i="1" dirty="0" smtClean="0"/>
              <a:t>Приезд гувернантки в купеческий дом</a:t>
            </a:r>
            <a:r>
              <a:rPr lang="ru-RU" sz="2200" dirty="0" smtClean="0"/>
              <a:t>), портреты художников, писателей (</a:t>
            </a:r>
            <a:r>
              <a:rPr lang="ru-RU" sz="2200" b="1" i="1" dirty="0" smtClean="0"/>
              <a:t>Портрет Достоевского</a:t>
            </a:r>
            <a:r>
              <a:rPr lang="ru-RU" sz="2200" dirty="0" smtClean="0"/>
              <a:t>).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ero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2924944"/>
            <a:ext cx="4680519" cy="3723414"/>
          </a:xfrm>
          <a:prstGeom prst="rect">
            <a:avLst/>
          </a:prstGeom>
        </p:spPr>
      </p:pic>
      <p:pic>
        <p:nvPicPr>
          <p:cNvPr id="4" name="Obrázek 3" descr="portret dostoevsk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5" y="476673"/>
            <a:ext cx="3456384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Художники - передвижники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Художники-передвижники стали, своего рода, символом русской живописи 19 века.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Передвижники - русские художники-реалисты</a:t>
            </a:r>
            <a:r>
              <a:rPr lang="ru-RU" dirty="0" smtClean="0"/>
              <a:t>, входившие в Товарищество передвижных художественных выставок (1870-1923 гг.), развивавшие лучшие традиции Артели художников. Передвижники отображали народную жизнь, природу. Демонстрировали свои выставки в различных городах России. Крупнейшие </a:t>
            </a:r>
            <a:r>
              <a:rPr lang="ru-RU" dirty="0"/>
              <a:t>художники-передвижники:Репин, Суриков, </a:t>
            </a:r>
            <a:r>
              <a:rPr lang="ru-RU" dirty="0" smtClean="0"/>
              <a:t>Васнецов</a:t>
            </a:r>
            <a:r>
              <a:rPr lang="cs-CZ" dirty="0" smtClean="0"/>
              <a:t>,</a:t>
            </a:r>
            <a:r>
              <a:rPr lang="ru-RU" dirty="0" smtClean="0"/>
              <a:t> </a:t>
            </a:r>
            <a:r>
              <a:rPr lang="ru-RU" dirty="0" smtClean="0"/>
              <a:t>Перов</a:t>
            </a:r>
            <a:r>
              <a:rPr lang="ru-RU" dirty="0"/>
              <a:t>, Шишкин, Левитан, </a:t>
            </a:r>
            <a:r>
              <a:rPr lang="ru-RU" dirty="0" smtClean="0"/>
              <a:t>Серов</a:t>
            </a:r>
            <a:r>
              <a:rPr lang="cs-CZ" dirty="0" smtClean="0"/>
              <a:t>, </a:t>
            </a:r>
            <a:r>
              <a:rPr lang="ru-RU" dirty="0" smtClean="0"/>
              <a:t> Крамской,Мясоедов,Ге </a:t>
            </a:r>
            <a:r>
              <a:rPr lang="ru-RU" dirty="0" smtClean="0"/>
              <a:t>и другие. </a:t>
            </a:r>
            <a:endParaRPr lang="cs-CZ" dirty="0"/>
          </a:p>
        </p:txBody>
      </p:sp>
      <p:pic>
        <p:nvPicPr>
          <p:cNvPr id="5" name="Zástupný symbol pro obsah 4" descr="peredvizhnik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988840"/>
            <a:ext cx="4392488" cy="331236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8623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b="1" dirty="0"/>
              <a:t>Передвижники</a:t>
            </a:r>
            <a:r>
              <a:rPr lang="ru-RU" sz="2200" dirty="0"/>
              <a:t> – это живописцы реалистического направления, входившие в крупнейшее русское прогрессивное демократическое объединение – Товарищество передвижных художественных выставок (</a:t>
            </a:r>
            <a:r>
              <a:rPr lang="ru-RU" sz="2200" b="1" dirty="0"/>
              <a:t>1870- 1923гг</a:t>
            </a:r>
            <a:r>
              <a:rPr lang="ru-RU" sz="2200" dirty="0"/>
              <a:t>).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/>
              <a:t>Передвижники ставили перед собой задачу общественно-эстетического воспитания народных масс и стремились к широкой популяризации своего искусства. В связи с этим они устроили, начиная с 1871 года, в Петербурге и в Москве 48 выставок, которые затем обычно передвигались ими в Киев, Харьков, Одессу, Кишинев, Ригу, Казань, Орел и другие крупные города страны. Отсюда и произошло название «передвижники».</a:t>
            </a:r>
            <a:endParaRPr lang="cs-CZ" sz="2000" dirty="0" smtClean="0"/>
          </a:p>
          <a:p>
            <a:r>
              <a:rPr lang="ru-RU" sz="2000" dirty="0" smtClean="0"/>
              <a:t>В своем творчестве передвижники, на основе реалистического метода, глубоко и всесторонне отображали прежде всего современную им жизнь трудового народа России.</a:t>
            </a:r>
            <a:endParaRPr lang="cs-CZ" sz="2000" dirty="0" smtClean="0"/>
          </a:p>
          <a:p>
            <a:r>
              <a:rPr lang="ru-RU" sz="2000" dirty="0"/>
              <a:t>Важное место занимало у них и искусство </a:t>
            </a:r>
            <a:r>
              <a:rPr lang="ru-RU" sz="2000" dirty="0" smtClean="0"/>
              <a:t>портрета</a:t>
            </a:r>
            <a:r>
              <a:rPr lang="cs-CZ" sz="2000" dirty="0" smtClean="0"/>
              <a:t>.</a:t>
            </a:r>
            <a:r>
              <a:rPr lang="ru-RU" sz="2000" dirty="0"/>
              <a:t> </a:t>
            </a:r>
            <a:r>
              <a:rPr lang="ru-RU" sz="2000" dirty="0" smtClean="0"/>
              <a:t>Изображали </a:t>
            </a:r>
            <a:r>
              <a:rPr lang="ru-RU" sz="2000" dirty="0"/>
              <a:t>они преимущественно передовых деятелей культуры и представителей трудового народа. </a:t>
            </a:r>
            <a:endParaRPr lang="cs-CZ" sz="2000" dirty="0" smtClean="0"/>
          </a:p>
          <a:p>
            <a:r>
              <a:rPr lang="ru-RU" sz="2000" dirty="0"/>
              <a:t>Многие произведения передвижников посвящены русской </a:t>
            </a:r>
            <a:r>
              <a:rPr lang="ru-RU" sz="2000" dirty="0" smtClean="0"/>
              <a:t>истории</a:t>
            </a:r>
            <a:r>
              <a:rPr lang="cs-CZ" sz="2000" dirty="0" smtClean="0"/>
              <a:t>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60138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224136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Основные жанры живописи передвижников – бытовой,портрет,пейзаж,исторический и фолклорный жанры.</a:t>
            </a:r>
            <a:r>
              <a:rPr lang="ru-RU" dirty="0" smtClean="0"/>
              <a:t/>
            </a:r>
            <a:br>
              <a:rPr lang="ru-RU" dirty="0" smtClean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Бурлаки на Волге,худ.И.Репин</a:t>
            </a:r>
            <a:endParaRPr lang="cs-CZ" dirty="0"/>
          </a:p>
        </p:txBody>
      </p:sp>
      <p:pic>
        <p:nvPicPr>
          <p:cNvPr id="7" name="Zástupný symbol pro obsah 6" descr="repi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36912"/>
            <a:ext cx="4536504" cy="295232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340769"/>
            <a:ext cx="4041775" cy="864095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932040" y="2060849"/>
            <a:ext cx="3754760" cy="406531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Репин прославился монументальными картинами большого размера, в которых речь идет о разных историко-общественных темах (</a:t>
            </a:r>
            <a:r>
              <a:rPr lang="ru-RU" i="1" dirty="0" smtClean="0"/>
              <a:t>Бурлаки на Волге, Иван Грозный и его сын Иван</a:t>
            </a:r>
            <a:r>
              <a:rPr lang="ru-RU" dirty="0" smtClean="0"/>
              <a:t>). Творчество Репина – это тоже целая галерея портретов его современников (реалистический </a:t>
            </a:r>
            <a:r>
              <a:rPr lang="ru-RU" i="1" dirty="0" smtClean="0"/>
              <a:t>Портрет Мусоргского</a:t>
            </a:r>
            <a:r>
              <a:rPr lang="ru-RU" dirty="0" smtClean="0"/>
              <a:t>).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Иван Николаевич Крамской - живописец, гравер, художественный критик и общественный деятель</a:t>
            </a:r>
            <a:endParaRPr lang="cs-CZ" sz="2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 </a:t>
            </a:r>
            <a:r>
              <a:rPr lang="ru-RU" dirty="0"/>
              <a:t>«Христос в пустыне</a:t>
            </a:r>
            <a:r>
              <a:rPr lang="ru-RU" dirty="0" smtClean="0"/>
              <a:t>»</a:t>
            </a:r>
            <a:r>
              <a:rPr lang="cs-CZ" dirty="0" smtClean="0"/>
              <a:t> (</a:t>
            </a:r>
            <a:r>
              <a:rPr lang="ru-RU" dirty="0" smtClean="0"/>
              <a:t>ныне </a:t>
            </a:r>
            <a:r>
              <a:rPr lang="ru-RU" dirty="0"/>
              <a:t>в Государственной Третьяковской </a:t>
            </a:r>
            <a:r>
              <a:rPr lang="ru-RU" dirty="0" smtClean="0"/>
              <a:t>Галерее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487308"/>
            <a:ext cx="4040188" cy="3326421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 </a:t>
            </a:r>
            <a:r>
              <a:rPr lang="ru-RU" dirty="0" smtClean="0"/>
              <a:t>Л.Н.Толстого </a:t>
            </a:r>
            <a:r>
              <a:rPr lang="ru-RU" dirty="0"/>
              <a:t>(</a:t>
            </a:r>
            <a:r>
              <a:rPr lang="ru-RU" dirty="0" smtClean="0"/>
              <a:t>1873</a:t>
            </a:r>
            <a:r>
              <a:rPr lang="cs-CZ" dirty="0" smtClean="0"/>
              <a:t>) </a:t>
            </a:r>
            <a:r>
              <a:rPr lang="ru-RU" dirty="0"/>
              <a:t>Государственная Третьяковская Галерея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43504" y="2174875"/>
            <a:ext cx="3044816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63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Маньеризм (вычурный):</a:t>
            </a:r>
            <a:br>
              <a:rPr lang="ru-RU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Изысканность.</a:t>
            </a:r>
          </a:p>
          <a:p>
            <a:r>
              <a:rPr lang="ru-RU" dirty="0"/>
              <a:t>Вычурность.</a:t>
            </a:r>
          </a:p>
          <a:p>
            <a:r>
              <a:rPr lang="ru-RU" dirty="0"/>
              <a:t>Изображение фантастического, потустороннего мира.</a:t>
            </a:r>
          </a:p>
          <a:p>
            <a:r>
              <a:rPr lang="ru-RU" dirty="0"/>
              <a:t>Изломанность контурных линий.</a:t>
            </a:r>
          </a:p>
          <a:p>
            <a:r>
              <a:rPr lang="ru-RU" dirty="0"/>
              <a:t>Световой и цветовой контраст.</a:t>
            </a:r>
          </a:p>
          <a:p>
            <a:r>
              <a:rPr lang="ru-RU" dirty="0"/>
              <a:t>Удлинение фигур.</a:t>
            </a:r>
          </a:p>
          <a:p>
            <a:r>
              <a:rPr lang="ru-RU" dirty="0"/>
              <a:t>Неустойчивость и сложность поз.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3710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И.И.Левитан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b="1" dirty="0" smtClean="0"/>
          </a:p>
          <a:p>
            <a:r>
              <a:rPr lang="ru-RU" dirty="0" smtClean="0"/>
              <a:t>Левитан был выдающимся пейзажистом, одаренным акварелистом. Его лирические пейзажи с мотивами спокойной русской природы (</a:t>
            </a:r>
            <a:r>
              <a:rPr lang="ru-RU" b="1" i="1" dirty="0" smtClean="0"/>
              <a:t>Золотая осень</a:t>
            </a:r>
            <a:r>
              <a:rPr lang="ru-RU" dirty="0" smtClean="0"/>
              <a:t>) эмоционально настраивают зрителей, заставляют его сопереживать состояние природы. Картины Левитана приближаются к импрессионизму.</a:t>
            </a:r>
          </a:p>
          <a:p>
            <a:endParaRPr lang="cs-CZ" dirty="0"/>
          </a:p>
        </p:txBody>
      </p:sp>
      <p:pic>
        <p:nvPicPr>
          <p:cNvPr id="5" name="Zástupný symbol pro obsah 4" descr="isaac-levitan-march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844824"/>
            <a:ext cx="3744416" cy="352839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/>
              <a:t>Исаак Ильич Левитан родился в 1860 году. Юношеские годы Левитана прошли в тяжелой нужде и </a:t>
            </a:r>
            <a:r>
              <a:rPr lang="ru-RU" sz="2000" dirty="0" smtClean="0"/>
              <a:t>лишениях</a:t>
            </a:r>
            <a:r>
              <a:rPr lang="cs-CZ" sz="2000" dirty="0" smtClean="0"/>
              <a:t>. </a:t>
            </a:r>
            <a:r>
              <a:rPr lang="ru-RU" sz="2000" dirty="0"/>
              <a:t>Необыкновенное дарование художника было замечено уже во время обучения его в Училище живописи, ваяния и зодчества, куда он поступил в 1873 </a:t>
            </a:r>
            <a:r>
              <a:rPr lang="ru-RU" sz="2000" dirty="0" smtClean="0"/>
              <a:t>году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988840"/>
            <a:ext cx="748883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01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b="1" dirty="0" smtClean="0"/>
              <a:t>И. И. Шишкин</a:t>
            </a:r>
            <a:br>
              <a:rPr lang="az-Cyrl-A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Шишкин изображал светлые национальные пейзажи, природу, красоту леса (</a:t>
            </a:r>
            <a:r>
              <a:rPr lang="ru-RU" b="1" dirty="0" smtClean="0"/>
              <a:t> </a:t>
            </a:r>
            <a:r>
              <a:rPr lang="ru-RU" b="1" i="1" dirty="0" smtClean="0"/>
              <a:t>Рожь, Утро в сосновом лесу</a:t>
            </a:r>
            <a:r>
              <a:rPr lang="ru-RU" dirty="0" smtClean="0"/>
              <a:t>).</a:t>
            </a:r>
          </a:p>
          <a:p>
            <a:endParaRPr lang="cs-CZ" dirty="0"/>
          </a:p>
        </p:txBody>
      </p:sp>
      <p:pic>
        <p:nvPicPr>
          <p:cNvPr id="5" name="Zástupný symbol pro obsah 4" descr="šiški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268760"/>
            <a:ext cx="4464496" cy="4248472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Иван Иванович Шишкин (13.01.1832-8.03.1898), - знаменитый русский художник-пейзажист</a:t>
            </a:r>
            <a:endParaRPr lang="cs-CZ" sz="28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Иван КРАМСКОЙ </a:t>
            </a:r>
            <a:r>
              <a:rPr lang="ru-RU" dirty="0" smtClean="0"/>
              <a:t>. </a:t>
            </a:r>
            <a:r>
              <a:rPr lang="ru-RU" dirty="0"/>
              <a:t>Портрет художника Ивана Ивановича Шишкина.1873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1457" y="2174875"/>
            <a:ext cx="2811673" cy="3951288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Берёзовая роща. 1896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45561" y="2174875"/>
            <a:ext cx="3240702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61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/>
              <a:t/>
            </a:r>
            <a:br>
              <a:rPr lang="ru-RU" dirty="0"/>
            </a:br>
            <a:r>
              <a:rPr lang="ru-RU" sz="2000" b="1" dirty="0"/>
              <a:t>Суриков</a:t>
            </a:r>
            <a:r>
              <a:rPr lang="ru-RU" sz="2000" dirty="0"/>
              <a:t> Василий </a:t>
            </a:r>
            <a:r>
              <a:rPr lang="ru-RU" sz="2000" dirty="0" smtClean="0"/>
              <a:t>Иванович</a:t>
            </a:r>
            <a:r>
              <a:rPr lang="cs-CZ" sz="2000" dirty="0"/>
              <a:t>, </a:t>
            </a:r>
            <a:r>
              <a:rPr lang="cs-CZ" sz="2000" dirty="0" smtClean="0"/>
              <a:t>1848 - 1916.</a:t>
            </a:r>
            <a:r>
              <a:rPr lang="ru-RU" sz="2000" dirty="0" smtClean="0"/>
              <a:t>Родился </a:t>
            </a:r>
            <a:r>
              <a:rPr lang="ru-RU" sz="2000" dirty="0"/>
              <a:t>в казачьей семье</a:t>
            </a:r>
            <a:r>
              <a:rPr lang="ru-RU" sz="2000" dirty="0" smtClean="0"/>
              <a:t>.</a:t>
            </a:r>
            <a:r>
              <a:rPr lang="cs-CZ" sz="2000" dirty="0" smtClean="0"/>
              <a:t> </a:t>
            </a:r>
            <a:r>
              <a:rPr lang="ru-RU" sz="2000" dirty="0"/>
              <a:t>Суриков страстно любил русскую старину: обращаясь к сложным переломным эпохам в истории России, он стремился в прошлом народа найти ответ на волнующие вопросы современности. </a:t>
            </a:r>
            <a:endParaRPr lang="cs-CZ" sz="2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Меншиков в </a:t>
            </a:r>
            <a:r>
              <a:rPr lang="ru-RU" dirty="0" smtClean="0"/>
              <a:t>Берёзове</a:t>
            </a:r>
            <a:r>
              <a:rPr lang="cs-CZ" dirty="0" smtClean="0"/>
              <a:t>,1883,</a:t>
            </a:r>
            <a:r>
              <a:rPr lang="ru-RU" dirty="0"/>
              <a:t> Государственная Третьяковская галерея, Москва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521618"/>
            <a:ext cx="4040188" cy="3257802"/>
          </a:xfrm>
          <a:prstGeom prst="rect">
            <a:avLst/>
          </a:prstGeo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"Переход Суворова через Альпы" (1899, Русский музей)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60032" y="2521618"/>
            <a:ext cx="3826768" cy="28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85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b="1" dirty="0" smtClean="0"/>
              <a:t>В. И. Суриков</a:t>
            </a:r>
            <a:br>
              <a:rPr lang="az-Cyrl-A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400" dirty="0" smtClean="0"/>
              <a:t>Суриков рисует монументальные полотна. Обращается к славным и трагическим событиям из русской истории (</a:t>
            </a:r>
            <a:r>
              <a:rPr lang="ru-RU" sz="2400" b="1" i="1" dirty="0" smtClean="0"/>
              <a:t>Боярыня Морозова, Утро стрелецкой казни</a:t>
            </a:r>
            <a:r>
              <a:rPr lang="ru-RU" sz="2400" dirty="0" smtClean="0"/>
              <a:t>).</a:t>
            </a:r>
          </a:p>
          <a:p>
            <a:endParaRPr lang="cs-CZ" dirty="0"/>
          </a:p>
        </p:txBody>
      </p:sp>
      <p:pic>
        <p:nvPicPr>
          <p:cNvPr id="5" name="Zástupný symbol pro obsah 4" descr="suriko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5144" y="3140968"/>
            <a:ext cx="4728855" cy="322624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04856" cy="1791072"/>
          </a:xfrm>
        </p:spPr>
        <p:txBody>
          <a:bodyPr>
            <a:noAutofit/>
          </a:bodyPr>
          <a:lstStyle/>
          <a:p>
            <a:r>
              <a:rPr lang="ru-RU" sz="2800" dirty="0"/>
              <a:t>Васнецов Виктор Михайлович (1848—1926)— выдающийся русский художник, мастер живописи на исторические и фольклорные сюжеты.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Ковер-самолет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132856"/>
            <a:ext cx="7848872" cy="41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70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b="1" dirty="0" smtClean="0"/>
              <a:t>В. М. Васнецов</a:t>
            </a:r>
            <a:br>
              <a:rPr lang="az-Cyrl-A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Васнецова тоже привлекала старина, он изображал темы русских сказок и былин (</a:t>
            </a:r>
            <a:r>
              <a:rPr lang="ru-RU" b="1" i="1" dirty="0" smtClean="0"/>
              <a:t>Иван-царевич на сером волке, Аленушка,Богатыри</a:t>
            </a:r>
            <a:r>
              <a:rPr lang="ru-RU" dirty="0" smtClean="0"/>
              <a:t>).</a:t>
            </a:r>
          </a:p>
          <a:p>
            <a:endParaRPr lang="cs-CZ" dirty="0"/>
          </a:p>
        </p:txBody>
      </p:sp>
      <p:pic>
        <p:nvPicPr>
          <p:cNvPr id="5" name="Zástupný symbol pro obsah 4" descr="vasneco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5976" y="2708920"/>
            <a:ext cx="4657020" cy="324036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Конец 19-го - начало 20-го века</a:t>
            </a:r>
            <a:br>
              <a:rPr lang="ru-RU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 рубеже 19 и 20 столетий сложился стиль, затронувший все виды искусства, стиль-модерн, проявляющий себя в символике образов, отходе от изображения наблюдаемой реальности.</a:t>
            </a:r>
          </a:p>
          <a:p>
            <a:pPr>
              <a:buNone/>
            </a:pPr>
            <a:r>
              <a:rPr lang="ru-RU" sz="2400" b="1" dirty="0" smtClean="0"/>
              <a:t>М. А. Врубель</a:t>
            </a:r>
          </a:p>
          <a:p>
            <a:r>
              <a:rPr lang="ru-RU" sz="2400" dirty="0" smtClean="0"/>
              <a:t>Художник-символист создает в своих картинах фантастический мир, в котором действуют сверхъестественные существа. Самое знаменитое произведение - трилогия </a:t>
            </a:r>
            <a:r>
              <a:rPr lang="ru-RU" sz="2400" b="1" i="1" dirty="0" smtClean="0"/>
              <a:t>Демон</a:t>
            </a:r>
            <a:r>
              <a:rPr lang="ru-RU" sz="2400" dirty="0" smtClean="0"/>
              <a:t> по поэме Лермонтова.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rub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435" y="980728"/>
            <a:ext cx="7477523" cy="46460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1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Барокко: </a:t>
            </a: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>призван прославлять монархию и аристократию, возвеличивать церковь </a:t>
            </a: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Пышность.</a:t>
            </a:r>
          </a:p>
          <a:p>
            <a:r>
              <a:rPr lang="ru-RU" dirty="0"/>
              <a:t>Вычурность.</a:t>
            </a:r>
          </a:p>
          <a:p>
            <a:r>
              <a:rPr lang="ru-RU" dirty="0"/>
              <a:t>Изогнутость форм.</a:t>
            </a:r>
          </a:p>
          <a:p>
            <a:r>
              <a:rPr lang="ru-RU" dirty="0"/>
              <a:t>Яркость красок.</a:t>
            </a:r>
          </a:p>
          <a:p>
            <a:r>
              <a:rPr lang="ru-RU" dirty="0"/>
              <a:t>Обилие позолоты.</a:t>
            </a:r>
          </a:p>
          <a:p>
            <a:r>
              <a:rPr lang="ru-RU" dirty="0"/>
              <a:t>Обилие витых колонн и спиралей.</a:t>
            </a:r>
          </a:p>
          <a:p>
            <a:endParaRPr lang="ru-RU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224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 Михаил Александрович Врубель родился в 1856 </a:t>
            </a:r>
            <a:r>
              <a:rPr lang="ru-RU" sz="2000" dirty="0" smtClean="0"/>
              <a:t>году</a:t>
            </a:r>
            <a:r>
              <a:rPr lang="cs-CZ" sz="2000" dirty="0" smtClean="0"/>
              <a:t>. </a:t>
            </a:r>
            <a:r>
              <a:rPr lang="ru-RU" sz="2000" dirty="0"/>
              <a:t>Великое мастерство, трагизм, героический дух и неповторимый декоративный дар делают Врубеля художником на все времена</a:t>
            </a:r>
            <a:r>
              <a:rPr lang="ru-RU" sz="2000" dirty="0" smtClean="0"/>
              <a:t>.</a:t>
            </a:r>
            <a:r>
              <a:rPr lang="cs-CZ" sz="2000" dirty="0" smtClean="0"/>
              <a:t> </a:t>
            </a:r>
            <a:r>
              <a:rPr lang="ru-RU" sz="2000" dirty="0"/>
              <a:t>Врубель М.А. </a:t>
            </a:r>
            <a:r>
              <a:rPr lang="ru-RU" sz="2000" dirty="0" smtClean="0"/>
              <a:t>Сирень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600200"/>
            <a:ext cx="6408712" cy="47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95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b="1" dirty="0" smtClean="0"/>
              <a:t>Модернистские направления</a:t>
            </a:r>
            <a:br>
              <a:rPr lang="az-Cyrl-A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В 10-х гг. 20 в. в России развивается </a:t>
            </a:r>
            <a:r>
              <a:rPr lang="ru-RU" b="1" dirty="0" smtClean="0"/>
              <a:t>абстрактное искусство</a:t>
            </a:r>
            <a:r>
              <a:rPr lang="ru-RU" dirty="0" smtClean="0"/>
              <a:t>. Его представители считаются художниками мирового значения, основоположниками современного искусства. На русское искусство оказывают большое влияние </a:t>
            </a:r>
            <a:r>
              <a:rPr lang="ru-RU" b="1" dirty="0" smtClean="0"/>
              <a:t>кубизм, футуризм и конструктивизм</a:t>
            </a:r>
            <a:r>
              <a:rPr lang="ru-RU" dirty="0" smtClean="0"/>
              <a:t>.</a:t>
            </a:r>
          </a:p>
          <a:p>
            <a:endParaRPr lang="cs-CZ" dirty="0"/>
          </a:p>
        </p:txBody>
      </p:sp>
      <p:pic>
        <p:nvPicPr>
          <p:cNvPr id="5" name="Zástupný symbol pro obsah 4" descr="malevi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772816"/>
            <a:ext cx="3240360" cy="352839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Казимир Малевич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3300" dirty="0" smtClean="0"/>
              <a:t>На творчество Малевича решительно повлиял кубизм, но автор разработал собственную систему абстрактного искусства, так называемый „супрематизм“. Художник комбинирует простые геометрические формы контрастных цветов (</a:t>
            </a:r>
            <a:r>
              <a:rPr lang="ru-RU" sz="3300" b="1" i="1" dirty="0" smtClean="0"/>
              <a:t>Супрематическая композиция</a:t>
            </a:r>
            <a:r>
              <a:rPr lang="ru-RU" sz="3300" dirty="0" smtClean="0"/>
              <a:t>), старается как можно более упростить свои картины.</a:t>
            </a:r>
            <a:br>
              <a:rPr lang="ru-RU" sz="3300" dirty="0" smtClean="0"/>
            </a:br>
            <a:r>
              <a:rPr lang="ru-RU" sz="3300" dirty="0" smtClean="0"/>
              <a:t>Малевич написал всемирно известный </a:t>
            </a:r>
            <a:r>
              <a:rPr lang="ru-RU" sz="3300" b="1" i="1" dirty="0" smtClean="0"/>
              <a:t>Черный квадрат</a:t>
            </a:r>
            <a:r>
              <a:rPr lang="ru-RU" sz="3300" dirty="0" smtClean="0"/>
              <a:t>. Изображение черного квадрата на белом фоне многозначно: белый цвет - это сумма всех цветов, а черный - это отсутствие всякого цвета, то есть, в картине сочетается контраст „нечто-ничто“, „бытие-небытие“. Черный квадрат – это „дыра в бесконечность“.</a:t>
            </a:r>
          </a:p>
          <a:p>
            <a:endParaRPr lang="cs-CZ" dirty="0"/>
          </a:p>
        </p:txBody>
      </p:sp>
      <p:pic>
        <p:nvPicPr>
          <p:cNvPr id="5" name="Zástupný symbol pro obsah 4" descr="černyj kvadra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628801"/>
            <a:ext cx="4038600" cy="4104455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Василий Кандинский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Кандинский является одним из основоположников абстракционизма. После революции 1917 г. эмигрировал в Германию. В историю искусства вошел своими Композициями, например, </a:t>
            </a:r>
            <a:r>
              <a:rPr lang="ru-RU" b="1" i="1" dirty="0" smtClean="0"/>
              <a:t>Композицией № 7</a:t>
            </a:r>
            <a:r>
              <a:rPr lang="ru-RU" dirty="0" smtClean="0"/>
              <a:t>.</a:t>
            </a:r>
          </a:p>
          <a:p>
            <a:endParaRPr lang="cs-CZ" dirty="0"/>
          </a:p>
        </p:txBody>
      </p:sp>
      <p:pic>
        <p:nvPicPr>
          <p:cNvPr id="5" name="Zástupný symbol pro obsah 4" descr="kandinskij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62500" y="2524919"/>
            <a:ext cx="3810000" cy="2676525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Марк Шагал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1600" dirty="0" smtClean="0"/>
              <a:t>Шагал родился в Белоруссии, в городе Витебске, образ которого стал тематической основой его картин (</a:t>
            </a:r>
            <a:r>
              <a:rPr lang="ru-RU" sz="1600" b="1" i="1" dirty="0" smtClean="0"/>
              <a:t>Я и деревня</a:t>
            </a:r>
            <a:r>
              <a:rPr lang="ru-RU" sz="1600" b="1" dirty="0" smtClean="0"/>
              <a:t> </a:t>
            </a:r>
            <a:r>
              <a:rPr lang="ru-RU" sz="1600" dirty="0" smtClean="0"/>
              <a:t>). Рисует простых деревенских жителей, раввинов, клоунов, музыкантов. На его картинах повторяются фигуры животных (лошадь, осел, петух).</a:t>
            </a:r>
            <a:br>
              <a:rPr lang="ru-RU" sz="1600" dirty="0" smtClean="0"/>
            </a:br>
            <a:r>
              <a:rPr lang="ru-RU" sz="1600" dirty="0" smtClean="0"/>
              <a:t>Шагал близок экспрессионизму и народному примитивному искусству, пишет картины в гротескно-символическом духе. Его поэтика граничит с фантастикой. Люди летают (</a:t>
            </a:r>
            <a:r>
              <a:rPr lang="ru-RU" sz="1600" b="1" dirty="0" smtClean="0"/>
              <a:t> </a:t>
            </a:r>
            <a:r>
              <a:rPr lang="ru-RU" sz="1600" b="1" i="1" dirty="0" smtClean="0"/>
              <a:t>Над городом</a:t>
            </a:r>
            <a:r>
              <a:rPr lang="ru-RU" sz="1600" b="1" dirty="0" smtClean="0"/>
              <a:t> </a:t>
            </a:r>
            <a:r>
              <a:rPr lang="ru-RU" sz="1600" dirty="0" smtClean="0"/>
              <a:t>), нарушается перспектива.</a:t>
            </a:r>
            <a:br>
              <a:rPr lang="ru-RU" sz="1600" dirty="0" smtClean="0"/>
            </a:br>
            <a:r>
              <a:rPr lang="ru-RU" sz="1600" dirty="0" smtClean="0"/>
              <a:t>После революции художник продолжал работать в Париже и в Америке, создал витражи и мозаики в Иерусалиме, илюсстрировал </a:t>
            </a:r>
            <a:r>
              <a:rPr lang="ru-RU" sz="1600" b="1" i="1" dirty="0" smtClean="0"/>
              <a:t>Мертвые души</a:t>
            </a:r>
            <a:r>
              <a:rPr lang="ru-RU" sz="1600" b="1" dirty="0" smtClean="0"/>
              <a:t> </a:t>
            </a:r>
            <a:r>
              <a:rPr lang="ru-RU" sz="1600" dirty="0" smtClean="0"/>
              <a:t>Гоголя. </a:t>
            </a:r>
            <a:endParaRPr lang="ru-RU" sz="1600" dirty="0"/>
          </a:p>
        </p:txBody>
      </p:sp>
      <p:pic>
        <p:nvPicPr>
          <p:cNvPr id="5" name="Zástupný symbol pro obsah 4" descr="šaga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204864"/>
            <a:ext cx="4172272" cy="3186339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z-Cyrl-AZ" b="1" dirty="0" smtClean="0"/>
              <a:t>Русские меценаты</a:t>
            </a:r>
            <a:br>
              <a:rPr lang="az-Cyrl-AZ" b="1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/>
              <a:t>П.Третьяков</a:t>
            </a:r>
            <a:r>
              <a:rPr lang="ru-RU" dirty="0" smtClean="0"/>
              <a:t> происходил из богатой купеческой семьи. В середине 19 века начал собирать картины, поставив цель создать галерею русской живописи. Некоторые картины он покупал прямо в мастерских. Третьяков в немалой мере поддерживал художников материально. Они его любили, уступали ему в ценах и даже предпочитали его галерею собраниям царя и великих князей.</a:t>
            </a:r>
            <a:br>
              <a:rPr lang="ru-RU" dirty="0" smtClean="0"/>
            </a:br>
            <a:r>
              <a:rPr lang="ru-RU" dirty="0" smtClean="0"/>
              <a:t>По завещанию мецената его галерея должна быть открыта на „вечное время для бесплатного обозрения для всех желающих“.</a:t>
            </a:r>
          </a:p>
          <a:p>
            <a:r>
              <a:rPr lang="ru-RU" b="1" dirty="0" smtClean="0"/>
              <a:t>С.Мамонтов</a:t>
            </a:r>
            <a:r>
              <a:rPr lang="ru-RU" dirty="0" smtClean="0"/>
              <a:t> - второй знаменитый русский меценат, крупный промышленник и владелец усадьбы Абрамцево, где встречались многие художники его времени.</a:t>
            </a:r>
          </a:p>
          <a:p>
            <a:endParaRPr lang="ru-RU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>В галереях Российской Федерации хранятся шедевры не только русского, но и мирового изобразительного искусства.</a:t>
            </a:r>
            <a:r>
              <a:rPr lang="ru-RU" dirty="0" smtClean="0"/>
              <a:t/>
            </a:r>
            <a:br>
              <a:rPr lang="ru-RU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smtClean="0"/>
              <a:t>Эрмитаж </a:t>
            </a:r>
            <a:r>
              <a:rPr lang="ru-RU" dirty="0" smtClean="0"/>
              <a:t>(Санкт-Петербург)</a:t>
            </a:r>
          </a:p>
          <a:p>
            <a:r>
              <a:rPr lang="ru-RU" dirty="0" smtClean="0"/>
              <a:t>Эрмитаж возник как частное собрание Екатерины II.</a:t>
            </a:r>
            <a:br>
              <a:rPr lang="ru-RU" dirty="0" smtClean="0"/>
            </a:br>
            <a:r>
              <a:rPr lang="ru-RU" dirty="0" smtClean="0"/>
              <a:t>В настоящее время Эрмитаж располагается в зданиях Зимнего дворца. В галерее хранится около 2,5 млн. экспонатов. Залы удивительно красивы, оборудованы ценнейшей мебелью, хрустальными люстрами, самоцветами, вазами… Эрмитаж - это „витрина русского богатства“.</a:t>
            </a:r>
            <a:br>
              <a:rPr lang="ru-RU" dirty="0" smtClean="0"/>
            </a:br>
            <a:r>
              <a:rPr lang="ru-RU" dirty="0" smtClean="0"/>
              <a:t>Коллекция галереи разделена на шесть отделов: первобытное искусство, античное искусство, западноевропейское искусство и культура (жемчужиной считаются два оригинала Леонардо да Винчи), восточное искусство, нумизматика и русское искусство. В Эрмитаже показывают лишь оригиналы.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smtClean="0"/>
              <a:t>Русский музей </a:t>
            </a:r>
            <a:r>
              <a:rPr lang="ru-RU" dirty="0" smtClean="0"/>
              <a:t>(Санкт-Петербург)</a:t>
            </a:r>
          </a:p>
          <a:p>
            <a:r>
              <a:rPr lang="ru-RU" dirty="0" smtClean="0"/>
              <a:t>В Русском музее собраны богатейшие коллекции русского искусства, в том числе икон.</a:t>
            </a:r>
          </a:p>
          <a:p>
            <a:r>
              <a:rPr lang="ru-RU" b="1" dirty="0" smtClean="0"/>
              <a:t>Третьяковская галерея </a:t>
            </a:r>
            <a:r>
              <a:rPr lang="ru-RU" dirty="0" smtClean="0"/>
              <a:t>(Москва)</a:t>
            </a:r>
          </a:p>
          <a:p>
            <a:r>
              <a:rPr lang="ru-RU" dirty="0" smtClean="0"/>
              <a:t>Крупнейшая галерея русского искусства мецената Третьякова. Основой коллекции является русское реалистическое искусство 19 в., но есть и картины мирового искусства. Фасад музея создан в сказочном стиле.</a:t>
            </a:r>
          </a:p>
          <a:p>
            <a:r>
              <a:rPr lang="ru-RU" b="1" dirty="0" smtClean="0"/>
              <a:t>Музей изобразительных искусств имени Пушкина </a:t>
            </a:r>
            <a:r>
              <a:rPr lang="ru-RU" dirty="0" smtClean="0"/>
              <a:t>(Москва)</a:t>
            </a:r>
          </a:p>
          <a:p>
            <a:r>
              <a:rPr lang="ru-RU" dirty="0" smtClean="0"/>
              <a:t>Создателем музея был И. В. Цветаев, отец поэтессы Марины Цветаевой. В музее хранятся коллекции мирового искусства, например, несколько шедевров импрессионизма.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Архитектурные творения Расстрелли</a:t>
            </a:r>
            <a:br>
              <a:rPr lang="ru-RU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8561" y="1600200"/>
            <a:ext cx="3395877" cy="4525963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34422" y="1600200"/>
            <a:ext cx="306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35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Классицизм (образцовый):</a:t>
            </a:r>
            <a:br>
              <a:rPr lang="ru-RU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Сдержанность.</a:t>
            </a:r>
          </a:p>
          <a:p>
            <a:r>
              <a:rPr lang="ru-RU" dirty="0"/>
              <a:t>Простота.</a:t>
            </a:r>
          </a:p>
          <a:p>
            <a:r>
              <a:rPr lang="ru-RU" dirty="0"/>
              <a:t>Объективность.</a:t>
            </a:r>
          </a:p>
          <a:p>
            <a:r>
              <a:rPr lang="ru-RU" dirty="0"/>
              <a:t>Чёткость.</a:t>
            </a:r>
          </a:p>
          <a:p>
            <a:r>
              <a:rPr lang="ru-RU" dirty="0"/>
              <a:t>Плавная контурная линия.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7713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Шедевры русского классицизма</a:t>
            </a:r>
            <a:br>
              <a:rPr lang="ru-RU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9540" y="2204864"/>
            <a:ext cx="3824428" cy="4464496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420888"/>
            <a:ext cx="4038600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7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Рококо (раковина):</a:t>
            </a:r>
            <a:br>
              <a:rPr lang="ru-RU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Изысканность и сложность форм.</a:t>
            </a:r>
          </a:p>
          <a:p>
            <a:r>
              <a:rPr lang="ru-RU" dirty="0"/>
              <a:t>Причудливость линий, орнаментов.</a:t>
            </a:r>
          </a:p>
          <a:p>
            <a:r>
              <a:rPr lang="ru-RU" dirty="0"/>
              <a:t>Лёгкость.</a:t>
            </a:r>
          </a:p>
          <a:p>
            <a:r>
              <a:rPr lang="ru-RU" dirty="0"/>
              <a:t>Изящество.</a:t>
            </a:r>
          </a:p>
          <a:p>
            <a:r>
              <a:rPr lang="ru-RU" dirty="0"/>
              <a:t>Воздушность.</a:t>
            </a:r>
          </a:p>
          <a:p>
            <a:r>
              <a:rPr lang="ru-RU" dirty="0"/>
              <a:t>Кокетливость.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318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Рококо</a:t>
            </a:r>
            <a:br>
              <a:rPr lang="ru-RU" dirty="0"/>
            </a:b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59571"/>
            <a:ext cx="4038600" cy="300722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23643" y="1600200"/>
            <a:ext cx="348771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887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1886</Words>
  <Application>Microsoft Office PowerPoint</Application>
  <PresentationFormat>Předvádění na obrazovce (4:3)</PresentationFormat>
  <Paragraphs>155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Calibri</vt:lpstr>
      <vt:lpstr>Times New Roman</vt:lpstr>
      <vt:lpstr>Motiv sady Office</vt:lpstr>
      <vt:lpstr>Русская живопись 17-18 веков</vt:lpstr>
      <vt:lpstr>Художественные стили:</vt:lpstr>
      <vt:lpstr>Маньеризм (вычурный): </vt:lpstr>
      <vt:lpstr>Барокко:  призван прославлять монархию и аристократию, возвеличивать церковь </vt:lpstr>
      <vt:lpstr>Архитектурные творения Расстрелли </vt:lpstr>
      <vt:lpstr>Классицизм (образцовый): </vt:lpstr>
      <vt:lpstr>Шедевры русского классицизма </vt:lpstr>
      <vt:lpstr>Рококо (раковина): </vt:lpstr>
      <vt:lpstr>Рококо </vt:lpstr>
      <vt:lpstr>Реализм:  отражение действительности, как в зеркале. </vt:lpstr>
      <vt:lpstr>Реалистическая живопись </vt:lpstr>
      <vt:lpstr>Prezentace aplikace PowerPoint</vt:lpstr>
      <vt:lpstr>В XVII столетии в русском изобразительном искусстве формируется новый жанр – парсуна. На смену иконным изображениям святых приходят портреты («персоны») реальных людей. Они выполняются на заказ мастерами Оружейной палаты.</vt:lpstr>
      <vt:lpstr>Портреты могут различаться по размеру и характеру изображения.</vt:lpstr>
      <vt:lpstr>Перед вами разные виды портрета. Оба они написаны Иваном Никитиным (1680-1742), талантливым русским живописцем: портрет канцлера Г.И.Головкина.1720 г. (слева), портрет напольного гетмана. 1720 г. (справа) </vt:lpstr>
      <vt:lpstr>Алексей Петрович Антропов (1716-1795) — выдающийся русский живописец-портретист, автор монументальных росписей, академик Императорской Академии Художеств. Портрет статс-дамы А.М.Измайловой и Портрет Петра I </vt:lpstr>
      <vt:lpstr>В начале 18 века Петр I окончательно освободил русское искусство из-под влияния церкви. Ему нужны были художники, которые могли бы изображать военные сражения, портреты царской свиты, виды строящего Петербурга</vt:lpstr>
      <vt:lpstr>Рокотов Федор Степанович (1756-1806), русский живописец. Стал родоначальником интимного психологического портрета в русской живописи. Изображал человека не позирующим, вне парадного окружения. Создал одухотворенные образы своих современников.   </vt:lpstr>
      <vt:lpstr>Prezentace aplikace PowerPoint</vt:lpstr>
      <vt:lpstr>Портрет Е.И.Нелидовой.1773г. Портрет Е.Н.Хрущевой и Е.Н.Хованской. 1773г.</vt:lpstr>
      <vt:lpstr>Д. Г. Левицкий замечательно сочетал в портретах принципы классицизма и рококо. </vt:lpstr>
      <vt:lpstr>Русский портрет</vt:lpstr>
      <vt:lpstr>Гравюра</vt:lpstr>
      <vt:lpstr>Живопись 19 века </vt:lpstr>
      <vt:lpstr>Prezentace aplikace PowerPoint</vt:lpstr>
      <vt:lpstr>Художники - передвижники</vt:lpstr>
      <vt:lpstr>Передвижники – это живописцы реалистического направления, входившие в крупнейшее русское прогрессивное демократическое объединение – Товарищество передвижных художественных выставок (1870- 1923гг).</vt:lpstr>
      <vt:lpstr> Основные жанры живописи передвижников – бытовой,портрет,пейзаж,исторический и фолклорный жанры. </vt:lpstr>
      <vt:lpstr>Иван Николаевич Крамской - живописец, гравер, художественный критик и общественный деятель</vt:lpstr>
      <vt:lpstr> И.И.Левитан</vt:lpstr>
      <vt:lpstr>Исаак Ильич Левитан родился в 1860 году. Юношеские годы Левитана прошли в тяжелой нужде и лишениях. Необыкновенное дарование художника было замечено уже во время обучения его в Училище живописи, ваяния и зодчества, куда он поступил в 1873 году.</vt:lpstr>
      <vt:lpstr>И. И. Шишкин </vt:lpstr>
      <vt:lpstr>Иван Иванович Шишкин (13.01.1832-8.03.1898), - знаменитый русский художник-пейзажист</vt:lpstr>
      <vt:lpstr> Суриков Василий Иванович, 1848 - 1916.Родился в казачьей семье. Суриков страстно любил русскую старину: обращаясь к сложным переломным эпохам в истории России, он стремился в прошлом народа найти ответ на волнующие вопросы современности. </vt:lpstr>
      <vt:lpstr>В. И. Суриков </vt:lpstr>
      <vt:lpstr>Васнецов Виктор Михайлович (1848—1926)— выдающийся русский художник, мастер живописи на исторические и фольклорные сюжеты.</vt:lpstr>
      <vt:lpstr>В. М. Васнецов </vt:lpstr>
      <vt:lpstr>Конец 19-го - начало 20-го века </vt:lpstr>
      <vt:lpstr>Prezentace aplikace PowerPoint</vt:lpstr>
      <vt:lpstr> Михаил Александрович Врубель родился в 1856 году. Великое мастерство, трагизм, героический дух и неповторимый декоративный дар делают Врубеля художником на все времена. Врубель М.А. Сирень.</vt:lpstr>
      <vt:lpstr>Модернистские направления </vt:lpstr>
      <vt:lpstr>Казимир Малевич</vt:lpstr>
      <vt:lpstr>Василий Кандинский</vt:lpstr>
      <vt:lpstr>Марк Шагал</vt:lpstr>
      <vt:lpstr>Русские меценаты </vt:lpstr>
      <vt:lpstr>В галереях Российской Федерации хранятся шедевры не только русского, но и мирового изобразительного искусства. </vt:lpstr>
    </vt:vector>
  </TitlesOfParts>
  <Company>Pedagogicka fakulta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живопись 17-18 веков</dc:title>
  <dc:creator>Naumová</dc:creator>
  <cp:lastModifiedBy>Malenová</cp:lastModifiedBy>
  <cp:revision>31</cp:revision>
  <dcterms:created xsi:type="dcterms:W3CDTF">2012-02-23T12:45:00Z</dcterms:created>
  <dcterms:modified xsi:type="dcterms:W3CDTF">2014-03-02T19:36:39Z</dcterms:modified>
</cp:coreProperties>
</file>