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312" r:id="rId4"/>
    <p:sldId id="268" r:id="rId5"/>
    <p:sldId id="269" r:id="rId6"/>
    <p:sldId id="270" r:id="rId7"/>
    <p:sldId id="273" r:id="rId8"/>
    <p:sldId id="306" r:id="rId9"/>
    <p:sldId id="305" r:id="rId10"/>
    <p:sldId id="276" r:id="rId11"/>
    <p:sldId id="280" r:id="rId12"/>
    <p:sldId id="310" r:id="rId13"/>
    <p:sldId id="279" r:id="rId14"/>
    <p:sldId id="281" r:id="rId15"/>
    <p:sldId id="307" r:id="rId16"/>
    <p:sldId id="272" r:id="rId17"/>
    <p:sldId id="308" r:id="rId18"/>
    <p:sldId id="328" r:id="rId19"/>
    <p:sldId id="289" r:id="rId20"/>
    <p:sldId id="283" r:id="rId21"/>
    <p:sldId id="322" r:id="rId22"/>
    <p:sldId id="259" r:id="rId23"/>
    <p:sldId id="292" r:id="rId24"/>
    <p:sldId id="314" r:id="rId25"/>
    <p:sldId id="320" r:id="rId26"/>
    <p:sldId id="321" r:id="rId27"/>
    <p:sldId id="313" r:id="rId28"/>
    <p:sldId id="323" r:id="rId29"/>
    <p:sldId id="324" r:id="rId30"/>
    <p:sldId id="327" r:id="rId31"/>
    <p:sldId id="329" r:id="rId32"/>
    <p:sldId id="330" r:id="rId33"/>
    <p:sldId id="331" r:id="rId34"/>
    <p:sldId id="285" r:id="rId35"/>
    <p:sldId id="286" r:id="rId36"/>
    <p:sldId id="287" r:id="rId37"/>
    <p:sldId id="309" r:id="rId38"/>
    <p:sldId id="258" r:id="rId39"/>
    <p:sldId id="288" r:id="rId40"/>
    <p:sldId id="296" r:id="rId41"/>
    <p:sldId id="271" r:id="rId42"/>
    <p:sldId id="298" r:id="rId43"/>
    <p:sldId id="297" r:id="rId44"/>
    <p:sldId id="311" r:id="rId45"/>
    <p:sldId id="291" r:id="rId46"/>
    <p:sldId id="325" r:id="rId47"/>
    <p:sldId id="315" r:id="rId48"/>
    <p:sldId id="317" r:id="rId49"/>
    <p:sldId id="319" r:id="rId50"/>
    <p:sldId id="316" r:id="rId51"/>
    <p:sldId id="332" r:id="rId52"/>
    <p:sldId id="333" r:id="rId53"/>
    <p:sldId id="335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B16"/>
    <a:srgbClr val="D9011B"/>
    <a:srgbClr val="008EC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2098675"/>
            <a:ext cx="70866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086600" cy="687388"/>
          </a:xfrm>
        </p:spPr>
        <p:txBody>
          <a:bodyPr/>
          <a:lstStyle>
            <a:lvl1pPr marL="0" indent="0" algn="r">
              <a:buFontTx/>
              <a:buNone/>
              <a:defRPr sz="29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166813" y="6610350"/>
            <a:ext cx="7413625" cy="2476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4D048E-8D46-4A37-A63D-A8C93DA22C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BD40-30C1-4AFE-AFD2-89876C57B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007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04A65-6D43-4DCF-99F2-6FF664891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490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955C8-50A1-46CB-B052-A42B27562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767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A2212-63D1-4809-9BE8-673DAFEE1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048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67E3-6844-4BEB-9315-BACE9DE59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239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88432-65F7-46E6-8E8C-4207061B8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903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B0805-AC49-40CC-8D54-022AF56649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98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D01B6-B73F-412F-B313-5AF70D9B5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599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1429C-56C9-4F82-AE27-40107C349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43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94BFD-21D9-46A3-BF75-4F610F400E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558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 descr="PPP_SDESI_PRT_Shawshan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1"/>
            <a:r>
              <a:rPr lang="en-US" smtClean="0"/>
              <a:t>Четвертый уровень</a:t>
            </a:r>
          </a:p>
          <a:p>
            <a:pPr lvl="2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0350"/>
            <a:ext cx="116681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6813" y="6610350"/>
            <a:ext cx="73453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8700" y="6610350"/>
            <a:ext cx="4953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CC5BA1-3DE5-475B-BE61-780BA5AF82F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MA"/><Relationship Id="rId6" Type="http://schemas.openxmlformats.org/officeDocument/2006/relationships/image" Target="../media/image53.png"/><Relationship Id="rId5" Type="http://schemas.microsoft.com/office/2007/relationships/media" Target="../media/media1.WMA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WMA"/><Relationship Id="rId5" Type="http://schemas.openxmlformats.org/officeDocument/2006/relationships/image" Target="../media/image53.png"/><Relationship Id="rId4" Type="http://schemas.microsoft.com/office/2007/relationships/media" Target="../media/media2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MA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10" Type="http://schemas.openxmlformats.org/officeDocument/2006/relationships/image" Target="../media/image53.png"/><Relationship Id="rId4" Type="http://schemas.openxmlformats.org/officeDocument/2006/relationships/image" Target="../media/image138.jpeg"/><Relationship Id="rId9" Type="http://schemas.microsoft.com/office/2007/relationships/media" Target="../media/media1.WM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vid.net/muscat/%F1%F2%F0%E0%E2%E8%ED%F1%EA%E8%E9/2" TargetMode="External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F3%F1%F1%EA%E8%E9_%E1%E0%EB%E5%F2_%C4%FF%E3%E8%EB%E5%E2%E0" TargetMode="External"/><Relationship Id="rId13" Type="http://schemas.openxmlformats.org/officeDocument/2006/relationships/hyperlink" Target="http://dress-code.net.ua/content/view/502/42/" TargetMode="External"/><Relationship Id="rId18" Type="http://schemas.openxmlformats.org/officeDocument/2006/relationships/hyperlink" Target="http://rusoch.fr/cult/russkie-sezony-xxi-veka-2.html" TargetMode="External"/><Relationship Id="rId3" Type="http://schemas.openxmlformats.org/officeDocument/2006/relationships/hyperlink" Target="http://art.1september.ru/2002/12/no12_2.htm" TargetMode="External"/><Relationship Id="rId7" Type="http://schemas.openxmlformats.org/officeDocument/2006/relationships/hyperlink" Target="http://blogs.mail.ru/mail/stani-mir.47/1E306205A93C115C.html" TargetMode="External"/><Relationship Id="rId12" Type="http://schemas.openxmlformats.org/officeDocument/2006/relationships/hyperlink" Target="http://virtualrm.spb.ru/resources/vernisages/d_7" TargetMode="External"/><Relationship Id="rId17" Type="http://schemas.openxmlformats.org/officeDocument/2006/relationships/hyperlink" Target="http://100-great.sokrytoe.com/007/665-russkie-sezony.html" TargetMode="External"/><Relationship Id="rId2" Type="http://schemas.openxmlformats.org/officeDocument/2006/relationships/image" Target="../media/image153.png"/><Relationship Id="rId16" Type="http://schemas.openxmlformats.org/officeDocument/2006/relationships/hyperlink" Target="http://ria.ru/culture/20080822/150597501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ernisag.com.ua/teatrkostum/534-russkie-sezonu-v-parige" TargetMode="External"/><Relationship Id="rId11" Type="http://schemas.openxmlformats.org/officeDocument/2006/relationships/hyperlink" Target="http://www.7ka.info/raznoe/30-sovremennyj-balet/3347-pervyj-russkij-sezon-v-parizhe-1909-vpechatleniya.html" TargetMode="External"/><Relationship Id="rId5" Type="http://schemas.openxmlformats.org/officeDocument/2006/relationships/hyperlink" Target="http://virtualrm.spb.ru/resources/vernisages/d_1" TargetMode="External"/><Relationship Id="rId15" Type="http://schemas.openxmlformats.org/officeDocument/2006/relationships/hyperlink" Target="http://fashion-ill.livejournal.com/81831.html" TargetMode="External"/><Relationship Id="rId10" Type="http://schemas.openxmlformats.org/officeDocument/2006/relationships/hyperlink" Target="http://www.iskusstvu.ru/electronnoe_uchebnoe_posobie/9_6_Iskusstvo_Rossii_rubezha_XIX_XX.html" TargetMode="External"/><Relationship Id="rId19" Type="http://schemas.openxmlformats.org/officeDocument/2006/relationships/hyperlink" Target="http://www.liveinternet.ru/users/batashn/tags/%E4%FF%E3%E8%EB%E5%E2/" TargetMode="External"/><Relationship Id="rId4" Type="http://schemas.openxmlformats.org/officeDocument/2006/relationships/hyperlink" Target="http://costume-history.livejournal.com/485806.html" TargetMode="External"/><Relationship Id="rId9" Type="http://schemas.openxmlformats.org/officeDocument/2006/relationships/hyperlink" Target="http://virtualrm.spb.ru/resources/vernisages/d_34" TargetMode="External"/><Relationship Id="rId14" Type="http://schemas.openxmlformats.org/officeDocument/2006/relationships/hyperlink" Target="http://clubs.ya.ru/4611686018427446951/replies.xml?item_no=3146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91" y="1063753"/>
            <a:ext cx="599341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5" y="1340768"/>
            <a:ext cx="7611379" cy="42484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>
                <a:gd name="adj" fmla="val 6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Сергей Дягилев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«Русские сезоны»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 Париже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(1906 – 1929)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741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invGray">
          <a:xfrm>
            <a:off x="1851" y="760140"/>
            <a:ext cx="6586373" cy="641327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1196752"/>
            <a:ext cx="4904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+mn-lt"/>
              </a:rPr>
              <a:t>В 1906 г. </a:t>
            </a:r>
            <a:r>
              <a:rPr lang="ru-RU" sz="2000" dirty="0">
                <a:latin typeface="+mn-lt"/>
              </a:rPr>
              <a:t>Дягилев</a:t>
            </a:r>
            <a:r>
              <a:rPr lang="ru-RU" sz="2400" dirty="0">
                <a:latin typeface="+mn-lt"/>
              </a:rPr>
              <a:t> организовал </a:t>
            </a:r>
            <a:r>
              <a:rPr lang="ru-RU" sz="2400" dirty="0">
                <a:solidFill>
                  <a:srgbClr val="FFFFFF"/>
                </a:solidFill>
                <a:latin typeface="+mn-lt"/>
              </a:rPr>
              <a:t>в десяти залах Осеннего салона </a:t>
            </a:r>
            <a:r>
              <a:rPr lang="ru-RU" sz="2400" dirty="0" smtClean="0">
                <a:latin typeface="+mn-lt"/>
              </a:rPr>
              <a:t>в </a:t>
            </a:r>
            <a:r>
              <a:rPr lang="ru-RU" sz="2400" dirty="0">
                <a:latin typeface="+mn-lt"/>
              </a:rPr>
              <a:t>Париже выставку "Два века русской живописи и скульптуры".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3072348"/>
            <a:ext cx="59212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+mn-lt"/>
              </a:rPr>
              <a:t>Она состояла из </a:t>
            </a:r>
            <a:r>
              <a:rPr lang="ru-RU" sz="2400" dirty="0" smtClean="0">
                <a:latin typeface="+mn-lt"/>
              </a:rPr>
              <a:t>русского портрета, тридцати пяти древнерусских </a:t>
            </a:r>
            <a:r>
              <a:rPr lang="ru-RU" sz="2400" dirty="0">
                <a:latin typeface="+mn-lt"/>
              </a:rPr>
              <a:t>икон из собрания Н. П. Лихачева. Были представлены и современные мастера: «большая тройка» — Врубель, Серова, Коровин, а также Малявин, Сомов, Бенуа, Бакст, Грабарь, Кустодиев, Остроумова-Лебедева, молодые П. В. Кузнецов и </a:t>
            </a:r>
            <a:r>
              <a:rPr lang="ru-RU" sz="2400" dirty="0" smtClean="0">
                <a:latin typeface="+mn-lt"/>
              </a:rPr>
              <a:t>      </a:t>
            </a:r>
          </a:p>
          <a:p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    </a:t>
            </a:r>
            <a:r>
              <a:rPr lang="ru-RU" sz="2400" dirty="0" smtClean="0">
                <a:latin typeface="+mn-lt"/>
              </a:rPr>
              <a:t>М</a:t>
            </a:r>
            <a:r>
              <a:rPr lang="ru-RU" sz="2400" dirty="0">
                <a:latin typeface="+mn-lt"/>
              </a:rPr>
              <a:t>. Ф. </a:t>
            </a:r>
            <a:r>
              <a:rPr lang="ru-RU" sz="2400" dirty="0" smtClean="0">
                <a:latin typeface="+mn-lt"/>
              </a:rPr>
              <a:t>Ларионов.</a:t>
            </a:r>
            <a:endParaRPr lang="ru-RU" sz="2400" dirty="0"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772817"/>
            <a:ext cx="3011591" cy="381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64088" y="5877272"/>
            <a:ext cx="3683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Коровин К.А. Париж. Бульвар </a:t>
            </a:r>
            <a:r>
              <a:rPr lang="ru-RU" sz="2000" b="1" dirty="0" smtClean="0">
                <a:latin typeface="+mn-lt"/>
              </a:rPr>
              <a:t>Капуцинок (1906)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079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invGray">
          <a:xfrm>
            <a:off x="107504" y="1628800"/>
            <a:ext cx="6012160" cy="432048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316" y="2116028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Изысканное </a:t>
            </a:r>
            <a:r>
              <a:rPr lang="ru-RU" dirty="0">
                <a:latin typeface="+mn-lt"/>
              </a:rPr>
              <a:t>оформление, осуществленное Бакстом при участии Бенуа, критика особенно выделяла. Успех сопровождал выставку и в Берлине, где она развернулась в Салоне Шульте. а также в следующем году в Венеции.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5359485"/>
            <a:ext cx="3354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Обер А.Л. </a:t>
            </a:r>
            <a:r>
              <a:rPr lang="ru-RU" sz="2000" b="1" dirty="0" smtClean="0">
                <a:latin typeface="+mn-lt"/>
              </a:rPr>
              <a:t>Баба-яга (1898)</a:t>
            </a:r>
            <a:endParaRPr lang="ru-RU" sz="2000" dirty="0">
              <a:latin typeface="+mn-lt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74" y="2289337"/>
            <a:ext cx="2680115" cy="2873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70569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6264696" cy="506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35696" y="6406275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 В.А. Осенний вечер в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Домотканово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(1886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12775"/>
            <a:ext cx="4708209" cy="4399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84783"/>
            <a:ext cx="3906202" cy="4621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323528" y="6093296"/>
            <a:ext cx="4826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Бенуа А.Н. Купальня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маркизы (1906)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6089486"/>
            <a:ext cx="3263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Врубель М.А.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Пан (1899)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43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2829934" y="6093296"/>
            <a:ext cx="4021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Врубель М.А.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Утро (1897)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3485" y="1083275"/>
            <a:ext cx="6680518" cy="529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>
            <a:off x="2740130" y="6399685"/>
            <a:ext cx="61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Тархов Н.А. За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завтраком (1906)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30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  <p:bldP spid="9" grpId="1"/>
      <p:bldP spid="10" grpId="0"/>
      <p:bldP spid="10" grpId="1"/>
      <p:bldP spid="12" grpId="0"/>
      <p:bldP spid="12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049" y="1272800"/>
            <a:ext cx="48443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Духовной жаждою томим,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В пустыне мрачной я влачился,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шестикрылый Серафим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На перепутье мне явился.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……………………………………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он к устам моим приник,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вырвал грешный мой </a:t>
            </a:r>
            <a:r>
              <a:rPr lang="ru-RU" sz="2400" b="1" dirty="0" smtClean="0">
                <a:latin typeface="+mn-lt"/>
              </a:rPr>
              <a:t>язык…</a:t>
            </a:r>
            <a:r>
              <a:rPr lang="ru-RU" sz="2400" b="1" dirty="0">
                <a:latin typeface="+mn-lt"/>
              </a:rPr>
              <a:t/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……………………………………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он мне грудь рассек мечом,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сердце трепетное вынул,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угль пылающий огнем,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Во грудь отверстую водвинул.</a:t>
            </a:r>
            <a:br>
              <a:rPr lang="ru-RU" sz="2400" b="1" dirty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2855" y="5874375"/>
            <a:ext cx="4826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+mn-lt"/>
              </a:rPr>
              <a:t>Александра Пушкина</a:t>
            </a:r>
            <a:r>
              <a:rPr lang="ru-RU" sz="2400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“Пророк</a:t>
            </a:r>
            <a:r>
              <a:rPr lang="ru-RU" sz="2400" b="1" dirty="0" smtClean="0">
                <a:latin typeface="+mn-lt"/>
              </a:rPr>
              <a:t>”</a:t>
            </a:r>
            <a:endParaRPr lang="ru-RU" sz="24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2" y="153883"/>
            <a:ext cx="7620000" cy="6484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1278107" y="6089235"/>
            <a:ext cx="679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Врубель М.А. Шестикрылый </a:t>
            </a:r>
            <a:r>
              <a:rPr lang="ru-RU" sz="2400" b="1" dirty="0" smtClean="0">
                <a:latin typeface="+mn-lt"/>
              </a:rPr>
              <a:t>серафим (1904)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159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251520" y="189017"/>
            <a:ext cx="9252520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Русские исторические концерты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invGray">
          <a:xfrm>
            <a:off x="0" y="1916832"/>
            <a:ext cx="5436096" cy="280831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738" y="22048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>
                <a:latin typeface="+mn-lt"/>
              </a:rPr>
              <a:t>В 1907 </a:t>
            </a:r>
            <a:r>
              <a:rPr lang="ru-RU" sz="2400" dirty="0">
                <a:latin typeface="+mn-lt"/>
              </a:rPr>
              <a:t>году в рамках сезонов прошли Русские исторические концерты с участием Римского-Корсакова, Рахманинова, Глазунова и др.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2" y="1354445"/>
            <a:ext cx="2867853" cy="3634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33" y="1432540"/>
            <a:ext cx="2924573" cy="3749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96" y="1323526"/>
            <a:ext cx="2725822" cy="38767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523797" y="4966877"/>
            <a:ext cx="42839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И. Е.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Репин.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Портрет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Н.А. Римского-Корсакова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(1893)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10870" y="5800755"/>
            <a:ext cx="5809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Портрет С. В.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Рахманинова.  (предположительно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работы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Серова)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008573" y="5176528"/>
            <a:ext cx="31005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И. Е.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Репин.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Портрет  А.К. Глазунова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(1887) </a:t>
            </a:r>
          </a:p>
        </p:txBody>
      </p:sp>
    </p:spTree>
    <p:extLst>
      <p:ext uri="{BB962C8B-B14F-4D97-AF65-F5344CB8AC3E}">
        <p14:creationId xmlns="" xmlns:p14="http://schemas.microsoft.com/office/powerpoint/2010/main" val="1032050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0" animBg="1"/>
      <p:bldP spid="5" grpId="0"/>
      <p:bldP spid="10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Оперные «сезоны»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34126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316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В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1908 году состоялись оперные сезоны, во время которых французов покорило выступление Шаляпина в «Борисе Годунове».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062295"/>
            <a:ext cx="51039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«Оперные </a:t>
            </a:r>
            <a:r>
              <a:rPr lang="ru-RU" sz="2000" b="1" dirty="0">
                <a:latin typeface="+mn-lt"/>
              </a:rPr>
              <a:t>спектакли “Русских сезонов” преследовали цель открыть глаза Европе на неподражаемую самобытность и самоценность русской классической оперы, представить ее как неотъемлемую часть мировой музыкальной культуры, показать, что кроме “Тристана” Вагнера есть еще “Борис” и “</a:t>
            </a:r>
            <a:r>
              <a:rPr lang="ru-RU" sz="2000" b="1" dirty="0" err="1">
                <a:latin typeface="+mn-lt"/>
              </a:rPr>
              <a:t>Хованщина</a:t>
            </a:r>
            <a:r>
              <a:rPr lang="ru-RU" sz="2000" b="1" dirty="0" smtClean="0">
                <a:latin typeface="+mn-lt"/>
              </a:rPr>
              <a:t>”».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                В. </a:t>
            </a:r>
            <a:r>
              <a:rPr lang="ru-RU" sz="2000" b="1" dirty="0" err="1" smtClean="0">
                <a:latin typeface="+mn-lt"/>
              </a:rPr>
              <a:t>Нувель</a:t>
            </a:r>
            <a:endParaRPr lang="ru-RU" sz="20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0" y="922966"/>
            <a:ext cx="3718560" cy="586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5785085" y="5661248"/>
            <a:ext cx="3050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+mn-lt"/>
              </a:rPr>
              <a:t>А. Головин. </a:t>
            </a:r>
          </a:p>
          <a:p>
            <a:pPr lvl="0" algn="ctr"/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Шаляпин </a:t>
            </a:r>
            <a:r>
              <a:rPr lang="ru-RU" sz="2000" b="1" dirty="0">
                <a:solidFill>
                  <a:srgbClr val="FFFFFF"/>
                </a:solidFill>
                <a:latin typeface="+mn-lt"/>
              </a:rPr>
              <a:t>в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роли</a:t>
            </a:r>
          </a:p>
          <a:p>
            <a:pPr lvl="0" algn="ctr"/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+mn-lt"/>
              </a:rPr>
              <a:t>Б.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Годунова </a:t>
            </a:r>
            <a:r>
              <a:rPr lang="ru-RU" sz="2000" b="1" dirty="0" smtClean="0">
                <a:latin typeface="+mn-lt"/>
              </a:rPr>
              <a:t>(1912)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787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-20014" y="980728"/>
            <a:ext cx="5940152" cy="53285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65" y="1628800"/>
            <a:ext cx="4824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П</a:t>
            </a:r>
            <a:r>
              <a:rPr lang="ru-RU" dirty="0" smtClean="0">
                <a:latin typeface="+mn-lt"/>
              </a:rPr>
              <a:t>лодотворным </a:t>
            </a:r>
            <a:r>
              <a:rPr lang="ru-RU" dirty="0">
                <a:latin typeface="+mn-lt"/>
              </a:rPr>
              <a:t>было сотрудничество Дягилева с известными композиторами тех лет — Рихардом Штраусом, Эриком Сати, </a:t>
            </a:r>
            <a:r>
              <a:rPr lang="ru-RU" dirty="0" smtClean="0">
                <a:latin typeface="+mn-lt"/>
              </a:rPr>
              <a:t>Полем </a:t>
            </a:r>
            <a:r>
              <a:rPr lang="ru-RU" dirty="0">
                <a:latin typeface="+mn-lt"/>
              </a:rPr>
              <a:t>Д</a:t>
            </a:r>
            <a:r>
              <a:rPr lang="ru-RU" dirty="0" smtClean="0">
                <a:latin typeface="+mn-lt"/>
              </a:rPr>
              <a:t>юком, Морисом Равелем, Мануэлем де Фалья, </a:t>
            </a:r>
            <a:r>
              <a:rPr lang="ru-RU" dirty="0">
                <a:latin typeface="+mn-lt"/>
              </a:rPr>
              <a:t>Сергеем Прокофьевым, Клодом Дебюсси, — и в особенности с открытым им Игорем </a:t>
            </a:r>
            <a:r>
              <a:rPr lang="ru-RU" dirty="0" smtClean="0">
                <a:latin typeface="+mn-lt"/>
              </a:rPr>
              <a:t>Стравинским.</a:t>
            </a:r>
            <a:endParaRPr lang="ru-RU" dirty="0">
              <a:latin typeface="+mn-lt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87016" y="153019"/>
            <a:ext cx="885698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59" y="1464036"/>
            <a:ext cx="3106718" cy="462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789684" y="6110988"/>
            <a:ext cx="3090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П. Пикассо                         И. Стравинский (1920)</a:t>
            </a:r>
            <a:endParaRPr lang="ru-RU" sz="2000" b="1" dirty="0"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" y="153019"/>
            <a:ext cx="9182221" cy="66323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5287" y="5928668"/>
            <a:ext cx="432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Дягилев и  </a:t>
            </a:r>
            <a:r>
              <a:rPr lang="ru-RU" sz="2000" b="1" dirty="0" err="1" smtClean="0">
                <a:latin typeface="+mn-lt"/>
              </a:rPr>
              <a:t>И</a:t>
            </a:r>
            <a:r>
              <a:rPr lang="ru-RU" sz="2000" b="1" dirty="0" smtClean="0">
                <a:latin typeface="+mn-lt"/>
              </a:rPr>
              <a:t>. Стравинский (1920)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663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Игорь Стравинский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(1882-1971)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546" y="1333217"/>
            <a:ext cx="6534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Самым крупным достижением Дягилева на музыкальной ниве “Русских сезонов” было “открытие Стравинского”.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0" y="3121448"/>
            <a:ext cx="2592288" cy="355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8" y="3054565"/>
            <a:ext cx="1600986" cy="368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22" y="3076744"/>
            <a:ext cx="2570034" cy="363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46650" y="632182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632182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4966" y="6308154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-7808" y="2204864"/>
            <a:ext cx="3096345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«Жар-птица»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(1910)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2987823" y="2204864"/>
            <a:ext cx="3096345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«Петрушка»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(1911)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6108475" y="1958545"/>
            <a:ext cx="3312368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«Весна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священная»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(1913)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090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8" grpId="0"/>
      <p:bldP spid="9" grpId="0"/>
      <p:bldP spid="10" grpId="0"/>
      <p:bldP spid="11" grpId="1"/>
      <p:bldP spid="12" grpId="1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Игорь Стравинский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(1882-1971)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88840"/>
            <a:ext cx="46085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«Стравинский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удивительным образом владеет оркестром.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Инструменты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звучат по-новому. Звучности их вызывают в слушателе невыразимое изумление. Какая смелость инструментовки! Какая сказочная роскошь! Какая жизнь! Какая молодость! Стравинский, которому инструментовка Рихарда Штрауса должна казаться детской забавой, не стесняется в средствах и делает прямо чудеса с деревянными и медными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инструментами...»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(из французских газет)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9798" y="6166655"/>
            <a:ext cx="3090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И. Стравинский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10" y="1470991"/>
            <a:ext cx="3387654" cy="469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19990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287016" y="153019"/>
            <a:ext cx="885698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-28195" y="724519"/>
            <a:ext cx="6300192" cy="65572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97" y="3248789"/>
            <a:ext cx="51485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В 1911 г. Дягилев организовал постоянно действующую антрепризу "Русский балет", которая гастролировала в разных городах Европы и Америки. Парижане были покорены музыкой Н. А. Римского-Корсакова, М. И. Глинки, А. П. Бородина, И. Ф. Стравинского, постановками М. М. Фокина, несравненными танцовщиками и </a:t>
            </a:r>
            <a:r>
              <a:rPr lang="ru-RU" sz="2000" b="1" dirty="0" smtClean="0">
                <a:latin typeface="+mn-lt"/>
              </a:rPr>
              <a:t>танцовщицами из России. </a:t>
            </a:r>
            <a:endParaRPr lang="ru-RU" sz="2000" b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592" y="1475656"/>
            <a:ext cx="5116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800" b="1" dirty="0">
                <a:latin typeface="+mn-lt"/>
              </a:rPr>
              <a:t>Программа 1909 г. помимо балетных спектаклей и сцен "Павильон 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 err="1" smtClean="0">
                <a:latin typeface="+mn-lt"/>
              </a:rPr>
              <a:t>Армиды</a:t>
            </a:r>
            <a:r>
              <a:rPr lang="ru-RU" sz="1800" b="1" dirty="0">
                <a:latin typeface="+mn-lt"/>
              </a:rPr>
              <a:t>", "Пир", "Клеопатра", "Сильфиды" включала и оперные фрагменты. Однако с 1910 г. устраивались только балетные представления.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727834" cy="520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542414" y="6402487"/>
            <a:ext cx="3594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Балетная труппа Дягилева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922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/>
          <p:cNvSpPr>
            <a:spLocks noChangeArrowheads="1"/>
          </p:cNvSpPr>
          <p:nvPr/>
        </p:nvSpPr>
        <p:spPr bwMode="invGray">
          <a:xfrm>
            <a:off x="0" y="1600200"/>
            <a:ext cx="6012160" cy="449580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blackWhite">
          <a:xfrm>
            <a:off x="107503" y="2133600"/>
            <a:ext cx="4852413" cy="990600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Уникальное </a:t>
            </a:r>
            <a:r>
              <a:rPr lang="ru-RU" sz="2000" dirty="0">
                <a:latin typeface="+mn-lt"/>
              </a:rPr>
              <a:t>и вместе с тем характерное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явление </a:t>
            </a:r>
            <a:r>
              <a:rPr lang="ru-RU" sz="2000" dirty="0">
                <a:latin typeface="+mn-lt"/>
              </a:rPr>
              <a:t>"серебряного века" российской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культуры</a:t>
            </a:r>
            <a:r>
              <a:rPr lang="ru-RU" sz="2000" dirty="0">
                <a:latin typeface="+mn-lt"/>
              </a:rPr>
              <a:t>.</a:t>
            </a:r>
          </a:p>
          <a:p>
            <a:endParaRPr lang="en-US" sz="2000" dirty="0"/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blackWhite">
          <a:xfrm>
            <a:off x="107502" y="3276600"/>
            <a:ext cx="4852413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Цикл </a:t>
            </a:r>
            <a:r>
              <a:rPr lang="ru-RU" sz="2000" dirty="0">
                <a:latin typeface="+mn-lt"/>
              </a:rPr>
              <a:t>музыкальных представлений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русского </a:t>
            </a:r>
            <a:r>
              <a:rPr lang="ru-RU" sz="2000" dirty="0">
                <a:latin typeface="+mn-lt"/>
              </a:rPr>
              <a:t>театра во Франции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(</a:t>
            </a:r>
            <a:r>
              <a:rPr lang="ru-RU" sz="2000" dirty="0">
                <a:latin typeface="+mn-lt"/>
              </a:rPr>
              <a:t>антрепренёр С. Дягилев) </a:t>
            </a:r>
            <a:r>
              <a:rPr lang="ru-RU" sz="2000" dirty="0" smtClean="0">
                <a:latin typeface="+mn-lt"/>
              </a:rPr>
              <a:t>. </a:t>
            </a:r>
            <a:endParaRPr lang="ru-RU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blackWhite">
          <a:xfrm>
            <a:off x="134548" y="4419600"/>
            <a:ext cx="4915273" cy="131365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5A2D7">
                  <a:gamma/>
                  <a:shade val="46275"/>
                  <a:invGamma/>
                </a:srgbClr>
              </a:gs>
              <a:gs pos="50000">
                <a:srgbClr val="55A2D7"/>
              </a:gs>
              <a:gs pos="100000">
                <a:srgbClr val="55A2D7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Результат </a:t>
            </a:r>
            <a:r>
              <a:rPr lang="ru-RU" sz="2000" dirty="0">
                <a:latin typeface="+mn-lt"/>
              </a:rPr>
              <a:t>устремлений петербургского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кружка </a:t>
            </a:r>
            <a:r>
              <a:rPr lang="ru-RU" sz="2000" dirty="0">
                <a:latin typeface="+mn-lt"/>
              </a:rPr>
              <a:t>художников объединения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"</a:t>
            </a:r>
            <a:r>
              <a:rPr lang="ru-RU" sz="2000" dirty="0">
                <a:latin typeface="+mn-lt"/>
              </a:rPr>
              <a:t>Мир искусства" во главе с А. </a:t>
            </a:r>
            <a:r>
              <a:rPr lang="ru-RU" sz="2000" dirty="0" smtClean="0">
                <a:latin typeface="+mn-lt"/>
              </a:rPr>
              <a:t>Бенуа</a:t>
            </a:r>
            <a:r>
              <a:rPr lang="ru-RU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и С. Дягилевым. </a:t>
            </a:r>
            <a:endParaRPr lang="ru-RU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gray">
          <a:xfrm>
            <a:off x="5868144" y="1916832"/>
            <a:ext cx="3096344" cy="3493368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Основная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идея: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прославить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русское   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искусство  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на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Западе".</a:t>
            </a:r>
          </a:p>
          <a:p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403648" y="188640"/>
            <a:ext cx="7112539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«Русские сезоны»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428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6" grpId="0" animBg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46529" y="-11151"/>
            <a:ext cx="8999440" cy="129616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6012160" cy="51216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blackWhite">
          <a:xfrm>
            <a:off x="46528" y="2044373"/>
            <a:ext cx="5555142" cy="122413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endParaRPr lang="ru-RU" sz="2000" b="1" dirty="0" smtClean="0"/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842" y="2093604"/>
            <a:ext cx="5509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Б</a:t>
            </a:r>
            <a:r>
              <a:rPr lang="ru-RU" sz="2000" b="1" dirty="0" smtClean="0">
                <a:latin typeface="+mn-lt"/>
              </a:rPr>
              <a:t>алетные </a:t>
            </a:r>
            <a:r>
              <a:rPr lang="ru-RU" sz="2000" b="1" dirty="0">
                <a:latin typeface="+mn-lt"/>
              </a:rPr>
              <a:t>спектакли 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должны были явить миру </a:t>
            </a:r>
            <a:r>
              <a:rPr lang="ru-RU" sz="2000" b="1" dirty="0" smtClean="0">
                <a:latin typeface="+mn-lt"/>
              </a:rPr>
              <a:t>новый </a:t>
            </a:r>
            <a:r>
              <a:rPr lang="ru-RU" sz="2000" b="1" dirty="0">
                <a:latin typeface="+mn-lt"/>
              </a:rPr>
              <a:t>музыкальный театр, которого еще не знали  </a:t>
            </a:r>
            <a:r>
              <a:rPr lang="ru-RU" sz="2000" b="1" dirty="0" smtClean="0">
                <a:latin typeface="+mn-lt"/>
              </a:rPr>
              <a:t>ни </a:t>
            </a:r>
            <a:r>
              <a:rPr lang="ru-RU" sz="2000" b="1" dirty="0">
                <a:latin typeface="+mn-lt"/>
              </a:rPr>
              <a:t>в России, ни в </a:t>
            </a:r>
            <a:r>
              <a:rPr lang="ru-RU" sz="2000" b="1" dirty="0" smtClean="0">
                <a:latin typeface="+mn-lt"/>
              </a:rPr>
              <a:t>Европе.</a:t>
            </a:r>
            <a:endParaRPr lang="ru-RU" sz="2000" b="1" dirty="0">
              <a:latin typeface="+mn-lt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blackWhite">
          <a:xfrm>
            <a:off x="46528" y="4560765"/>
            <a:ext cx="4951675" cy="1323439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b="1" dirty="0"/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254" y="4560766"/>
            <a:ext cx="5076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Русская хореография и театрально-декорационное искусство стали началом новой эпохи развития европейского </a:t>
            </a:r>
            <a:r>
              <a:rPr lang="ru-RU" sz="2000" b="1" dirty="0" smtClean="0">
                <a:latin typeface="+mn-lt"/>
              </a:rPr>
              <a:t>балета.</a:t>
            </a:r>
            <a:endParaRPr lang="ru-RU" sz="2000" b="1" dirty="0">
              <a:latin typeface="+mn-lt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2280049" y="3599379"/>
            <a:ext cx="484632" cy="855611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87300"/>
            <a:ext cx="3177824" cy="3730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 12"/>
          <p:cNvSpPr/>
          <p:nvPr/>
        </p:nvSpPr>
        <p:spPr>
          <a:xfrm>
            <a:off x="4860032" y="5842337"/>
            <a:ext cx="4401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В.А.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Серов.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Павлова в балете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«Сильфиды»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555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196752"/>
            <a:ext cx="6012160" cy="576064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31" y="1584651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«Балет как искусство умер, - еще недавно говорили французы, - и никакой силой его не воскресить». И вдруг - откровение! Живая, трепещущая, колоритная картина народной жизни, картина, полная огня, блеска, красок, движения, безумного воодушевления, какая-то фантасмагория танцев (Половецкие Пляски в «Игоре»)! И ни одного пируэта, ни одного фуэте, ни одного пуанта! А красиво и интересно так, что не оторвешь </a:t>
            </a:r>
            <a:r>
              <a:rPr lang="ru-RU" sz="2000" b="1" dirty="0" smtClean="0">
                <a:latin typeface="+mn-lt"/>
              </a:rPr>
              <a:t>взора... (</a:t>
            </a:r>
            <a:r>
              <a:rPr lang="ru-RU" sz="2000" b="1" dirty="0">
                <a:latin typeface="+mn-lt"/>
              </a:rPr>
              <a:t>«</a:t>
            </a:r>
            <a:r>
              <a:rPr lang="ru-RU" sz="2000" b="1" dirty="0" err="1">
                <a:latin typeface="+mn-lt"/>
              </a:rPr>
              <a:t>Figaro</a:t>
            </a:r>
            <a:r>
              <a:rPr lang="ru-RU" sz="2000" b="1" dirty="0" smtClean="0">
                <a:latin typeface="+mn-lt"/>
              </a:rPr>
              <a:t>») 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2776"/>
            <a:ext cx="3454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63021" y="6258723"/>
            <a:ext cx="3762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Серж Лифарь и Коко Шанель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139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1944486" y="116632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>
            <a:off x="251587" y="1124744"/>
            <a:ext cx="4032448" cy="5484779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Михаил Фокин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Вера Фокина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Вацлав Нижинский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Анна Павлова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Матильда Кшесинская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Тамара </a:t>
            </a:r>
            <a:r>
              <a:rPr lang="ru-RU" b="1" dirty="0" err="1" smtClean="0">
                <a:solidFill>
                  <a:srgbClr val="002060"/>
                </a:solidFill>
              </a:rPr>
              <a:t>Карсавина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Серж Лифарь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Ида Рубинштейн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Леонид Мясин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Джордж Баланчин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Вера </a:t>
            </a:r>
            <a:r>
              <a:rPr lang="ru-RU" b="1" dirty="0" err="1" smtClean="0">
                <a:solidFill>
                  <a:srgbClr val="002060"/>
                </a:solidFill>
              </a:rPr>
              <a:t>Каралли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Александр Монахов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Любовь Чернышева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другие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96" y="980728"/>
            <a:ext cx="4238600" cy="513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99592" y="6183572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Томсон М.Н. Матильда Кшесинская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(1991)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1763688" y="166731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invGray">
          <a:xfrm>
            <a:off x="54156" y="1296684"/>
            <a:ext cx="7182140" cy="5532851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916832"/>
            <a:ext cx="6120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«Эксперименты </a:t>
            </a:r>
            <a:r>
              <a:rPr lang="ru-RU" sz="2000" b="1" dirty="0">
                <a:latin typeface="+mn-lt"/>
              </a:rPr>
              <a:t>с танцевальными формами Нижинского опережали время и потому были не сразу приняты зрителями. </a:t>
            </a:r>
            <a:endParaRPr lang="ru-RU" sz="2000" b="1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Фокин </a:t>
            </a:r>
            <a:r>
              <a:rPr lang="ru-RU" sz="2000" b="1" dirty="0">
                <a:latin typeface="+mn-lt"/>
              </a:rPr>
              <a:t>добавил движениям «богатую пластику</a:t>
            </a:r>
            <a:r>
              <a:rPr lang="ru-RU" sz="2000" b="1" dirty="0" smtClean="0">
                <a:latin typeface="+mn-lt"/>
              </a:rPr>
              <a:t>», а продолжатель </a:t>
            </a:r>
            <a:r>
              <a:rPr lang="ru-RU" sz="2000" b="1" dirty="0">
                <a:latin typeface="+mn-lt"/>
              </a:rPr>
              <a:t>заложенных им </a:t>
            </a:r>
            <a:r>
              <a:rPr lang="ru-RU" sz="2000" b="1" dirty="0" smtClean="0">
                <a:latin typeface="+mn-lt"/>
              </a:rPr>
              <a:t>  принципов </a:t>
            </a:r>
            <a:r>
              <a:rPr lang="ru-RU" sz="2000" b="1" dirty="0">
                <a:latin typeface="+mn-lt"/>
              </a:rPr>
              <a:t>- Мясин - </a:t>
            </a:r>
            <a:r>
              <a:rPr lang="ru-RU" sz="2000" b="1" dirty="0" smtClean="0">
                <a:latin typeface="+mn-lt"/>
              </a:rPr>
              <a:t>    обогатил </a:t>
            </a:r>
            <a:r>
              <a:rPr lang="ru-RU" sz="2000" b="1" dirty="0">
                <a:latin typeface="+mn-lt"/>
              </a:rPr>
              <a:t>хореографию «ломаными и </a:t>
            </a:r>
            <a:r>
              <a:rPr lang="ru-RU" sz="2000" b="1" dirty="0" smtClean="0">
                <a:latin typeface="+mn-lt"/>
              </a:rPr>
              <a:t>  вычурными   формами».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Баланчин </a:t>
            </a:r>
            <a:r>
              <a:rPr lang="ru-RU" sz="2000" b="1" dirty="0">
                <a:latin typeface="+mn-lt"/>
              </a:rPr>
              <a:t>же окончательно отошёл от правил академического танца, придав своим балетам более стилизованное и экспрессионистское </a:t>
            </a:r>
            <a:r>
              <a:rPr lang="ru-RU" sz="2000" b="1" dirty="0" smtClean="0">
                <a:latin typeface="+mn-lt"/>
              </a:rPr>
              <a:t>звучание».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                    В. Светлов 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78" y="1484784"/>
            <a:ext cx="2885755" cy="489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61756" y="6429152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Вацлав Нижинский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2024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123728" y="49188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96" y="3471257"/>
            <a:ext cx="2483768" cy="29973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13" y="855168"/>
            <a:ext cx="2641485" cy="3519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76" y="3398319"/>
            <a:ext cx="2736303" cy="3045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1" y="620688"/>
            <a:ext cx="2594436" cy="36285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473917" y="4278612"/>
            <a:ext cx="1649811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Вацлав </a:t>
            </a:r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Нижинский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61942" y="6403780"/>
            <a:ext cx="202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Михаил Фокин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374946"/>
            <a:ext cx="1180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Леонид </a:t>
            </a:r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Мясин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9975" y="6435653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Джордж Баланчин</a:t>
            </a:r>
          </a:p>
        </p:txBody>
      </p:sp>
    </p:spTree>
    <p:extLst>
      <p:ext uri="{BB962C8B-B14F-4D97-AF65-F5344CB8AC3E}">
        <p14:creationId xmlns="" xmlns:p14="http://schemas.microsoft.com/office/powerpoint/2010/main" val="4088007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4060" y="992286"/>
            <a:ext cx="6358140" cy="5904657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1711" y="1331640"/>
            <a:ext cx="52469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«Фокин </a:t>
            </a:r>
            <a:r>
              <a:rPr lang="ru-RU" sz="2000" b="1" dirty="0">
                <a:latin typeface="+mn-lt"/>
              </a:rPr>
              <a:t>- истинный «поэт стиля». </a:t>
            </a:r>
            <a:r>
              <a:rPr lang="ru-RU" sz="2000" b="1" dirty="0" smtClean="0">
                <a:latin typeface="+mn-lt"/>
              </a:rPr>
              <a:t>     Он </a:t>
            </a:r>
            <a:r>
              <a:rPr lang="ru-RU" sz="2000" b="1" dirty="0">
                <a:latin typeface="+mn-lt"/>
              </a:rPr>
              <a:t>умеет вдохновляться им и творческим воображением уходит в известную </a:t>
            </a:r>
            <a:r>
              <a:rPr lang="ru-RU" sz="2000" b="1" dirty="0" smtClean="0">
                <a:latin typeface="+mn-lt"/>
              </a:rPr>
              <a:t>эпоху…»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«У </a:t>
            </a:r>
            <a:r>
              <a:rPr lang="ru-RU" sz="2000" b="1" dirty="0">
                <a:latin typeface="+mn-lt"/>
              </a:rPr>
              <a:t>него красив рисунок и налицо чувство хореографических красок. Много новизны в этих сложных группах, рожденных его фантазией. Группы бесподобны но компоновке; массовые танцы оригинально красивы; своеобразны отдельные вариации и совершенно новая вариация; в ней балетмейстеру удалось избегнуть пируэтов и антраша, из которых обыкновенно складываются мужские </a:t>
            </a:r>
            <a:r>
              <a:rPr lang="ru-RU" sz="2000" b="1" dirty="0" smtClean="0">
                <a:latin typeface="+mn-lt"/>
              </a:rPr>
              <a:t>вариации…»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(из французских газет)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92286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89701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380393"/>
            <a:ext cx="5495802" cy="45867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45" y="178096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«Павлова </a:t>
            </a:r>
            <a:r>
              <a:rPr lang="ru-RU" sz="2000" b="1" dirty="0">
                <a:latin typeface="+mn-lt"/>
              </a:rPr>
              <a:t>- такая же величина в танце, как Расин в поэзии, Пуссен в живописи и Глюк в музыке. Достаточно несколько </a:t>
            </a:r>
            <a:r>
              <a:rPr lang="ru-RU" sz="2000" b="1" dirty="0" err="1">
                <a:latin typeface="+mn-lt"/>
              </a:rPr>
              <a:t>pas</a:t>
            </a:r>
            <a:r>
              <a:rPr lang="ru-RU" sz="2000" b="1" dirty="0">
                <a:latin typeface="+mn-lt"/>
              </a:rPr>
              <a:t> Павловой, движений ее рук, поворота ее головы, ее улыбки - и мы видим пред собою то робкую Психею, то скорбную, то саму Терпсихору, управляющую вместе с Аполлоном танцами на священной горе</a:t>
            </a:r>
            <a:r>
              <a:rPr lang="ru-RU" sz="2000" b="1" dirty="0" smtClean="0">
                <a:latin typeface="+mn-lt"/>
              </a:rPr>
              <a:t>...»</a:t>
            </a:r>
          </a:p>
          <a:p>
            <a:r>
              <a:rPr lang="ru-RU" sz="20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                                               </a:t>
            </a:r>
            <a:r>
              <a:rPr lang="ru-RU" sz="2000" b="1" dirty="0">
                <a:solidFill>
                  <a:srgbClr val="FFFFFF"/>
                </a:solidFill>
                <a:latin typeface="Cambria"/>
              </a:rPr>
              <a:t>(</a:t>
            </a:r>
            <a:r>
              <a:rPr lang="ru-RU" sz="2000" b="1" dirty="0" smtClean="0">
                <a:solidFill>
                  <a:srgbClr val="FFFFFF"/>
                </a:solidFill>
                <a:latin typeface="Cambria"/>
              </a:rPr>
              <a:t>«</a:t>
            </a:r>
            <a:r>
              <a:rPr lang="ru-RU" sz="2000" b="1" dirty="0" err="1">
                <a:solidFill>
                  <a:srgbClr val="FFFFFF"/>
                </a:solidFill>
                <a:latin typeface="Cambria"/>
              </a:rPr>
              <a:t>Figaro</a:t>
            </a:r>
            <a:r>
              <a:rPr lang="ru-RU" sz="2000" b="1" dirty="0" smtClean="0">
                <a:solidFill>
                  <a:srgbClr val="FFFFFF"/>
                </a:solidFill>
                <a:latin typeface="Cambria"/>
              </a:rPr>
              <a:t>»)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94994"/>
            <a:ext cx="298233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72200" y="6231565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Анна Павлова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522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700808"/>
            <a:ext cx="5279778" cy="35283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02" y="21999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«Согласование </a:t>
            </a:r>
            <a:r>
              <a:rPr lang="ru-RU" sz="2000" b="1" dirty="0">
                <a:latin typeface="+mn-lt"/>
              </a:rPr>
              <a:t>между мимикой и пластикой совершенное, всё тело выражает то, чего требует разум: у него красота фрески и античной статуи; он идеальная модель, с которой хочется рисовать и </a:t>
            </a:r>
            <a:r>
              <a:rPr lang="ru-RU" sz="2000" b="1" dirty="0" smtClean="0">
                <a:latin typeface="+mn-lt"/>
              </a:rPr>
              <a:t>лепить…</a:t>
            </a:r>
            <a:r>
              <a:rPr lang="ru-RU" sz="2000" b="1" baseline="30000" dirty="0" smtClean="0">
                <a:latin typeface="+mn-lt"/>
              </a:rPr>
              <a:t>»</a:t>
            </a:r>
            <a:endParaRPr lang="ru-RU" sz="2000" b="1" dirty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         (Огюст </a:t>
            </a:r>
            <a:r>
              <a:rPr lang="ru-RU" sz="2000" b="1" dirty="0">
                <a:latin typeface="+mn-lt"/>
              </a:rPr>
              <a:t>Роден о </a:t>
            </a:r>
            <a:r>
              <a:rPr lang="ru-RU" sz="2000" b="1" dirty="0" smtClean="0">
                <a:latin typeface="+mn-lt"/>
              </a:rPr>
              <a:t>Нижинском)</a:t>
            </a:r>
            <a:endParaRPr lang="ru-RU" sz="2000" b="1" dirty="0">
              <a:latin typeface="+mn-lt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80728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32975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5351786" cy="389756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0825" y="21999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Ее называли «женщиной</a:t>
            </a:r>
            <a:r>
              <a:rPr lang="ru-RU" sz="2000" b="1" dirty="0">
                <a:latin typeface="+mn-lt"/>
              </a:rPr>
              <a:t>, похожей на танцующее пламя, в свете и тенях которого обитает томная нега. Ни один резкий штрих не нарушает гармонии ее движений: ее танцы - это нежнейшие тона и рисунок воздушной </a:t>
            </a:r>
            <a:r>
              <a:rPr lang="ru-RU" sz="2000" b="1" dirty="0" smtClean="0">
                <a:latin typeface="+mn-lt"/>
              </a:rPr>
              <a:t>пастели…»</a:t>
            </a:r>
          </a:p>
          <a:p>
            <a:r>
              <a:rPr lang="ru-RU" sz="2000" b="1" dirty="0" smtClean="0">
                <a:latin typeface="+mn-lt"/>
              </a:rPr>
              <a:t>                        («</a:t>
            </a:r>
            <a:r>
              <a:rPr lang="ru-RU" sz="2000" b="1" dirty="0" err="1">
                <a:latin typeface="+mn-lt"/>
              </a:rPr>
              <a:t>Figaro</a:t>
            </a:r>
            <a:r>
              <a:rPr lang="ru-RU" sz="2000" b="1" dirty="0">
                <a:latin typeface="+mn-lt"/>
              </a:rPr>
              <a:t>» </a:t>
            </a:r>
            <a:r>
              <a:rPr lang="ru-RU" sz="2000" b="1" dirty="0" smtClean="0">
                <a:latin typeface="+mn-lt"/>
              </a:rPr>
              <a:t>о </a:t>
            </a:r>
            <a:r>
              <a:rPr lang="ru-RU" sz="2000" b="1" dirty="0" err="1" smtClean="0">
                <a:latin typeface="+mn-lt"/>
              </a:rPr>
              <a:t>Карсавиной</a:t>
            </a:r>
            <a:r>
              <a:rPr lang="ru-RU" sz="2000" b="1" dirty="0">
                <a:latin typeface="+mn-lt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34299"/>
            <a:ext cx="3799978" cy="5271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12160" y="6424847"/>
            <a:ext cx="2456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9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6012160" cy="51216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13285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«В </a:t>
            </a:r>
            <a:r>
              <a:rPr lang="ru-RU" sz="2000" b="1" dirty="0">
                <a:latin typeface="+mn-lt"/>
              </a:rPr>
              <a:t>ней чувствуется та раса, которая пленила древнего Ирода; в ней - гибкость змеи и пластичность женщины, в ее танцах - сладострастно-окаменелая грация Востока, полная неги и целомудрия животной страсти. Сколько пленительной томности в ее танце, так тонко и художественно угаданном </a:t>
            </a:r>
            <a:r>
              <a:rPr lang="ru-RU" sz="2000" b="1" dirty="0" smtClean="0">
                <a:latin typeface="+mn-lt"/>
              </a:rPr>
              <a:t>Фокиным…»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(Ида Рубинштейн)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86789"/>
            <a:ext cx="3711881" cy="5199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494521" y="6386399"/>
            <a:ext cx="316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+mn-lt"/>
              </a:rPr>
              <a:t>Ида</a:t>
            </a:r>
            <a:r>
              <a:rPr lang="ru-RU" sz="2000" b="1" dirty="0" smtClean="0">
                <a:latin typeface="+mn-lt"/>
              </a:rPr>
              <a:t> Рубинштейн (1923)</a:t>
            </a:r>
            <a:endParaRPr lang="ru-RU" sz="2000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" y="1082939"/>
            <a:ext cx="9144000" cy="5703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63886" y="6251326"/>
            <a:ext cx="5445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В. Серов. Портрет Иды Рубинштейн (1910)</a:t>
            </a:r>
            <a:endParaRPr lang="ru-RU" sz="2000" b="1" dirty="0">
              <a:latin typeface="+mn-lt"/>
            </a:endParaRPr>
          </a:p>
        </p:txBody>
      </p:sp>
      <p:pic>
        <p:nvPicPr>
          <p:cNvPr id="2" name="Р-К Шахерезада II Lento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194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2684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4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37" y="332656"/>
            <a:ext cx="9797966" cy="570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23121" y="6050542"/>
            <a:ext cx="7441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Борис Кустодиев. Эскиз группового портрета художников объединения «Мир искусства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»  (1916-1920)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532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215516" y="113521"/>
            <a:ext cx="8712968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Фотогалерея  мастеров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1" y="1002136"/>
            <a:ext cx="3352636" cy="533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1010999"/>
            <a:ext cx="3679864" cy="5326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90548" y="6337897"/>
            <a:ext cx="3007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Матильда Кшесинская</a:t>
            </a:r>
            <a:endParaRPr lang="ru-RU" sz="2000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878805"/>
            <a:ext cx="3823880" cy="5459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22" y="878805"/>
            <a:ext cx="4163549" cy="546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96681" y="6386308"/>
            <a:ext cx="3103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Вера и Михаил Фокины</a:t>
            </a:r>
            <a:endParaRPr lang="ru-RU" sz="20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85" y="974859"/>
            <a:ext cx="4604646" cy="526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9" y="953590"/>
            <a:ext cx="4208077" cy="536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42" y="1002136"/>
            <a:ext cx="2987025" cy="508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" y="1002136"/>
            <a:ext cx="2939626" cy="50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77" y="1010999"/>
            <a:ext cx="2934415" cy="4991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4747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6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7" grpId="0"/>
      <p:bldP spid="7" grpId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726180" cy="477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4581525" cy="591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91880" y="6381440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Анна Павлова</a:t>
            </a:r>
            <a:endParaRPr lang="ru-RU" sz="20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96" y="342181"/>
            <a:ext cx="4903759" cy="590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0" y="277499"/>
            <a:ext cx="3235838" cy="597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4" y="1174358"/>
            <a:ext cx="530550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55" y="608881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80" y="1274829"/>
            <a:ext cx="4958875" cy="3738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419376"/>
            <a:ext cx="3848100" cy="568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8" y="1541417"/>
            <a:ext cx="4651817" cy="344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920647" cy="522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03629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2959"/>
            <a:ext cx="3213243" cy="584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2959"/>
            <a:ext cx="3744416" cy="580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91880" y="6381440"/>
            <a:ext cx="2603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Вацлав Нижинский</a:t>
            </a:r>
            <a:endParaRPr lang="ru-RU" sz="20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3582"/>
            <a:ext cx="3600400" cy="612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3542"/>
            <a:ext cx="3816424" cy="577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43546"/>
            <a:ext cx="5110385" cy="408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7" y="295445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513157" y="6381440"/>
            <a:ext cx="2456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dirty="0"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7" y="342326"/>
            <a:ext cx="4047897" cy="525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98" y="295445"/>
            <a:ext cx="4487577" cy="546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0" y="957306"/>
            <a:ext cx="57150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28" y="215008"/>
            <a:ext cx="3010829" cy="598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42934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7146"/>
            <a:ext cx="5052006" cy="595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195736" y="6372966"/>
            <a:ext cx="5149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r>
              <a:rPr lang="ru-RU" sz="2000" b="1" dirty="0" smtClean="0">
                <a:latin typeface="+mn-lt"/>
              </a:rPr>
              <a:t> и Вацлав Нижинский</a:t>
            </a:r>
            <a:endParaRPr lang="ru-RU" sz="20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0964"/>
            <a:ext cx="4462873" cy="5652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3314"/>
            <a:ext cx="3528392" cy="564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48" y="137146"/>
            <a:ext cx="3867501" cy="609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2" y="137145"/>
            <a:ext cx="3586549" cy="609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836420" y="6372966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Фелия</a:t>
            </a:r>
            <a:r>
              <a:rPr lang="ru-RU" sz="2000" b="1" dirty="0" smtClean="0">
                <a:latin typeface="+mn-lt"/>
              </a:rPr>
              <a:t> Дубровская</a:t>
            </a:r>
            <a:endParaRPr lang="ru-RU" sz="20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6371141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Леонид Мясин</a:t>
            </a:r>
            <a:endParaRPr lang="ru-RU" sz="2000" dirty="0"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1" y="772574"/>
            <a:ext cx="3951731" cy="5328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30" y="916591"/>
            <a:ext cx="4280635" cy="518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3435788" y="6371141"/>
            <a:ext cx="1840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Серж Лифарь</a:t>
            </a:r>
            <a:endParaRPr lang="ru-RU" sz="2000" dirty="0"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6187"/>
            <a:ext cx="3616512" cy="615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04" y="86187"/>
            <a:ext cx="3648822" cy="620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1098479" y="6372966"/>
            <a:ext cx="1978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Ольга Хохлова</a:t>
            </a:r>
            <a:endParaRPr lang="ru-RU" sz="2000" dirty="0"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20471" y="6371141"/>
            <a:ext cx="4762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Тадео</a:t>
            </a:r>
            <a:r>
              <a:rPr lang="ru-RU" sz="2000" b="1" dirty="0" smtClean="0">
                <a:latin typeface="+mn-lt"/>
              </a:rPr>
              <a:t> Славинский и Лидия Соколова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966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  <p:bldP spid="16" grpId="1"/>
      <p:bldP spid="20" grpId="0"/>
      <p:bldP spid="20" grpId="1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gray">
          <a:xfrm>
            <a:off x="1763687" y="1296843"/>
            <a:ext cx="5616625" cy="5300394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7752" y="1477580"/>
            <a:ext cx="57085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Оперные и балетные постановки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«Борис Годунов»         «Весна священная»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«Хованщина»               «Нарцисс»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«Князь Игорь»             «Дафнис и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Хлоя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Псковитянка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          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Сильфиды»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         «Послеполуденный   «Клеопатра»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отдых Фавна»              «Юдифь»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«Шахеразада»              «Садко» 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«Жар-птица»                «Полуночное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солнце»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«Петрушка»                  «Золотой петушок»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«Времена года»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  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Шопениана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«Красная маска»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«Легенда об Иосифе»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и другие.                            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54" y="1199980"/>
            <a:ext cx="5976663" cy="565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50586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58942" y="764704"/>
            <a:ext cx="6097234" cy="648072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09365"/>
            <a:ext cx="52072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«Первый </a:t>
            </a:r>
            <a:r>
              <a:rPr lang="ru-RU" sz="2000" b="1" dirty="0">
                <a:latin typeface="+mn-lt"/>
              </a:rPr>
              <a:t>балетный сезон 1909г. стал настоящей сенсацией — пресса писала об открытии «неведомого мира», о «революции» и начале новой эры в балете. </a:t>
            </a:r>
            <a:r>
              <a:rPr lang="ru-RU" sz="2000" b="1" dirty="0" smtClean="0">
                <a:latin typeface="+mn-lt"/>
              </a:rPr>
              <a:t>Спектакли </a:t>
            </a:r>
            <a:r>
              <a:rPr lang="ru-RU" sz="2000" b="1" dirty="0">
                <a:latin typeface="+mn-lt"/>
              </a:rPr>
              <a:t>Русских сезонов, по словам </a:t>
            </a:r>
            <a:r>
              <a:rPr lang="ru-RU" sz="2000" b="1" dirty="0" smtClean="0">
                <a:latin typeface="+mn-lt"/>
              </a:rPr>
              <a:t>Жана Кокто</a:t>
            </a:r>
            <a:r>
              <a:rPr lang="ru-RU" sz="2000" b="1" dirty="0">
                <a:latin typeface="+mn-lt"/>
              </a:rPr>
              <a:t>, «привели в экстаз» публику и «потрясли Францию».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20" y="3771417"/>
            <a:ext cx="51220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«На </a:t>
            </a:r>
            <a:r>
              <a:rPr lang="ru-RU" sz="2000" b="1" dirty="0">
                <a:latin typeface="+mn-lt"/>
              </a:rPr>
              <a:t>публику произвели впечатление свободное обращение русских художников с разнообразными эпохами и культурами как творческими источниками</a:t>
            </a:r>
            <a:r>
              <a:rPr lang="ru-RU" sz="2000" b="1" dirty="0" smtClean="0">
                <a:latin typeface="+mn-lt"/>
              </a:rPr>
              <a:t>, раскованность </a:t>
            </a:r>
            <a:r>
              <a:rPr lang="ru-RU" sz="2000" b="1" dirty="0">
                <a:latin typeface="+mn-lt"/>
              </a:rPr>
              <a:t>цветовых решений и безграничная фантазия в изобретении необыкновенных </a:t>
            </a:r>
            <a:r>
              <a:rPr lang="ru-RU" sz="2000" b="1" dirty="0" smtClean="0">
                <a:latin typeface="+mn-lt"/>
              </a:rPr>
              <a:t>деталей». 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</a:t>
            </a: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1215723"/>
            <a:ext cx="3626064" cy="497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1115616" y="72722"/>
            <a:ext cx="644522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632119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n-lt"/>
              </a:rPr>
              <a:t>«Послеполуденный </a:t>
            </a:r>
            <a:r>
              <a:rPr lang="ru-RU" sz="2000" b="1" dirty="0">
                <a:latin typeface="+mn-lt"/>
              </a:rPr>
              <a:t>отдых </a:t>
            </a:r>
            <a:r>
              <a:rPr lang="ru-RU" sz="2000" b="1" dirty="0" smtClean="0">
                <a:latin typeface="+mn-lt"/>
              </a:rPr>
              <a:t>фавна» (1912)</a:t>
            </a: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351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34126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16" y="1196752"/>
            <a:ext cx="5060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Успех «сезонов»  связан </a:t>
            </a:r>
            <a:r>
              <a:rPr lang="ru-RU" sz="2000" b="1" dirty="0">
                <a:latin typeface="+mn-lt"/>
              </a:rPr>
              <a:t>не только с выбором блестящих исполнителей и классической музыки русских композиторов, но и с невиданной прежде целостностью и взаимосвязью всех компонентов сценического действа</a:t>
            </a:r>
            <a:r>
              <a:rPr lang="ru-RU" sz="2000" b="1" dirty="0" smtClean="0">
                <a:latin typeface="+mn-lt"/>
              </a:rPr>
              <a:t>. Декорации </a:t>
            </a:r>
            <a:r>
              <a:rPr lang="ru-RU" sz="2000" b="1" dirty="0">
                <a:latin typeface="+mn-lt"/>
              </a:rPr>
              <a:t>и костюмы создавались по эскизам одного художника, что для того времени было смелым новаторством.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15" y="4527991"/>
            <a:ext cx="49415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Огромное впечатление парижской публики от «экзотических» балетов дягилевской труппы привело к возникновению новых стилей в массовой моде: увлечению Востоком и экзотикой славянской культуры.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24" y="1395350"/>
            <a:ext cx="345510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95126" y="6147878"/>
            <a:ext cx="356270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000" b="1" dirty="0" smtClean="0">
                <a:ln w="50800"/>
                <a:latin typeface="+mn-lt"/>
              </a:rPr>
              <a:t>Эскизы костюмов Л. Бакста</a:t>
            </a:r>
          </a:p>
          <a:p>
            <a:r>
              <a:rPr lang="ru-RU" sz="2000" b="1" dirty="0" smtClean="0">
                <a:ln w="50800"/>
                <a:latin typeface="+mn-lt"/>
              </a:rPr>
              <a:t> к балету «Нарцисс» (1911)</a:t>
            </a:r>
            <a:endParaRPr lang="ru-RU" sz="2000" b="1" dirty="0">
              <a:ln w="50800"/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68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«Весна священная»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И. Стравинского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1" y="1006402"/>
            <a:ext cx="7678431" cy="5302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gray">
          <a:xfrm>
            <a:off x="1620503" y="6309319"/>
            <a:ext cx="59061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Декорации и костюмы Николая Рериха (1913)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4" y="908719"/>
            <a:ext cx="3482488" cy="525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075997" cy="525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30445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99592" y="192977"/>
            <a:ext cx="92525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Художники-декораторы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>
            <a:off x="395536" y="1484783"/>
            <a:ext cx="4680520" cy="5151587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Александр Бенуа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Лев Бакст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Валентин Серов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Алексей Головин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Николац</a:t>
            </a:r>
            <a:r>
              <a:rPr lang="ru-RU" sz="2800" b="1" dirty="0" smtClean="0">
                <a:solidFill>
                  <a:srgbClr val="002060"/>
                </a:solidFill>
              </a:rPr>
              <a:t> Рерих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Константин Коровин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Мстислав Добужинский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Евгений Лансере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Константин Сомов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Наталья Гончарова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 другие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55" y="963560"/>
            <a:ext cx="3285501" cy="569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gray">
          <a:xfrm>
            <a:off x="6445280" y="6108104"/>
            <a:ext cx="16504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Лев Бакст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09786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«Наши </a:t>
            </a:r>
            <a:r>
              <a:rPr lang="ru-RU" sz="2000" b="1" dirty="0">
                <a:latin typeface="+mn-lt"/>
              </a:rPr>
              <a:t>художники совершили настоящий переворот в парижских художественных взглядах на значение и смысл декоративной части спектаклей. О Бенуа, </a:t>
            </a:r>
            <a:r>
              <a:rPr lang="ru-RU" sz="2000" b="1" dirty="0" err="1">
                <a:latin typeface="+mn-lt"/>
              </a:rPr>
              <a:t>Баксте</a:t>
            </a:r>
            <a:r>
              <a:rPr lang="ru-RU" sz="2000" b="1" dirty="0">
                <a:latin typeface="+mn-lt"/>
              </a:rPr>
              <a:t>, Рерихе, Головине, Коровине, Серове и других наших мастерах </a:t>
            </a:r>
            <a:r>
              <a:rPr lang="ru-RU" sz="2000" b="1" dirty="0" smtClean="0">
                <a:latin typeface="+mn-lt"/>
              </a:rPr>
              <a:t>(</a:t>
            </a:r>
            <a:r>
              <a:rPr lang="ru-RU" sz="2000" b="1" dirty="0" err="1" smtClean="0">
                <a:latin typeface="+mn-lt"/>
              </a:rPr>
              <a:t>Билибине</a:t>
            </a:r>
            <a:r>
              <a:rPr lang="ru-RU" sz="2000" b="1" dirty="0" smtClean="0">
                <a:latin typeface="+mn-lt"/>
              </a:rPr>
              <a:t>, </a:t>
            </a:r>
            <a:r>
              <a:rPr lang="ru-RU" sz="2000" b="1" dirty="0" err="1" smtClean="0">
                <a:latin typeface="+mn-lt"/>
              </a:rPr>
              <a:t>Анисфельде</a:t>
            </a:r>
            <a:r>
              <a:rPr lang="ru-RU" sz="2000" b="1" dirty="0" smtClean="0">
                <a:latin typeface="+mn-lt"/>
              </a:rPr>
              <a:t>,  Лансере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 smtClean="0">
                <a:latin typeface="+mn-lt"/>
              </a:rPr>
              <a:t>Юоне</a:t>
            </a:r>
            <a:r>
              <a:rPr lang="ru-RU" sz="2000" b="1" dirty="0" smtClean="0">
                <a:latin typeface="+mn-lt"/>
              </a:rPr>
              <a:t>, Яремиче) писалось </a:t>
            </a:r>
            <a:r>
              <a:rPr lang="ru-RU" sz="2000" b="1" dirty="0">
                <a:latin typeface="+mn-lt"/>
              </a:rPr>
              <a:t>не меньше, чем о нашем ансамбле, чем о Фокине, Нижинском и </a:t>
            </a:r>
            <a:r>
              <a:rPr lang="ru-RU" sz="2000" b="1" dirty="0" err="1" smtClean="0">
                <a:latin typeface="+mn-lt"/>
              </a:rPr>
              <a:t>Карсавиной</a:t>
            </a:r>
            <a:r>
              <a:rPr lang="ru-RU" sz="2000" b="1" dirty="0" smtClean="0">
                <a:latin typeface="+mn-lt"/>
              </a:rPr>
              <a:t>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В. </a:t>
            </a:r>
            <a:r>
              <a:rPr lang="ru-RU" sz="2000" b="1" dirty="0" err="1" smtClean="0">
                <a:latin typeface="+mn-lt"/>
              </a:rPr>
              <a:t>Нувель</a:t>
            </a:r>
            <a:r>
              <a:rPr lang="ru-RU" sz="2000" b="1" dirty="0" smtClean="0">
                <a:latin typeface="+mn-lt"/>
              </a:rPr>
              <a:t>   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000" b="1" dirty="0"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«Каждый костюм – оживленная акварель»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03" y="1168287"/>
            <a:ext cx="3443925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019388" y="6055846"/>
            <a:ext cx="4139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. Бенуа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«Павильон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Армиды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 (1909)</a:t>
            </a:r>
          </a:p>
        </p:txBody>
      </p:sp>
    </p:spTree>
    <p:extLst>
      <p:ext uri="{BB962C8B-B14F-4D97-AF65-F5344CB8AC3E}">
        <p14:creationId xmlns="" xmlns:p14="http://schemas.microsoft.com/office/powerpoint/2010/main" val="2491859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647056" y="63967"/>
            <a:ext cx="8496944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Антрепренёр-авангардист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invGray">
          <a:xfrm>
            <a:off x="3992" y="676035"/>
            <a:ext cx="6224191" cy="6353365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45545" y="3356992"/>
            <a:ext cx="4894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Русский </a:t>
            </a:r>
            <a:r>
              <a:rPr lang="ru-RU" dirty="0">
                <a:latin typeface="+mn-lt"/>
              </a:rPr>
              <a:t>театральный и художественный деятель, </a:t>
            </a:r>
          </a:p>
          <a:p>
            <a:r>
              <a:rPr lang="ru-RU" dirty="0" smtClean="0">
                <a:latin typeface="+mn-lt"/>
              </a:rPr>
              <a:t>антрепренёр-авангардист, </a:t>
            </a:r>
          </a:p>
          <a:p>
            <a:r>
              <a:rPr lang="ru-RU" dirty="0" smtClean="0">
                <a:latin typeface="+mn-lt"/>
              </a:rPr>
              <a:t>один </a:t>
            </a:r>
            <a:r>
              <a:rPr lang="ru-RU" dirty="0">
                <a:latin typeface="+mn-lt"/>
              </a:rPr>
              <a:t>из основоположников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группы </a:t>
            </a:r>
            <a:r>
              <a:rPr lang="ru-RU" dirty="0">
                <a:latin typeface="+mn-lt"/>
              </a:rPr>
              <a:t>«Мир Искусства»,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организатор «</a:t>
            </a:r>
            <a:r>
              <a:rPr lang="ru-RU" dirty="0">
                <a:latin typeface="+mn-lt"/>
              </a:rPr>
              <a:t>Русских сезонов»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в </a:t>
            </a:r>
            <a:r>
              <a:rPr lang="ru-RU" dirty="0">
                <a:latin typeface="+mn-lt"/>
              </a:rPr>
              <a:t>Париже </a:t>
            </a:r>
            <a:r>
              <a:rPr lang="ru-RU" dirty="0" smtClean="0">
                <a:latin typeface="+mn-lt"/>
              </a:rPr>
              <a:t>и </a:t>
            </a:r>
            <a:r>
              <a:rPr lang="ru-RU" dirty="0">
                <a:latin typeface="+mn-lt"/>
              </a:rPr>
              <a:t>труппы «Русский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балет </a:t>
            </a:r>
            <a:r>
              <a:rPr lang="ru-RU" dirty="0">
                <a:latin typeface="+mn-lt"/>
              </a:rPr>
              <a:t>Дягилева</a:t>
            </a:r>
            <a:r>
              <a:rPr lang="ru-RU" dirty="0" smtClean="0">
                <a:latin typeface="+mn-lt"/>
              </a:rPr>
              <a:t>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54" y="980728"/>
            <a:ext cx="4511169" cy="5623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741204" y="6090592"/>
            <a:ext cx="4075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В.А. Серов. Портрет С. Дягилева</a:t>
            </a:r>
            <a:endParaRPr lang="ru-RU" sz="2000" b="1" dirty="0"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51519" y="1276248"/>
            <a:ext cx="3888433" cy="1883386"/>
          </a:xfrm>
          <a:prstGeom prst="rect">
            <a:avLst/>
          </a:prstGeom>
          <a:noFill/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CanDow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Сергей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Павлович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 Дягилев </a:t>
            </a:r>
            <a:b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(1872-1929)</a:t>
            </a:r>
          </a:p>
        </p:txBody>
      </p:sp>
    </p:spTree>
    <p:extLst>
      <p:ext uri="{BB962C8B-B14F-4D97-AF65-F5344CB8AC3E}">
        <p14:creationId xmlns="" xmlns:p14="http://schemas.microsoft.com/office/powerpoint/2010/main" val="775899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611560" y="53752"/>
            <a:ext cx="8224871" cy="1143000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Костюмы Л. </a:t>
            </a:r>
            <a:r>
              <a:rPr lang="ru-RU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Бакста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«Шахеразада» Римского-Корсакова</a:t>
            </a:r>
          </a:p>
        </p:txBody>
      </p:sp>
      <p:pic>
        <p:nvPicPr>
          <p:cNvPr id="5" name="Содержимое 3" descr="20394631_107117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7330"/>
            <a:ext cx="2555776" cy="516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53" y="1607329"/>
            <a:ext cx="2887219" cy="511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20394279_QueenGuar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96" y="1607330"/>
            <a:ext cx="3490726" cy="511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028560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-20014" y="1700808"/>
            <a:ext cx="5940152" cy="374441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4928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Позднее Дягилев с его страстью к новаторству привлекал в качестве декораторов передовых художников </a:t>
            </a:r>
            <a:r>
              <a:rPr lang="ru-RU" sz="2000" b="1" dirty="0" smtClean="0">
                <a:latin typeface="+mn-lt"/>
              </a:rPr>
              <a:t> Европы — Пабло </a:t>
            </a:r>
            <a:r>
              <a:rPr lang="ru-RU" sz="2000" b="1" dirty="0">
                <a:latin typeface="+mn-lt"/>
              </a:rPr>
              <a:t>Пикассо, Андре Дерена, Коко </a:t>
            </a:r>
            <a:r>
              <a:rPr lang="ru-RU" sz="2000" b="1" dirty="0" smtClean="0">
                <a:latin typeface="+mn-lt"/>
              </a:rPr>
              <a:t>Шанель, </a:t>
            </a:r>
            <a:r>
              <a:rPr lang="ru-RU" sz="2000" b="1" dirty="0">
                <a:latin typeface="+mn-lt"/>
              </a:rPr>
              <a:t>Анри Матисса и многих </a:t>
            </a:r>
            <a:r>
              <a:rPr lang="ru-RU" sz="2000" b="1" dirty="0" smtClean="0">
                <a:latin typeface="+mn-lt"/>
              </a:rPr>
              <a:t>других. </a:t>
            </a:r>
            <a:endParaRPr lang="ru-RU" sz="2000" b="1" dirty="0">
              <a:latin typeface="+mn-lt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899592" y="192977"/>
            <a:ext cx="92525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Художники-декораторы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66" y="1016732"/>
            <a:ext cx="3799179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182066" y="6140081"/>
            <a:ext cx="3851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 П. Пикассо </a:t>
            </a:r>
          </a:p>
          <a:p>
            <a:pPr algn="ctr"/>
            <a:r>
              <a:rPr lang="ru-RU" sz="2000" b="1" dirty="0" smtClean="0">
                <a:latin typeface="+mn-lt"/>
              </a:rPr>
              <a:t>(«Голубой экспресс» ,1924)</a:t>
            </a:r>
            <a:endParaRPr lang="ru-RU" sz="2000" b="1" dirty="0">
              <a:latin typeface="+mn-lt"/>
            </a:endParaRPr>
          </a:p>
        </p:txBody>
      </p:sp>
      <p:pic>
        <p:nvPicPr>
          <p:cNvPr id="5" name="Страв. Петрушка Картина 4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188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061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декораций</a:t>
            </a: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115616" y="5445224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Гранд Опера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Париж (2009)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1" y="962699"/>
            <a:ext cx="7200800" cy="587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Box 67"/>
          <p:cNvSpPr txBox="1">
            <a:spLocks noChangeArrowheads="1"/>
          </p:cNvSpPr>
          <p:nvPr/>
        </p:nvSpPr>
        <p:spPr bwMode="gray">
          <a:xfrm>
            <a:off x="2391635" y="6338936"/>
            <a:ext cx="46288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Л. Бакст «Шахерезада» (1910)</a:t>
            </a:r>
            <a:endParaRPr lang="en-US" sz="24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37" y="870913"/>
            <a:ext cx="5472608" cy="592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gray">
          <a:xfrm>
            <a:off x="2232913" y="6338935"/>
            <a:ext cx="4497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Б. </a:t>
            </a:r>
            <a:r>
              <a:rPr lang="ru-RU" b="1" dirty="0" err="1" smtClean="0">
                <a:solidFill>
                  <a:srgbClr val="002060"/>
                </a:solidFill>
                <a:latin typeface="+mn-lt"/>
              </a:rPr>
              <a:t>Анисфельд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 «Садко» (1911)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2" y="1340768"/>
            <a:ext cx="8296589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 Box 67"/>
          <p:cNvSpPr txBox="1">
            <a:spLocks noChangeArrowheads="1"/>
          </p:cNvSpPr>
          <p:nvPr/>
        </p:nvSpPr>
        <p:spPr bwMode="gray">
          <a:xfrm>
            <a:off x="2242580" y="6396335"/>
            <a:ext cx="47828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Н. Рерих  «Князь Игорь» (1909)</a:t>
            </a:r>
            <a:endParaRPr lang="en-US" sz="24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5" y="1196753"/>
            <a:ext cx="8652562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Box 67"/>
          <p:cNvSpPr txBox="1">
            <a:spLocks noChangeArrowheads="1"/>
          </p:cNvSpPr>
          <p:nvPr/>
        </p:nvSpPr>
        <p:spPr bwMode="gray">
          <a:xfrm>
            <a:off x="2541583" y="6424527"/>
            <a:ext cx="44829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Л. Бакст  «Клеопатра» (1909)</a:t>
            </a:r>
            <a:endParaRPr lang="en-US" sz="2400" b="1" dirty="0">
              <a:latin typeface="+mn-l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3" y="954998"/>
            <a:ext cx="7261676" cy="587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 Box 67"/>
          <p:cNvSpPr txBox="1">
            <a:spLocks noChangeArrowheads="1"/>
          </p:cNvSpPr>
          <p:nvPr/>
        </p:nvSpPr>
        <p:spPr bwMode="gray">
          <a:xfrm>
            <a:off x="1885702" y="6333523"/>
            <a:ext cx="4844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А. Головин «Жар-птица» (1910)</a:t>
            </a:r>
            <a:endParaRPr lang="en-US" sz="2400" b="1" dirty="0"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9" y="1429674"/>
            <a:ext cx="9157219" cy="545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 Box 67"/>
          <p:cNvSpPr txBox="1">
            <a:spLocks noChangeArrowheads="1"/>
          </p:cNvSpPr>
          <p:nvPr/>
        </p:nvSpPr>
        <p:spPr bwMode="gray">
          <a:xfrm>
            <a:off x="1907306" y="6371250"/>
            <a:ext cx="575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М. Ларионов «Русские сказки» (1917)</a:t>
            </a:r>
            <a:endParaRPr lang="en-US" sz="2400" b="1" dirty="0">
              <a:latin typeface="+mn-lt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6" y="954998"/>
            <a:ext cx="7971236" cy="588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 Box 67"/>
          <p:cNvSpPr txBox="1">
            <a:spLocks noChangeArrowheads="1"/>
          </p:cNvSpPr>
          <p:nvPr/>
        </p:nvSpPr>
        <p:spPr bwMode="gray">
          <a:xfrm>
            <a:off x="2306904" y="6324323"/>
            <a:ext cx="4730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П. Пикассо «Треуголка» (1919)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5" y="956073"/>
            <a:ext cx="8337086" cy="592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 Box 67"/>
          <p:cNvSpPr txBox="1">
            <a:spLocks noChangeArrowheads="1"/>
          </p:cNvSpPr>
          <p:nvPr/>
        </p:nvSpPr>
        <p:spPr bwMode="gray">
          <a:xfrm>
            <a:off x="1869797" y="6324323"/>
            <a:ext cx="56050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Л. Бакст «Спящая красавица» (1921)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527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6" grpId="0"/>
      <p:bldP spid="16" grpId="1"/>
      <p:bldP spid="22" grpId="0"/>
      <p:bldP spid="22" grpId="1"/>
      <p:bldP spid="24" grpId="0"/>
      <p:bldP spid="24" grpId="1"/>
      <p:bldP spid="26" grpId="0"/>
      <p:bldP spid="26" grpId="1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эскизов костюмов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0" y="1340768"/>
            <a:ext cx="4065891" cy="536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369301"/>
            <a:ext cx="4104457" cy="534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7544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. Сомов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«Арлекинада»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68042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«Клеопатра»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3" y="1412776"/>
            <a:ext cx="2869391" cy="450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72241"/>
            <a:ext cx="2844951" cy="458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74" y="1412776"/>
            <a:ext cx="2712166" cy="457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915815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«Шахерезада»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1" y="1262979"/>
            <a:ext cx="34290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16" y="1262979"/>
            <a:ext cx="3429000" cy="479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18142"/>
            <a:ext cx="3528392" cy="483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2" y="1218142"/>
            <a:ext cx="3088139" cy="487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83567" y="6037398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«Жар-птица»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6582" y="6037398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«Карнавал»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27" y="1168886"/>
            <a:ext cx="5567785" cy="4981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068215" y="61399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«Нарцисс»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4" y="1094677"/>
            <a:ext cx="3875560" cy="526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31" y="1087742"/>
            <a:ext cx="3206725" cy="522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477686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«Пери»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20070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«Петрушка»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088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4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4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10" grpId="0"/>
      <p:bldP spid="10" grpId="1"/>
      <p:bldP spid="14" grpId="0"/>
      <p:bldP spid="14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эскизов костюмов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196752"/>
            <a:ext cx="3081131" cy="5135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33071"/>
            <a:ext cx="1944216" cy="519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5440" y="6171571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«Синий бог» (1912)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6170941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«Весна священная» (1913)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6" y="1196752"/>
            <a:ext cx="3325053" cy="5135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86695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«Соловей» (1914)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3282"/>
            <a:ext cx="3734376" cy="516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841913" y="6150114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«Сказание об Иосифе» (1914)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8050"/>
            <a:ext cx="3219015" cy="441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59" y="1340768"/>
            <a:ext cx="5374749" cy="441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28108" y="5978026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П. Пикассо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«Парад» (1917)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0996" y="6001567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«Весна священная» (1913)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72" y="1121301"/>
            <a:ext cx="3470535" cy="568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15" y="1138941"/>
            <a:ext cx="3654289" cy="5627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2586895" y="5978026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«Спящая красавица» (1921)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85" y="690101"/>
            <a:ext cx="4627822" cy="604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Прямоугольник 34"/>
          <p:cNvSpPr/>
          <p:nvPr/>
        </p:nvSpPr>
        <p:spPr>
          <a:xfrm>
            <a:off x="2469805" y="6212366"/>
            <a:ext cx="4482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Судейкин «Соловей» (1926)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5290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12" grpId="0"/>
      <p:bldP spid="12" grpId="1"/>
      <p:bldP spid="15" grpId="0"/>
      <p:bldP spid="15" grpId="1"/>
      <p:bldP spid="16" grpId="0"/>
      <p:bldP spid="16" grpId="1"/>
      <p:bldP spid="33" grpId="0"/>
      <p:bldP spid="33" grpId="1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invGray">
          <a:xfrm>
            <a:off x="54156" y="1296684"/>
            <a:ext cx="5940152" cy="5532851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043" y="17008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За период 1907—1922 гг. Дягилев организовал семьдесят спектаклей, двенадцать из них оформил Бакст. </a:t>
            </a:r>
            <a:endParaRPr lang="ru-RU" sz="2000" b="1" dirty="0" smtClean="0">
              <a:latin typeface="+mn-lt"/>
            </a:endParaRPr>
          </a:p>
          <a:p>
            <a:endParaRPr lang="ru-RU" sz="2000" b="1" dirty="0" smtClean="0">
              <a:latin typeface="+mn-lt"/>
            </a:endParaRPr>
          </a:p>
          <a:p>
            <a:endParaRPr lang="ru-RU" sz="2000" b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612" y="321297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«Париж </a:t>
            </a:r>
            <a:r>
              <a:rPr lang="ru-RU" sz="2000" b="1" dirty="0">
                <a:latin typeface="+mn-lt"/>
              </a:rPr>
              <a:t>сходит с ума от «Русских сезонов» Дягилева — восемь вагонов декораций, три тысячи костюмов. Воистину русский размах стал причиной появления поговорки: «Русские брали Париж дважды: весной 1814 года и несколько раз начиная с 1908-го</a:t>
            </a:r>
            <a:r>
              <a:rPr lang="ru-RU" sz="2000" b="1" dirty="0" smtClean="0">
                <a:latin typeface="+mn-lt"/>
              </a:rPr>
              <a:t>»…»</a:t>
            </a:r>
          </a:p>
          <a:p>
            <a:pPr algn="r"/>
            <a:r>
              <a:rPr lang="ru-RU" sz="2000" b="1" dirty="0" smtClean="0">
                <a:latin typeface="+mn-lt"/>
              </a:rPr>
              <a:t>(из французских газет)</a:t>
            </a:r>
            <a:endParaRPr lang="ru-RU" sz="20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8" y="1257384"/>
            <a:ext cx="4058982" cy="541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148064" y="5950737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Август Маке</a:t>
            </a:r>
          </a:p>
          <a:p>
            <a:pPr algn="ctr"/>
            <a:r>
              <a:rPr lang="ru-RU" sz="2000" b="1" dirty="0" smtClean="0">
                <a:latin typeface="+mn-lt"/>
              </a:rPr>
              <a:t> «Русский балет» (1912)</a:t>
            </a:r>
            <a:endParaRPr lang="ru-RU" sz="2000" b="1" dirty="0">
              <a:latin typeface="+mn-lt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575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72816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«Передо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мной около 30 французских газет, напечатавших длиннейшие статьи о «Русском Сезоне». Даже такие газеты, как мало интересующиеся театром, - и те не оставили без отклика русский балет.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Вообще, спектакли в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Chвtelet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совершенно ошеломили французскую публику и критику. Все думали, что балет, как самостоятельное искусство, давно умер, и что он существует еще как нелепейший предрассудок в опере, может быть даже как неизбежное зло, которое доживает последние годы в маразме надоевших форм классических вариаций балерины и маршеобразных и однообразных эволюции кордебалетных масс в коротеньких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трико…»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+mn-lt"/>
              </a:rPr>
              <a:t>                                                                 </a:t>
            </a:r>
            <a:endParaRPr lang="ru-RU" sz="2000" b="1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" y="0"/>
            <a:ext cx="9144000" cy="6961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5433" y="6466883"/>
            <a:ext cx="434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Стравинский, Фокин и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5848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3"/>
            <a:ext cx="53285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«Почитайте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французские газеты всех лагерей и направлений за время «Русского Сезона», почитайте статьи о русской музыке, декоративной живописи и, в особенности, о балете, и вы убедитесь, какой глубочайший переворот в умах художественных критиков произвел «Русский Сезон». Парижская публика громко высказывала недовольство своим оперным хорам, своим роскошным, но устаревшим обстановкам, своему рутинному балету. Она требовала Санина режиссером, Фокина - балетмейстером, наших балетных артисток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– балеринами...»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                          В. Светлов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09" y="1449761"/>
            <a:ext cx="2010795" cy="304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52" y="4787721"/>
            <a:ext cx="2377307" cy="164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4119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536" y="3140968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«Русские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сезоны ХХ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века стали традиционным событием культурной жизни Парижа. Французская публика в очередной раз с огромной теплотой приняла русских танцовщиков Большого театра и Кремлевского балета. Всего на гастроли приехало около 80 артистов. Давали «Петрушку», «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Шопениану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» и «Половецкие пляски» — легендарные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Дягилевские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балеты с декорациями и костюмами, которые были воспроизведены по эскизам Александра Бенуа и Николая Рериха. Все три балета были поставлены Михаилом Фокиным и, к счастью, они сохранились в оригинальном виде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…»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Газета «Фигаро» (2009)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6431" y="141341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100-летие «Русских балетных сезонов» было отмечено рядом грандиозных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проектов: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2021565"/>
            <a:ext cx="5018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«</a:t>
            </a:r>
            <a:r>
              <a:rPr lang="ru-RU" sz="2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Ballets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Russes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» (Франция);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2501445"/>
            <a:ext cx="6600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«Русские сезоны </a:t>
            </a:r>
            <a:r>
              <a:rPr lang="en-US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XXI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 века» (Россия).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100-летию «Русских сезонов 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40618" cy="508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5" y="1628800"/>
            <a:ext cx="8468141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85" y="957319"/>
            <a:ext cx="4332639" cy="5700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6" y="1231365"/>
            <a:ext cx="7589878" cy="533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61" y="997718"/>
            <a:ext cx="3575047" cy="5798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Содержимое 3" descr="12445132_1198528650_0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538" y="1126019"/>
            <a:ext cx="7295962" cy="546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-К Шахерезада II Lento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946" y="764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8472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4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9" grpId="0"/>
      <p:bldP spid="10" grpId="0"/>
      <p:bldP spid="1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100-летию «Русских сезонов 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8582" y="1388638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100-летие «Русских балетных сезонов» было отмечено рядом грандиозных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проектов: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256" y="2096524"/>
            <a:ext cx="5091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Выставка «Видение танца»;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603" y="2537272"/>
            <a:ext cx="9255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ыставка «Сокровища «Русских сезонов» </a:t>
            </a:r>
          </a:p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Дягилева» (Россия);</a:t>
            </a:r>
          </a:p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ыставка «Золотой век русского балета»(Франция).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238" y="3933056"/>
            <a:ext cx="7963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Тринадцать музеев, в числе которых Лондонский музей Виктории и Альберта, Новый национальный музей Монако, Русский музей, Государственная Третьяковская галерея совместными усилиями создали реальное, практически осязаемое видение из прошлого. В общей сложности на выставке представлено порядка 250 графических и живописных работ, многие из которых предоставлены крупнейшими музеями и коллекционерами из разных стран.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8" y="1476728"/>
            <a:ext cx="7572923" cy="504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34143"/>
            <a:ext cx="3621154" cy="545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1" y="1377363"/>
            <a:ext cx="7594367" cy="506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2" y="1285526"/>
            <a:ext cx="7859728" cy="523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5" y="1236504"/>
            <a:ext cx="7933260" cy="52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77551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14686" y="958552"/>
            <a:ext cx="6516216" cy="589944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Дягилев </a:t>
            </a:r>
            <a:r>
              <a:rPr lang="ru-RU" sz="2000" b="1" dirty="0">
                <a:latin typeface="+mn-lt"/>
              </a:rPr>
              <a:t>отлично знал живопись,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театр, историю </a:t>
            </a:r>
            <a:r>
              <a:rPr lang="ru-RU" sz="2000" b="1" dirty="0">
                <a:latin typeface="+mn-lt"/>
              </a:rPr>
              <a:t>художественных стилей.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В </a:t>
            </a:r>
            <a:r>
              <a:rPr lang="ru-RU" sz="2000" b="1" dirty="0">
                <a:latin typeface="+mn-lt"/>
              </a:rPr>
              <a:t>1898 году он стал одним из </a:t>
            </a:r>
            <a:r>
              <a:rPr lang="ru-RU" sz="2000" b="1" dirty="0" smtClean="0">
                <a:latin typeface="+mn-lt"/>
              </a:rPr>
              <a:t>организаторов</a:t>
            </a:r>
          </a:p>
          <a:p>
            <a:r>
              <a:rPr lang="ru-RU" sz="2000" b="1" dirty="0" smtClean="0">
                <a:latin typeface="+mn-lt"/>
              </a:rPr>
              <a:t>     группы «Мир </a:t>
            </a:r>
            <a:r>
              <a:rPr lang="ru-RU" sz="2000" b="1" dirty="0">
                <a:latin typeface="+mn-lt"/>
              </a:rPr>
              <a:t>искусства», а также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редактором одноименного журнала</a:t>
            </a:r>
            <a:r>
              <a:rPr lang="ru-RU" sz="2000" b="1" dirty="0">
                <a:latin typeface="+mn-lt"/>
              </a:rPr>
              <a:t>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который</a:t>
            </a:r>
            <a:r>
              <a:rPr lang="ru-RU" sz="2000" b="1" dirty="0">
                <a:latin typeface="+mn-lt"/>
              </a:rPr>
              <a:t>, как и в других областях культуры,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вел борьбу против </a:t>
            </a:r>
            <a:r>
              <a:rPr lang="ru-RU" sz="2000" b="1" dirty="0">
                <a:latin typeface="+mn-lt"/>
              </a:rPr>
              <a:t>«академической рутины»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за </a:t>
            </a:r>
            <a:r>
              <a:rPr lang="ru-RU" sz="2000" b="1" dirty="0">
                <a:latin typeface="+mn-lt"/>
              </a:rPr>
              <a:t>новые выразительные средства</a:t>
            </a:r>
          </a:p>
          <a:p>
            <a:r>
              <a:rPr lang="ru-RU" sz="2000" b="1" dirty="0" smtClean="0">
                <a:latin typeface="+mn-lt"/>
              </a:rPr>
              <a:t>     нового </a:t>
            </a:r>
            <a:r>
              <a:rPr lang="ru-RU" sz="2000" b="1" dirty="0">
                <a:latin typeface="+mn-lt"/>
              </a:rPr>
              <a:t>искусства</a:t>
            </a:r>
            <a:r>
              <a:rPr lang="ru-RU" sz="2000" dirty="0">
                <a:latin typeface="+mn-lt"/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модерна</a:t>
            </a:r>
            <a:r>
              <a:rPr lang="ru-RU" sz="2000" dirty="0">
                <a:latin typeface="+mn-lt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86" y="157062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В 1896 </a:t>
            </a:r>
            <a:r>
              <a:rPr lang="ru-RU" sz="2000" b="1" dirty="0">
                <a:latin typeface="+mn-lt"/>
              </a:rPr>
              <a:t>году он окончил юридический факультет Петербургского университета, одновременно учился в Петербургской консерватории </a:t>
            </a:r>
            <a:r>
              <a:rPr lang="ru-RU" sz="2000" b="1" dirty="0" smtClean="0">
                <a:latin typeface="+mn-lt"/>
              </a:rPr>
              <a:t>в классе </a:t>
            </a:r>
            <a:r>
              <a:rPr lang="ru-RU" sz="2000" b="1" dirty="0">
                <a:latin typeface="+mn-lt"/>
              </a:rPr>
              <a:t>Римского-Корсакова. </a:t>
            </a:r>
          </a:p>
        </p:txBody>
      </p:sp>
      <p:pic>
        <p:nvPicPr>
          <p:cNvPr id="4" name="Picture 7" descr="6a00d8341ca16253ef0120a7775957970b-320w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1" y="1916832"/>
            <a:ext cx="2718993" cy="37733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031460" y="346484"/>
            <a:ext cx="5708891" cy="1224136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Сергей Дягилев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gray">
          <a:xfrm>
            <a:off x="6843722" y="5805264"/>
            <a:ext cx="1487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Дягилев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7510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Заключение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268760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Дягилев - знаковая фигура ХХ века. Благодаря ему, русское искусство вышло на мировую арену и стало мощнейшим фактором влияния на развитие мировой культуры.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7577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73242" y="6066319"/>
            <a:ext cx="467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Л. Бакст. </a:t>
            </a:r>
          </a:p>
          <a:p>
            <a:r>
              <a:rPr lang="ru-RU" sz="2000" b="1" dirty="0" smtClean="0">
                <a:latin typeface="+mn-lt"/>
              </a:rPr>
              <a:t>Портрет С.П. Дягилева с няней. 1906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1966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039">
            <a:off x="1974947" y="464690"/>
            <a:ext cx="3565632" cy="4227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601">
            <a:off x="5239746" y="408747"/>
            <a:ext cx="2952328" cy="452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1600" y="47971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138">
            <a:off x="4286402" y="2742971"/>
            <a:ext cx="4318862" cy="364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755576" y="1324336"/>
            <a:ext cx="7128792" cy="1960647"/>
          </a:xfrm>
          <a:prstGeom prst="rect">
            <a:avLst/>
          </a:prstGeom>
        </p:spPr>
        <p:txBody>
          <a:bodyPr rtlCol="0">
            <a:prstTxWarp prst="textCanDown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внимание!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216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2627784" y="148680"/>
            <a:ext cx="37804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Источники: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717" y="1052736"/>
            <a:ext cx="72728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Бенуа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А. Мои воспоминания: В 2 т. М.: Наука, 1980.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Васильев А. Костюмы Русских сезонов Сергея Дягилева. М.: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Этерна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, 2006.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 err="1">
                <a:solidFill>
                  <a:srgbClr val="002060"/>
                </a:solidFill>
                <a:latin typeface="+mn-lt"/>
              </a:rPr>
              <a:t>Ласкин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А. Неизвестные Дягилевы или конец цитаты. СПб., 1994.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Федоровский В. Сергей Дягилев или Закулисная история русского балета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М.: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Эксмо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, 2003. 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endParaRPr lang="ru-RU" b="1" dirty="0">
              <a:solidFill>
                <a:srgbClr val="002060"/>
              </a:solidFill>
              <a:latin typeface="+mn-lt"/>
            </a:endParaRPr>
          </a:p>
          <a:p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44" y="3212976"/>
            <a:ext cx="2028056" cy="22562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9717" y="4968309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Музыкальные иллюстрации:</a:t>
            </a:r>
          </a:p>
          <a:p>
            <a:r>
              <a:rPr lang="ru-RU" u="sng" dirty="0">
                <a:solidFill>
                  <a:srgbClr val="002060"/>
                </a:solidFill>
                <a:latin typeface="+mn-lt"/>
                <a:hlinkClick r:id="rId3"/>
              </a:rPr>
              <a:t>http://www.musvid.net/muscat/%F1%F2%F0%E0%E2%E8%ED%F1%EA%E8%E9/2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Игорь Стравинский «Петрушка»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8138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19672" y="144960"/>
            <a:ext cx="5832648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Интернет-ресурсы: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780">
            <a:off x="7009289" y="499688"/>
            <a:ext cx="1904762" cy="1231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556792"/>
            <a:ext cx="872355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3"/>
              </a:rPr>
              <a:t>http://art.1september.ru/2002/12/no12_2.htm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4"/>
              </a:rPr>
              <a:t>http://costume-history.livejournal.com/485806.html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5"/>
              </a:rPr>
              <a:t>http://virtualrm.spb.ru/resources/vernisages/d_1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6"/>
              </a:rPr>
              <a:t>http://vernisag.com.ua/teatrkostum/534-russkie-sezonu-v-parige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7"/>
              </a:rPr>
              <a:t>http://blogs.mail.ru/mail/stani-mir.47/1E306205A93C115C.html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8"/>
              </a:rPr>
              <a:t>http://ru.wikipedia.org/wiki/%D0%F3%F1%F1%EA%E8%E9_%E1%E0%EB%E5%F2_%C4%FF%E3%E8%EB%E5%E2%E0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9"/>
              </a:rPr>
              <a:t>http://virtualrm.spb.ru/resources/vernisages/d_34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0"/>
              </a:rPr>
              <a:t>http://www.iskusstvu.ru/electronnoe_uchebnoe_posobie/9_6_Iskusstvo_Rossii_rubezha_XIX_XX.html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1"/>
              </a:rPr>
              <a:t>http://www.7ka.info/raznoe/30-sovremennyj-balet/3347-pervyj-russkij-sezon-v-parizhe-1909-vpechatleniya.html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2"/>
              </a:rPr>
              <a:t>http://virtualrm.spb.ru/resources/vernisages/d_7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3"/>
              </a:rPr>
              <a:t>http://dress-code.net.ua/content/view/502/42/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4"/>
              </a:rPr>
              <a:t>http://clubs.ya.ru/4611686018427446951/replies.xml?item_no=31462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5"/>
              </a:rPr>
              <a:t>http://fashion-ill.livejournal.com/81831.html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6"/>
              </a:rPr>
              <a:t>http://ria.ru/culture/20080822/150597501.html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7"/>
              </a:rPr>
              <a:t>http://100-great.sokrytoe.com/007/665-russkie-sezony.html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8"/>
              </a:rPr>
              <a:t>http://rusoch.fr/cult/russkie-sezony-xxi-veka-2.html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9"/>
              </a:rPr>
              <a:t>http://www.liveinternet.ru/users/batashn/tags/%E4%FF%E3%E8%EB%E5%E2/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 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 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015948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0" y="1562798"/>
            <a:ext cx="6084168" cy="4890537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270" y="2045981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«Он </a:t>
            </a:r>
            <a:r>
              <a:rPr lang="ru-RU" sz="2000" b="1" dirty="0">
                <a:latin typeface="+mn-lt"/>
              </a:rPr>
              <a:t>не был художником, хотя писал акварелью, увлекался музыкой, пением, сочинял статьи об искусстве. Постепенно "его творческие силы, </a:t>
            </a:r>
            <a:r>
              <a:rPr lang="ru-RU" sz="2000" b="1" dirty="0" smtClean="0">
                <a:latin typeface="+mn-lt"/>
              </a:rPr>
              <a:t>не </a:t>
            </a:r>
            <a:r>
              <a:rPr lang="ru-RU" sz="2000" b="1" dirty="0">
                <a:latin typeface="+mn-lt"/>
              </a:rPr>
              <a:t>находившие себе выхода в чисто художественном „производстве“, сосредоточились все же на вполне художественных, но не требовавших профессионального участия, </a:t>
            </a:r>
            <a:r>
              <a:rPr lang="ru-RU" sz="2000" b="1" dirty="0" smtClean="0">
                <a:latin typeface="+mn-lt"/>
              </a:rPr>
              <a:t>задачах…»</a:t>
            </a:r>
          </a:p>
          <a:p>
            <a:pPr algn="r"/>
            <a:r>
              <a:rPr lang="ru-RU" sz="2000" b="1" dirty="0" smtClean="0">
                <a:latin typeface="+mn-lt"/>
              </a:rPr>
              <a:t>(А. Бенуа  о  С. Дягилеве) 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62799"/>
            <a:ext cx="2790616" cy="4576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829273" y="188640"/>
            <a:ext cx="5708891" cy="1224136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Сергей Дягилев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8286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95108" y="47645"/>
            <a:ext cx="8702785" cy="1210151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ворческое «ядро»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первых «Русских сезонов»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402769" y="2010333"/>
            <a:ext cx="4724400" cy="4724400"/>
            <a:chOff x="1488" y="912"/>
            <a:chExt cx="2976" cy="2976"/>
          </a:xfrm>
        </p:grpSpPr>
        <p:sp>
          <p:nvSpPr>
            <p:cNvPr id="25" name="Oval 61"/>
            <p:cNvSpPr>
              <a:spLocks noChangeArrowheads="1"/>
            </p:cNvSpPr>
            <p:nvPr/>
          </p:nvSpPr>
          <p:spPr bwMode="gray">
            <a:xfrm>
              <a:off x="1488" y="912"/>
              <a:ext cx="2976" cy="2962"/>
            </a:xfrm>
            <a:prstGeom prst="ellipse">
              <a:avLst/>
            </a:prstGeom>
            <a:gradFill rotWithShape="1">
              <a:gsLst>
                <a:gs pos="0">
                  <a:srgbClr val="65D7A6"/>
                </a:gs>
                <a:gs pos="100000">
                  <a:srgbClr val="65D7A6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271792" dir="2244321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76200" algn="ctr">
                  <a:solidFill>
                    <a:srgbClr val="FFCC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-3676419"/>
                <a:gd name="G2" fmla="cos 10800 -3676419"/>
                <a:gd name="G3" fmla="sin 10800 -8032927"/>
                <a:gd name="G4" fmla="cos 10800 -803292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24 w 21600"/>
                <a:gd name="T1" fmla="*/ 1836 h 21600"/>
                <a:gd name="T2" fmla="*/ 10800 w 21600"/>
                <a:gd name="T3" fmla="*/ 10800 h 21600"/>
                <a:gd name="T4" fmla="*/ 4985 w 21600"/>
                <a:gd name="T5" fmla="*/ 1698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23" y="1836"/>
                  </a:moveTo>
                  <a:cubicBezTo>
                    <a:pt x="15042" y="639"/>
                    <a:pt x="12945" y="0"/>
                    <a:pt x="10800" y="0"/>
                  </a:cubicBezTo>
                  <a:cubicBezTo>
                    <a:pt x="8739" y="-1"/>
                    <a:pt x="6721" y="589"/>
                    <a:pt x="4985" y="1698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57C9ED"/>
                </a:gs>
                <a:gs pos="100000">
                  <a:srgbClr val="57C9ED">
                    <a:gamma/>
                    <a:tint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13500000" algn="ctr" rotWithShape="0">
                      <a:srgbClr val="57C9E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7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5066"/>
                <a:gd name="G2" fmla="cos 10800 15066"/>
                <a:gd name="G3" fmla="sin 10800 -3727861"/>
                <a:gd name="G4" fmla="cos 10800 -3727861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21599 w 21600"/>
                <a:gd name="T1" fmla="*/ 10843 h 21600"/>
                <a:gd name="T2" fmla="*/ 10800 w 21600"/>
                <a:gd name="T3" fmla="*/ 10800 h 21600"/>
                <a:gd name="T4" fmla="*/ 16700 w 21600"/>
                <a:gd name="T5" fmla="*/ 175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599" y="10843"/>
                  </a:moveTo>
                  <a:cubicBezTo>
                    <a:pt x="21599" y="10828"/>
                    <a:pt x="21600" y="10814"/>
                    <a:pt x="21600" y="10800"/>
                  </a:cubicBezTo>
                  <a:cubicBezTo>
                    <a:pt x="21600" y="7150"/>
                    <a:pt x="19756" y="3747"/>
                    <a:pt x="16699" y="175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3667594"/>
                <a:gd name="G2" fmla="cos 10800 3667594"/>
                <a:gd name="G3" fmla="sin 10800 2086"/>
                <a:gd name="G4" fmla="cos 10800 2086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45 w 21600"/>
                <a:gd name="T1" fmla="*/ 19749 h 21600"/>
                <a:gd name="T2" fmla="*/ 10800 w 21600"/>
                <a:gd name="T3" fmla="*/ 10800 h 21600"/>
                <a:gd name="T4" fmla="*/ 21599 w 21600"/>
                <a:gd name="T5" fmla="*/ 10805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45" y="19749"/>
                  </a:moveTo>
                  <a:cubicBezTo>
                    <a:pt x="19816" y="17742"/>
                    <a:pt x="21598" y="14390"/>
                    <a:pt x="21599" y="108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B58DEF">
                    <a:gamma/>
                    <a:shade val="60784"/>
                    <a:invGamma/>
                  </a:srgbClr>
                </a:gs>
                <a:gs pos="100000">
                  <a:srgbClr val="B58DE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9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8269459"/>
                <a:gd name="G2" fmla="cos 10800 8269459"/>
                <a:gd name="G3" fmla="sin 10800 3664292"/>
                <a:gd name="G4" fmla="cos 10800 366429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4424 w 21600"/>
                <a:gd name="T1" fmla="*/ 19517 h 21600"/>
                <a:gd name="T2" fmla="*/ 10800 w 21600"/>
                <a:gd name="T3" fmla="*/ 10800 h 21600"/>
                <a:gd name="T4" fmla="*/ 16852 w 21600"/>
                <a:gd name="T5" fmla="*/ 1974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4423" y="19517"/>
                  </a:moveTo>
                  <a:cubicBezTo>
                    <a:pt x="6274" y="20870"/>
                    <a:pt x="8507" y="21600"/>
                    <a:pt x="10800" y="21600"/>
                  </a:cubicBezTo>
                  <a:cubicBezTo>
                    <a:pt x="12957" y="21599"/>
                    <a:pt x="15065" y="20953"/>
                    <a:pt x="16852" y="1974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5A1F9">
                    <a:gamma/>
                    <a:tint val="60784"/>
                    <a:invGamma/>
                  </a:srgbClr>
                </a:gs>
                <a:gs pos="100000">
                  <a:srgbClr val="65A1F9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0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1768306"/>
                <a:gd name="G2" fmla="cos 10800 11768306"/>
                <a:gd name="G3" fmla="sin 10800 8216468"/>
                <a:gd name="G4" fmla="cos 10800 8216468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0 w 21600"/>
                <a:gd name="T1" fmla="*/ 10881 h 21600"/>
                <a:gd name="T2" fmla="*/ 10800 w 21600"/>
                <a:gd name="T3" fmla="*/ 10800 h 21600"/>
                <a:gd name="T4" fmla="*/ 4547 w 21600"/>
                <a:gd name="T5" fmla="*/ 1960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0" y="10880"/>
                  </a:moveTo>
                  <a:cubicBezTo>
                    <a:pt x="26" y="14350"/>
                    <a:pt x="1717" y="17596"/>
                    <a:pt x="4547" y="196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6666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31" name="Group 68"/>
            <p:cNvGrpSpPr>
              <a:grpSpLocks/>
            </p:cNvGrpSpPr>
            <p:nvPr/>
          </p:nvGrpSpPr>
          <p:grpSpPr bwMode="auto">
            <a:xfrm>
              <a:off x="2208" y="1621"/>
              <a:ext cx="1463" cy="1439"/>
              <a:chOff x="-1200" y="144"/>
              <a:chExt cx="1463" cy="1463"/>
            </a:xfrm>
          </p:grpSpPr>
          <p:grpSp>
            <p:nvGrpSpPr>
              <p:cNvPr id="38" name="Group 63"/>
              <p:cNvGrpSpPr>
                <a:grpSpLocks/>
              </p:cNvGrpSpPr>
              <p:nvPr/>
            </p:nvGrpSpPr>
            <p:grpSpPr bwMode="auto">
              <a:xfrm>
                <a:off x="-1022" y="322"/>
                <a:ext cx="1104" cy="1104"/>
                <a:chOff x="2016" y="1920"/>
                <a:chExt cx="1680" cy="1680"/>
              </a:xfrm>
            </p:grpSpPr>
            <p:sp>
              <p:nvSpPr>
                <p:cNvPr id="41" name="Oval 64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5A1F9"/>
                    </a:gs>
                    <a:gs pos="100000">
                      <a:srgbClr val="65A1F9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42" name="Freeform 65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5A1F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39" name="AutoShape 66"/>
              <p:cNvSpPr>
                <a:spLocks noChangeArrowheads="1"/>
              </p:cNvSpPr>
              <p:nvPr/>
            </p:nvSpPr>
            <p:spPr bwMode="gray">
              <a:xfrm>
                <a:off x="-1200" y="144"/>
                <a:ext cx="1463" cy="1463"/>
              </a:xfrm>
              <a:custGeom>
                <a:avLst/>
                <a:gdLst>
                  <a:gd name="G0" fmla="+- -363818 0 0"/>
                  <a:gd name="G1" fmla="+- 4600597 0 0"/>
                  <a:gd name="G2" fmla="+- -363818 0 4600597"/>
                  <a:gd name="G3" fmla="+- 10800 0 0"/>
                  <a:gd name="G4" fmla="+- 0 0 -36381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166 0 0"/>
                  <a:gd name="G9" fmla="+- 0 0 4600597"/>
                  <a:gd name="G10" fmla="+- 8166 0 2700"/>
                  <a:gd name="G11" fmla="cos G10 -363818"/>
                  <a:gd name="G12" fmla="sin G10 -363818"/>
                  <a:gd name="G13" fmla="cos 13500 -363818"/>
                  <a:gd name="G14" fmla="sin 13500 -36381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166 1 2"/>
                  <a:gd name="G20" fmla="+- G19 5400 0"/>
                  <a:gd name="G21" fmla="cos G20 -363818"/>
                  <a:gd name="G22" fmla="sin G20 -363818"/>
                  <a:gd name="G23" fmla="+- G21 10800 0"/>
                  <a:gd name="G24" fmla="+- G12 G23 G22"/>
                  <a:gd name="G25" fmla="+- G22 G23 G11"/>
                  <a:gd name="G26" fmla="cos 10800 -363818"/>
                  <a:gd name="G27" fmla="sin 10800 -363818"/>
                  <a:gd name="G28" fmla="cos 8166 -363818"/>
                  <a:gd name="G29" fmla="sin 8166 -36381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4600597"/>
                  <a:gd name="G36" fmla="sin G34 4600597"/>
                  <a:gd name="G37" fmla="+/ 4600597 -36381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166 G39"/>
                  <a:gd name="G43" fmla="sin 816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73 w 21600"/>
                  <a:gd name="T5" fmla="*/ 5025 h 21600"/>
                  <a:gd name="T6" fmla="*/ 14012 w 21600"/>
                  <a:gd name="T7" fmla="*/ 19722 h 21600"/>
                  <a:gd name="T8" fmla="*/ 3899 w 21600"/>
                  <a:gd name="T9" fmla="*/ 6433 h 21600"/>
                  <a:gd name="T10" fmla="*/ 24236 w 21600"/>
                  <a:gd name="T11" fmla="*/ 9494 h 21600"/>
                  <a:gd name="T12" fmla="*/ 20627 w 21600"/>
                  <a:gd name="T13" fmla="*/ 13880 h 21600"/>
                  <a:gd name="T14" fmla="*/ 16240 w 21600"/>
                  <a:gd name="T15" fmla="*/ 10271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927" y="10010"/>
                    </a:moveTo>
                    <a:cubicBezTo>
                      <a:pt x="18521" y="5825"/>
                      <a:pt x="15003" y="2634"/>
                      <a:pt x="10800" y="2634"/>
                    </a:cubicBezTo>
                    <a:cubicBezTo>
                      <a:pt x="6290" y="2634"/>
                      <a:pt x="2634" y="6290"/>
                      <a:pt x="2634" y="10800"/>
                    </a:cubicBezTo>
                    <a:cubicBezTo>
                      <a:pt x="2634" y="15309"/>
                      <a:pt x="6290" y="18966"/>
                      <a:pt x="10800" y="18966"/>
                    </a:cubicBezTo>
                    <a:cubicBezTo>
                      <a:pt x="11743" y="18966"/>
                      <a:pt x="12678" y="18802"/>
                      <a:pt x="13566" y="18483"/>
                    </a:cubicBezTo>
                    <a:lnTo>
                      <a:pt x="14458" y="20961"/>
                    </a:lnTo>
                    <a:cubicBezTo>
                      <a:pt x="13284" y="21383"/>
                      <a:pt x="12047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360" y="-1"/>
                      <a:pt x="21011" y="4221"/>
                      <a:pt x="21549" y="9755"/>
                    </a:cubicBezTo>
                    <a:lnTo>
                      <a:pt x="24236" y="9494"/>
                    </a:lnTo>
                    <a:lnTo>
                      <a:pt x="20627" y="13880"/>
                    </a:lnTo>
                    <a:lnTo>
                      <a:pt x="16240" y="10271"/>
                    </a:lnTo>
                    <a:lnTo>
                      <a:pt x="18927" y="1001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3300"/>
                  </a:gs>
                  <a:gs pos="100000">
                    <a:srgbClr val="CC3300">
                      <a:gamma/>
                      <a:tint val="66667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32" name="Text Box 18"/>
            <p:cNvSpPr txBox="1">
              <a:spLocks noChangeArrowheads="1"/>
            </p:cNvSpPr>
            <p:nvPr/>
          </p:nvSpPr>
          <p:spPr bwMode="gray">
            <a:xfrm>
              <a:off x="2736" y="124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 Box 79"/>
            <p:cNvSpPr txBox="1">
              <a:spLocks noChangeArrowheads="1"/>
            </p:cNvSpPr>
            <p:nvPr/>
          </p:nvSpPr>
          <p:spPr bwMode="gray">
            <a:xfrm>
              <a:off x="3744" y="181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80"/>
            <p:cNvSpPr txBox="1">
              <a:spLocks noChangeArrowheads="1"/>
            </p:cNvSpPr>
            <p:nvPr/>
          </p:nvSpPr>
          <p:spPr bwMode="gray">
            <a:xfrm>
              <a:off x="3648" y="275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81"/>
            <p:cNvSpPr txBox="1">
              <a:spLocks noChangeArrowheads="1"/>
            </p:cNvSpPr>
            <p:nvPr/>
          </p:nvSpPr>
          <p:spPr bwMode="gray">
            <a:xfrm>
              <a:off x="2736" y="3321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82"/>
            <p:cNvSpPr txBox="1">
              <a:spLocks noChangeArrowheads="1"/>
            </p:cNvSpPr>
            <p:nvPr/>
          </p:nvSpPr>
          <p:spPr bwMode="gray">
            <a:xfrm>
              <a:off x="1824" y="275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83"/>
            <p:cNvSpPr txBox="1">
              <a:spLocks noChangeArrowheads="1"/>
            </p:cNvSpPr>
            <p:nvPr/>
          </p:nvSpPr>
          <p:spPr bwMode="gray">
            <a:xfrm>
              <a:off x="1824" y="1762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78" y="1434605"/>
            <a:ext cx="1250056" cy="16193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трелка углом 4"/>
          <p:cNvSpPr/>
          <p:nvPr/>
        </p:nvSpPr>
        <p:spPr bwMode="auto">
          <a:xfrm>
            <a:off x="2959614" y="1257796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00" y="3393081"/>
            <a:ext cx="1698250" cy="16289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9" name="Text Box 67"/>
          <p:cNvSpPr txBox="1">
            <a:spLocks noChangeArrowheads="1"/>
          </p:cNvSpPr>
          <p:nvPr/>
        </p:nvSpPr>
        <p:spPr bwMode="gray">
          <a:xfrm>
            <a:off x="3890371" y="4586963"/>
            <a:ext cx="1749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С. Дягилев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29620" y="1478677"/>
            <a:ext cx="2604848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5880" y="1673601"/>
            <a:ext cx="2568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Николай </a:t>
            </a:r>
            <a:r>
              <a:rPr lang="ru-RU" sz="2000" b="1" dirty="0" smtClean="0">
                <a:latin typeface="+mn-lt"/>
              </a:rPr>
              <a:t>Черепнин</a:t>
            </a:r>
          </a:p>
          <a:p>
            <a:pPr algn="ctr"/>
            <a:r>
              <a:rPr lang="ru-RU" sz="2000" b="1" dirty="0" smtClean="0">
                <a:latin typeface="+mn-lt"/>
              </a:rPr>
              <a:t>композитор</a:t>
            </a:r>
            <a:endParaRPr lang="ru-RU" sz="20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9" y="2489312"/>
            <a:ext cx="1478360" cy="1478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5" name="Стрелка углом 64"/>
          <p:cNvSpPr/>
          <p:nvPr/>
        </p:nvSpPr>
        <p:spPr bwMode="auto">
          <a:xfrm>
            <a:off x="870756" y="2887200"/>
            <a:ext cx="1585429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Овал 66"/>
          <p:cNvSpPr/>
          <p:nvPr/>
        </p:nvSpPr>
        <p:spPr bwMode="auto">
          <a:xfrm>
            <a:off x="103274" y="3729596"/>
            <a:ext cx="201747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95245" y="3919884"/>
            <a:ext cx="1433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latin typeface="+mn-lt"/>
              </a:rPr>
              <a:t>художник</a:t>
            </a:r>
            <a:endParaRPr lang="ru-RU" sz="20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9" y="4237995"/>
            <a:ext cx="1185287" cy="20529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9" name="Стрелка углом 68"/>
          <p:cNvSpPr/>
          <p:nvPr/>
        </p:nvSpPr>
        <p:spPr bwMode="auto">
          <a:xfrm>
            <a:off x="811724" y="4878000"/>
            <a:ext cx="1529676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Овал 69"/>
          <p:cNvSpPr/>
          <p:nvPr/>
        </p:nvSpPr>
        <p:spPr bwMode="auto">
          <a:xfrm>
            <a:off x="20142" y="5624045"/>
            <a:ext cx="198936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19632" y="5814333"/>
            <a:ext cx="1406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latin typeface="+mn-lt"/>
              </a:rPr>
              <a:t>художник</a:t>
            </a:r>
            <a:endParaRPr lang="ru-RU" sz="2000" b="1" dirty="0"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64" y="2200587"/>
            <a:ext cx="1342425" cy="1628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64" y="4093090"/>
            <a:ext cx="1375339" cy="20896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56" y="5193980"/>
            <a:ext cx="1705825" cy="1536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2" name="Стрелка углом 71"/>
          <p:cNvSpPr/>
          <p:nvPr/>
        </p:nvSpPr>
        <p:spPr bwMode="auto">
          <a:xfrm rot="10800000">
            <a:off x="6795189" y="2267191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Овал 72"/>
          <p:cNvSpPr/>
          <p:nvPr/>
        </p:nvSpPr>
        <p:spPr bwMode="auto">
          <a:xfrm>
            <a:off x="6880302" y="1434605"/>
            <a:ext cx="2068825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063851" y="1434605"/>
            <a:ext cx="1864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Михаил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Фокин</a:t>
            </a:r>
          </a:p>
          <a:p>
            <a:pPr algn="ctr"/>
            <a:r>
              <a:rPr lang="ru-RU" sz="2000" b="1" dirty="0" smtClean="0">
                <a:latin typeface="+mn-lt"/>
              </a:rPr>
              <a:t>постановщик</a:t>
            </a:r>
            <a:endParaRPr lang="ru-RU" sz="2000" b="1" dirty="0">
              <a:latin typeface="+mn-lt"/>
            </a:endParaRPr>
          </a:p>
        </p:txBody>
      </p:sp>
      <p:sp>
        <p:nvSpPr>
          <p:cNvPr id="75" name="Стрелка углом 74"/>
          <p:cNvSpPr/>
          <p:nvPr/>
        </p:nvSpPr>
        <p:spPr bwMode="auto">
          <a:xfrm rot="10800000">
            <a:off x="7143675" y="4227969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Овал 75"/>
          <p:cNvSpPr/>
          <p:nvPr/>
        </p:nvSpPr>
        <p:spPr bwMode="auto">
          <a:xfrm>
            <a:off x="7127169" y="3209234"/>
            <a:ext cx="195041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400555" y="3245633"/>
            <a:ext cx="1449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Валериан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Светлов</a:t>
            </a:r>
          </a:p>
          <a:p>
            <a:pPr algn="ctr"/>
            <a:r>
              <a:rPr lang="ru-RU" sz="2000" b="1" dirty="0" smtClean="0">
                <a:latin typeface="+mn-lt"/>
              </a:rPr>
              <a:t>критик</a:t>
            </a:r>
            <a:endParaRPr lang="ru-RU" sz="2000" b="1" dirty="0">
              <a:latin typeface="+mn-lt"/>
            </a:endParaRPr>
          </a:p>
        </p:txBody>
      </p:sp>
      <p:sp>
        <p:nvSpPr>
          <p:cNvPr id="78" name="Стрелка углом 77"/>
          <p:cNvSpPr/>
          <p:nvPr/>
        </p:nvSpPr>
        <p:spPr bwMode="auto">
          <a:xfrm rot="10800000">
            <a:off x="5389772" y="5962100"/>
            <a:ext cx="3030987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Овал 78"/>
          <p:cNvSpPr/>
          <p:nvPr/>
        </p:nvSpPr>
        <p:spPr bwMode="auto">
          <a:xfrm>
            <a:off x="7375495" y="5094230"/>
            <a:ext cx="1685324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686477" y="5138068"/>
            <a:ext cx="12430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Вальтер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Нувель</a:t>
            </a:r>
          </a:p>
          <a:p>
            <a:pPr algn="ctr"/>
            <a:r>
              <a:rPr lang="ru-RU" sz="2000" b="1" dirty="0" smtClean="0">
                <a:latin typeface="+mn-lt"/>
              </a:rPr>
              <a:t>критик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7078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 animBg="1"/>
      <p:bldP spid="59" grpId="0"/>
      <p:bldP spid="8" grpId="0" animBg="1"/>
      <p:bldP spid="62" grpId="0"/>
      <p:bldP spid="65" grpId="0" animBg="1"/>
      <p:bldP spid="67" grpId="0" animBg="1"/>
      <p:bldP spid="68" grpId="0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 animBg="1"/>
      <p:bldP spid="76" grpId="0" animBg="1"/>
      <p:bldP spid="77" grpId="0"/>
      <p:bldP spid="78" grpId="0" animBg="1"/>
      <p:bldP spid="79" grpId="0" animBg="1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08" y="638911"/>
            <a:ext cx="8677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«Не Бородин, и не Римский, и не Шаляпин, и не Головин, и не Рерих, и не Дягилев были триумфаторами в Париже, а вся русская культура…»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00" y="3113379"/>
            <a:ext cx="8657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« … сезоны оказались </a:t>
            </a:r>
            <a:r>
              <a:rPr lang="ru-RU" dirty="0">
                <a:latin typeface="+mn-lt"/>
              </a:rPr>
              <a:t>на самом деле настоящим триумфом... Я чувствовал с первых же дней нашей работы в Париже, что русские варвары, скифы, привезли на </a:t>
            </a:r>
            <a:r>
              <a:rPr lang="ru-RU" dirty="0" smtClean="0">
                <a:latin typeface="+mn-lt"/>
              </a:rPr>
              <a:t>«генеральный </a:t>
            </a:r>
            <a:r>
              <a:rPr lang="ru-RU" dirty="0">
                <a:latin typeface="+mn-lt"/>
              </a:rPr>
              <a:t>экзамен в столицу </a:t>
            </a:r>
            <a:r>
              <a:rPr lang="ru-RU" dirty="0" smtClean="0">
                <a:latin typeface="+mn-lt"/>
              </a:rPr>
              <a:t>мира» </a:t>
            </a:r>
            <a:r>
              <a:rPr lang="ru-RU" dirty="0">
                <a:latin typeface="+mn-lt"/>
              </a:rPr>
              <a:t>то, что есть лучшего в искусстве в данный момент на свете... Оказывалось, что русские спектакли нужны были не только для нас, для удовлетворения какой-то </a:t>
            </a:r>
            <a:r>
              <a:rPr lang="ru-RU" dirty="0" smtClean="0">
                <a:latin typeface="+mn-lt"/>
              </a:rPr>
              <a:t>«национальной гордости», </a:t>
            </a:r>
            <a:r>
              <a:rPr lang="ru-RU" dirty="0">
                <a:latin typeface="+mn-lt"/>
              </a:rPr>
              <a:t>а что они нужны были для всех, для </a:t>
            </a:r>
            <a:r>
              <a:rPr lang="ru-RU" dirty="0" smtClean="0">
                <a:latin typeface="+mn-lt"/>
              </a:rPr>
              <a:t>«общей культуры».</a:t>
            </a:r>
            <a:endParaRPr lang="ru-RU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5528" y="6334780"/>
            <a:ext cx="1619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n-lt"/>
              </a:rPr>
              <a:t>А. </a:t>
            </a:r>
            <a:r>
              <a:rPr lang="ru-RU" sz="2800" dirty="0" smtClean="0">
                <a:latin typeface="+mn-lt"/>
              </a:rPr>
              <a:t>Бенуа  </a:t>
            </a:r>
            <a:endParaRPr lang="ru-RU" sz="28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539609"/>
            <a:ext cx="8946598" cy="5874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398566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66" name="Rectangle 134"/>
          <p:cNvSpPr>
            <a:spLocks noChangeArrowheads="1"/>
          </p:cNvSpPr>
          <p:nvPr/>
        </p:nvSpPr>
        <p:spPr bwMode="gray">
          <a:xfrm>
            <a:off x="0" y="1847850"/>
            <a:ext cx="4222750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46" name="Group 114"/>
          <p:cNvGrpSpPr>
            <a:grpSpLocks/>
          </p:cNvGrpSpPr>
          <p:nvPr/>
        </p:nvGrpSpPr>
        <p:grpSpPr bwMode="auto">
          <a:xfrm>
            <a:off x="3668713" y="1573213"/>
            <a:ext cx="1098550" cy="1001712"/>
            <a:chOff x="1488" y="1968"/>
            <a:chExt cx="432" cy="432"/>
          </a:xfrm>
        </p:grpSpPr>
        <p:grpSp>
          <p:nvGrpSpPr>
            <p:cNvPr id="95347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95348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49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50" name="Text Box 118"/>
            <p:cNvSpPr txBox="1">
              <a:spLocks noChangeArrowheads="1"/>
            </p:cNvSpPr>
            <p:nvPr/>
          </p:nvSpPr>
          <p:spPr bwMode="gray">
            <a:xfrm>
              <a:off x="1631" y="2016"/>
              <a:ext cx="165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A</a:t>
              </a:r>
            </a:p>
          </p:txBody>
        </p:sp>
      </p:grpSp>
      <p:sp>
        <p:nvSpPr>
          <p:cNvPr id="95373" name="Rectangle 141"/>
          <p:cNvSpPr>
            <a:spLocks noChangeArrowheads="1"/>
          </p:cNvSpPr>
          <p:nvPr/>
        </p:nvSpPr>
        <p:spPr bwMode="gray">
          <a:xfrm>
            <a:off x="0" y="2979738"/>
            <a:ext cx="46656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36" name="Group 104"/>
          <p:cNvGrpSpPr>
            <a:grpSpLocks/>
          </p:cNvGrpSpPr>
          <p:nvPr/>
        </p:nvGrpSpPr>
        <p:grpSpPr bwMode="auto">
          <a:xfrm>
            <a:off x="4316413" y="2727325"/>
            <a:ext cx="1087437" cy="1006475"/>
            <a:chOff x="3938" y="1968"/>
            <a:chExt cx="430" cy="437"/>
          </a:xfrm>
        </p:grpSpPr>
        <p:grpSp>
          <p:nvGrpSpPr>
            <p:cNvPr id="95337" name="Group 105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95338" name="Oval 10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39" name="Freeform 10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40" name="Text Box 108"/>
            <p:cNvSpPr txBox="1">
              <a:spLocks noChangeArrowheads="1"/>
            </p:cNvSpPr>
            <p:nvPr/>
          </p:nvSpPr>
          <p:spPr bwMode="gray">
            <a:xfrm>
              <a:off x="4067" y="2028"/>
              <a:ext cx="16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95365" name="Rectangle 133"/>
          <p:cNvSpPr>
            <a:spLocks noChangeArrowheads="1"/>
          </p:cNvSpPr>
          <p:nvPr/>
        </p:nvSpPr>
        <p:spPr bwMode="gray">
          <a:xfrm>
            <a:off x="0" y="4090988"/>
            <a:ext cx="5686425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41" name="Group 109"/>
          <p:cNvGrpSpPr>
            <a:grpSpLocks/>
          </p:cNvGrpSpPr>
          <p:nvPr/>
        </p:nvGrpSpPr>
        <p:grpSpPr bwMode="auto">
          <a:xfrm>
            <a:off x="5021263" y="3810000"/>
            <a:ext cx="1098550" cy="1012825"/>
            <a:chOff x="3552" y="3339"/>
            <a:chExt cx="412" cy="392"/>
          </a:xfrm>
        </p:grpSpPr>
        <p:grpSp>
          <p:nvGrpSpPr>
            <p:cNvPr id="95342" name="Group 110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95343" name="Oval 1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44" name="Freeform 1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45" name="Text Box 113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C</a:t>
              </a:r>
            </a:p>
          </p:txBody>
        </p:sp>
      </p:grpSp>
      <p:sp>
        <p:nvSpPr>
          <p:cNvPr id="95364" name="Rectangle 132"/>
          <p:cNvSpPr>
            <a:spLocks noChangeArrowheads="1"/>
          </p:cNvSpPr>
          <p:nvPr/>
        </p:nvSpPr>
        <p:spPr bwMode="gray">
          <a:xfrm>
            <a:off x="0" y="5214938"/>
            <a:ext cx="63928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33AD8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32" name="Group 100"/>
          <p:cNvGrpSpPr>
            <a:grpSpLocks/>
          </p:cNvGrpSpPr>
          <p:nvPr/>
        </p:nvGrpSpPr>
        <p:grpSpPr bwMode="auto">
          <a:xfrm>
            <a:off x="5678488" y="4953000"/>
            <a:ext cx="1103312" cy="1019175"/>
            <a:chOff x="2016" y="1920"/>
            <a:chExt cx="1680" cy="1680"/>
          </a:xfrm>
        </p:grpSpPr>
        <p:sp>
          <p:nvSpPr>
            <p:cNvPr id="95333" name="Oval 10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5334" name="Freeform 10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95335" name="Text Box 103"/>
          <p:cNvSpPr txBox="1">
            <a:spLocks noChangeArrowheads="1"/>
          </p:cNvSpPr>
          <p:nvPr/>
        </p:nvSpPr>
        <p:spPr bwMode="gray">
          <a:xfrm>
            <a:off x="6113463" y="5019675"/>
            <a:ext cx="436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</a:t>
            </a:r>
          </a:p>
        </p:txBody>
      </p:sp>
      <p:sp>
        <p:nvSpPr>
          <p:cNvPr id="32" name="Заголовок 4"/>
          <p:cNvSpPr txBox="1">
            <a:spLocks/>
          </p:cNvSpPr>
          <p:nvPr/>
        </p:nvSpPr>
        <p:spPr>
          <a:xfrm>
            <a:off x="30377" y="223426"/>
            <a:ext cx="9433047" cy="113467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Главная особенность «сезонов»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" name="AutoShape 161"/>
          <p:cNvSpPr>
            <a:spLocks noChangeArrowheads="1"/>
          </p:cNvSpPr>
          <p:nvPr/>
        </p:nvSpPr>
        <p:spPr bwMode="auto">
          <a:xfrm>
            <a:off x="6113462" y="1358106"/>
            <a:ext cx="2880913" cy="1981200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НОВАТОРСТВО И СИНТЕЗ</a:t>
            </a:r>
            <a:br>
              <a:rPr lang="ru-RU" sz="2400" b="1" dirty="0" smtClean="0">
                <a:solidFill>
                  <a:srgbClr val="00000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ИСКУССТВ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2313855" y="2007364"/>
            <a:ext cx="1279517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 smtClean="0">
                <a:latin typeface="+mn-lt"/>
              </a:rPr>
              <a:t>МУЗЫКА</a:t>
            </a:r>
            <a:endParaRPr lang="en-US" sz="2000" b="1" dirty="0">
              <a:latin typeface="+mn-lt"/>
            </a:endParaRPr>
          </a:p>
        </p:txBody>
      </p:sp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2168702" y="3132315"/>
            <a:ext cx="2352311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ХОРЕОГРАФИЯ</a:t>
            </a:r>
            <a:endParaRPr lang="en-US" b="1" dirty="0">
              <a:latin typeface="+mn-lt"/>
            </a:endParaRP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3168651" y="4266406"/>
            <a:ext cx="1821974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КОСТЮМЫ</a:t>
            </a:r>
            <a:endParaRPr lang="en-US" b="1" dirty="0">
              <a:latin typeface="+mn-lt"/>
            </a:endParaRP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3705103" y="5353435"/>
            <a:ext cx="2018117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ДЕКОРАЦИИ</a:t>
            </a:r>
            <a:endParaRPr lang="en-US" b="1" dirty="0">
              <a:latin typeface="+mn-lt"/>
            </a:endParaRPr>
          </a:p>
        </p:txBody>
      </p:sp>
      <p:pic>
        <p:nvPicPr>
          <p:cNvPr id="38" name="Рисунок 37" descr="26326088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519">
            <a:off x="178154" y="1221365"/>
            <a:ext cx="1842773" cy="1383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" y="2286379"/>
            <a:ext cx="1579259" cy="2153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627">
            <a:off x="1247489" y="3526580"/>
            <a:ext cx="1039455" cy="1964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" name="AutoShape 161"/>
          <p:cNvSpPr>
            <a:spLocks noChangeArrowheads="1"/>
          </p:cNvSpPr>
          <p:nvPr/>
        </p:nvSpPr>
        <p:spPr bwMode="auto">
          <a:xfrm>
            <a:off x="6263087" y="3864258"/>
            <a:ext cx="2880913" cy="1179824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УТВЕРЖДЕНИЕ СТИЛЯ </a:t>
            </a:r>
            <a:br>
              <a:rPr lang="ru-RU" sz="2400" b="1" dirty="0" smtClean="0">
                <a:solidFill>
                  <a:srgbClr val="00000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«МОДЕРН»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5" y="5162294"/>
            <a:ext cx="2528243" cy="1506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" name="AutoShape 161"/>
          <p:cNvSpPr>
            <a:spLocks noChangeArrowheads="1"/>
          </p:cNvSpPr>
          <p:nvPr/>
        </p:nvSpPr>
        <p:spPr bwMode="auto">
          <a:xfrm>
            <a:off x="6230144" y="3698876"/>
            <a:ext cx="2952967" cy="2754460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>
                <a:solidFill>
                  <a:schemeClr val="bg2"/>
                </a:solidFill>
              </a:rPr>
              <a:t>Модерн </a:t>
            </a:r>
            <a:r>
              <a:rPr lang="ru-RU" sz="1600" b="1" dirty="0">
                <a:solidFill>
                  <a:schemeClr val="bg2"/>
                </a:solidFill>
              </a:rPr>
              <a:t>переосмысливал и стилизовал черты искусства разных эпох, и выработал собственные художественные примы, основанные на принципах асимметрии, орнаментальности и декоративности.</a:t>
            </a:r>
          </a:p>
          <a:p>
            <a:pPr algn="ctr"/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695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3" grpId="0" animBg="1"/>
    </p:bldLst>
  </p:timing>
</p:sld>
</file>

<file path=ppt/theme/theme1.xml><?xml version="1.0" encoding="utf-8"?>
<a:theme xmlns:a="http://schemas.openxmlformats.org/drawingml/2006/main" name="Modern">
  <a:themeElements>
    <a:clrScheme name="Модерн 2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</Template>
  <TotalTime>2102</TotalTime>
  <Words>3122</Words>
  <Application>Microsoft Office PowerPoint</Application>
  <PresentationFormat>Předvádění na obrazovce (4:3)</PresentationFormat>
  <Paragraphs>394</Paragraphs>
  <Slides>53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Modern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С. Дягилев и "Русские сезоны" в Париже</dc:title>
  <dc:creator>Остапцова Т.Н.</dc:creator>
  <cp:keywords>МХК</cp:keywords>
  <cp:lastModifiedBy>Naumova</cp:lastModifiedBy>
  <cp:revision>235</cp:revision>
  <dcterms:created xsi:type="dcterms:W3CDTF">2012-03-25T10:37:30Z</dcterms:created>
  <dcterms:modified xsi:type="dcterms:W3CDTF">2016-05-02T07:47:11Z</dcterms:modified>
  <cp:category>МХК, искусство</cp:category>
</cp:coreProperties>
</file>