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64" r:id="rId10"/>
    <p:sldId id="274" r:id="rId11"/>
    <p:sldId id="275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EBB27-0B10-4705-9BEE-554A871B2D61}" type="datetimeFigureOut">
              <a:rPr lang="cs-CZ" smtClean="0"/>
              <a:t>20.3.2016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1ED20-7427-42E0-83F3-82009B981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09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1ED20-7427-42E0-83F3-82009B981FD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817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B492-8B4F-4988-9CA7-96857F2E4755}" type="datetimeFigureOut">
              <a:rPr lang="cs-CZ" smtClean="0"/>
              <a:t>20.3.2016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AC02-5B91-4FE6-A8FF-E09A9EFED51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B492-8B4F-4988-9CA7-96857F2E4755}" type="datetimeFigureOut">
              <a:rPr lang="cs-CZ" smtClean="0"/>
              <a:t>20.3.2016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AC02-5B91-4FE6-A8FF-E09A9EFED5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B492-8B4F-4988-9CA7-96857F2E4755}" type="datetimeFigureOut">
              <a:rPr lang="cs-CZ" smtClean="0"/>
              <a:t>20.3.2016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AC02-5B91-4FE6-A8FF-E09A9EFED5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B492-8B4F-4988-9CA7-96857F2E4755}" type="datetimeFigureOut">
              <a:rPr lang="cs-CZ" smtClean="0"/>
              <a:t>20.3.2016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AC02-5B91-4FE6-A8FF-E09A9EFED51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B492-8B4F-4988-9CA7-96857F2E4755}" type="datetimeFigureOut">
              <a:rPr lang="cs-CZ" smtClean="0"/>
              <a:t>20.3.2016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AC02-5B91-4FE6-A8FF-E09A9EFED5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B492-8B4F-4988-9CA7-96857F2E4755}" type="datetimeFigureOut">
              <a:rPr lang="cs-CZ" smtClean="0"/>
              <a:t>20.3.2016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AC02-5B91-4FE6-A8FF-E09A9EFED5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B492-8B4F-4988-9CA7-96857F2E4755}" type="datetimeFigureOut">
              <a:rPr lang="cs-CZ" smtClean="0"/>
              <a:t>20.3.2016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AC02-5B91-4FE6-A8FF-E09A9EFED5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B492-8B4F-4988-9CA7-96857F2E4755}" type="datetimeFigureOut">
              <a:rPr lang="cs-CZ" smtClean="0"/>
              <a:t>20.3.2016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AC02-5B91-4FE6-A8FF-E09A9EFED5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B492-8B4F-4988-9CA7-96857F2E4755}" type="datetimeFigureOut">
              <a:rPr lang="cs-CZ" smtClean="0"/>
              <a:t>20.3.2016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AC02-5B91-4FE6-A8FF-E09A9EFED5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B492-8B4F-4988-9CA7-96857F2E4755}" type="datetimeFigureOut">
              <a:rPr lang="cs-CZ" smtClean="0"/>
              <a:t>20.3.2016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AC02-5B91-4FE6-A8FF-E09A9EFED5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B492-8B4F-4988-9CA7-96857F2E4755}" type="datetimeFigureOut">
              <a:rPr lang="cs-CZ" smtClean="0"/>
              <a:t>20.3.2016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AC02-5B91-4FE6-A8FF-E09A9EFED5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CFCB492-8B4F-4988-9CA7-96857F2E4755}" type="datetimeFigureOut">
              <a:rPr lang="cs-CZ" smtClean="0"/>
              <a:t>20.3.2016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4BB6AC02-5B91-4FE6-A8FF-E09A9EFED511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cs-CZ" dirty="0" smtClean="0"/>
              <a:t>Dyslálie, Vývojová dysfázie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80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908720"/>
            <a:ext cx="7924800" cy="5472608"/>
          </a:xfrm>
        </p:spPr>
        <p:txBody>
          <a:bodyPr>
            <a:normAutofit/>
          </a:bodyPr>
          <a:lstStyle/>
          <a:p>
            <a:r>
              <a:rPr lang="cs-CZ" sz="3000" dirty="0"/>
              <a:t>Řadíme ji </a:t>
            </a:r>
            <a:r>
              <a:rPr lang="cs-CZ" sz="3000" b="1" dirty="0"/>
              <a:t>k vývojovým a centrálním poruchám </a:t>
            </a:r>
            <a:r>
              <a:rPr lang="cs-CZ" sz="3000" dirty="0"/>
              <a:t>řeči</a:t>
            </a:r>
          </a:p>
          <a:p>
            <a:r>
              <a:rPr lang="cs-CZ" sz="3000" dirty="0"/>
              <a:t>porucha má </a:t>
            </a:r>
            <a:r>
              <a:rPr lang="cs-CZ" sz="3000" b="1" dirty="0"/>
              <a:t>systémový charakter: </a:t>
            </a:r>
            <a:r>
              <a:rPr lang="cs-CZ" sz="3000" dirty="0"/>
              <a:t> </a:t>
            </a:r>
          </a:p>
          <a:p>
            <a:pPr lvl="1"/>
            <a:r>
              <a:rPr lang="cs-CZ" sz="3000" dirty="0"/>
              <a:t>poruchy </a:t>
            </a:r>
            <a:r>
              <a:rPr lang="cs-CZ" sz="3000" b="1" dirty="0"/>
              <a:t>recepce i exprese</a:t>
            </a:r>
            <a:r>
              <a:rPr lang="cs-CZ" sz="3000" dirty="0"/>
              <a:t> </a:t>
            </a:r>
          </a:p>
          <a:p>
            <a:pPr lvl="1"/>
            <a:r>
              <a:rPr lang="cs-CZ" sz="3000" dirty="0"/>
              <a:t>poruchy </a:t>
            </a:r>
            <a:r>
              <a:rPr lang="cs-CZ" sz="3000" b="1" dirty="0"/>
              <a:t>centrálního zpracování	</a:t>
            </a:r>
            <a:r>
              <a:rPr lang="cs-CZ" sz="3000" dirty="0"/>
              <a:t> </a:t>
            </a:r>
          </a:p>
          <a:p>
            <a:pPr lvl="1"/>
            <a:r>
              <a:rPr lang="cs-CZ" sz="3000" dirty="0"/>
              <a:t>poruchy </a:t>
            </a:r>
            <a:r>
              <a:rPr lang="cs-CZ" sz="3000" b="1" dirty="0"/>
              <a:t>v různých jazykových rovinách</a:t>
            </a:r>
            <a:r>
              <a:rPr lang="cs-CZ" sz="3000" dirty="0"/>
              <a:t> </a:t>
            </a:r>
          </a:p>
          <a:p>
            <a:pPr lvl="1"/>
            <a:r>
              <a:rPr lang="cs-CZ" sz="3000" dirty="0" smtClean="0"/>
              <a:t>poruchy </a:t>
            </a:r>
            <a:r>
              <a:rPr lang="cs-CZ" sz="3000" dirty="0"/>
              <a:t>celé </a:t>
            </a:r>
            <a:r>
              <a:rPr lang="cs-CZ" sz="3000" dirty="0" smtClean="0"/>
              <a:t>osobnosti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630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4082"/>
          </a:xfrm>
        </p:spPr>
        <p:txBody>
          <a:bodyPr/>
          <a:lstStyle/>
          <a:p>
            <a:pPr algn="ctr"/>
            <a:r>
              <a:rPr lang="cs-CZ" dirty="0" smtClean="0"/>
              <a:t>Projevy v řeči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1052736"/>
            <a:ext cx="7924800" cy="5112568"/>
          </a:xfrm>
        </p:spPr>
        <p:txBody>
          <a:bodyPr/>
          <a:lstStyle/>
          <a:p>
            <a:r>
              <a:rPr lang="cs-CZ" sz="2200" dirty="0"/>
              <a:t>specificky narušený řečový vývoj </a:t>
            </a:r>
            <a:r>
              <a:rPr lang="cs-CZ" sz="2200" dirty="0" smtClean="0"/>
              <a:t>(odchylný)</a:t>
            </a:r>
          </a:p>
          <a:p>
            <a:r>
              <a:rPr lang="cs-CZ" sz="2200" dirty="0"/>
              <a:t>c</a:t>
            </a:r>
            <a:r>
              <a:rPr lang="cs-CZ" sz="2200" dirty="0" smtClean="0"/>
              <a:t>hybné řazení slabik ve slovech, dítě slabiky zaměňuje, vynechává, jsou přítomné agramatizmy, řeč bývá nesrozumitelná</a:t>
            </a:r>
          </a:p>
          <a:p>
            <a:r>
              <a:rPr lang="cs-CZ" sz="2200" dirty="0" smtClean="0"/>
              <a:t>aktivní </a:t>
            </a:r>
            <a:r>
              <a:rPr lang="cs-CZ" sz="2200" dirty="0"/>
              <a:t>slovní zásoba se rozvíjí pomalu, </a:t>
            </a:r>
            <a:r>
              <a:rPr lang="cs-CZ" sz="2200" dirty="0" smtClean="0"/>
              <a:t>pasivní slovní zásoba bývá výrazně lepší, narušeno porozumění řeči, dítě nerozliší klíčová slova</a:t>
            </a:r>
            <a:endParaRPr lang="cs-CZ" sz="2200" dirty="0"/>
          </a:p>
          <a:p>
            <a:r>
              <a:rPr lang="cs-CZ" sz="2200" dirty="0" smtClean="0"/>
              <a:t>poruchy </a:t>
            </a:r>
            <a:r>
              <a:rPr lang="cs-CZ" sz="2200" dirty="0"/>
              <a:t>fonematického </a:t>
            </a:r>
            <a:r>
              <a:rPr lang="cs-CZ" sz="2200" dirty="0" smtClean="0"/>
              <a:t>sluchu</a:t>
            </a:r>
            <a:endParaRPr lang="cs-CZ" sz="2200" dirty="0"/>
          </a:p>
          <a:p>
            <a:r>
              <a:rPr lang="cs-CZ" sz="2200" dirty="0" smtClean="0"/>
              <a:t>nepoměr </a:t>
            </a:r>
            <a:r>
              <a:rPr lang="cs-CZ" sz="2200" dirty="0"/>
              <a:t>mezi verbálními a neverbálními schopnostmi</a:t>
            </a:r>
            <a:endParaRPr lang="cs-CZ" sz="2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879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pPr algn="ctr"/>
            <a:r>
              <a:rPr lang="cs-CZ" dirty="0" smtClean="0"/>
              <a:t>Příčiny vzniku vývojové dysfázie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1052736"/>
            <a:ext cx="7924800" cy="5328592"/>
          </a:xfrm>
        </p:spPr>
        <p:txBody>
          <a:bodyPr>
            <a:normAutofit/>
          </a:bodyPr>
          <a:lstStyle/>
          <a:p>
            <a:r>
              <a:rPr lang="cs-CZ" sz="2200" b="1" dirty="0" smtClean="0"/>
              <a:t>vývojová </a:t>
            </a:r>
            <a:r>
              <a:rPr lang="cs-CZ" sz="2200" b="1" dirty="0"/>
              <a:t>dysfázie je způsobena poruchou centrálního zpracování řečového signálu</a:t>
            </a:r>
            <a:r>
              <a:rPr lang="cs-CZ" sz="2200" dirty="0"/>
              <a:t>, která se nachází v centrální sluchové oblasti řečových </a:t>
            </a:r>
            <a:r>
              <a:rPr lang="cs-CZ" sz="2200" dirty="0" smtClean="0"/>
              <a:t>center, jedná se o </a:t>
            </a:r>
            <a:r>
              <a:rPr lang="cs-CZ" sz="2200" dirty="0"/>
              <a:t>difuzní (rozptýlené) postižení CNS, zasahuje </a:t>
            </a:r>
            <a:r>
              <a:rPr lang="cs-CZ" sz="2200" dirty="0" smtClean="0"/>
              <a:t>celou osobnost</a:t>
            </a:r>
          </a:p>
          <a:p>
            <a:r>
              <a:rPr lang="cs-CZ" sz="2200" dirty="0" smtClean="0"/>
              <a:t>Příčinou může být opožděné zrání nervových buněk v korových oblastech, malá, ale četná poškození mozkové kůry obou hemisfér</a:t>
            </a:r>
          </a:p>
          <a:p>
            <a:r>
              <a:rPr lang="cs-CZ" sz="2200" dirty="0" smtClean="0"/>
              <a:t>poškození </a:t>
            </a:r>
            <a:r>
              <a:rPr lang="cs-CZ" sz="2200" dirty="0"/>
              <a:t>mozku </a:t>
            </a:r>
            <a:r>
              <a:rPr lang="cs-CZ" sz="2200" dirty="0" smtClean="0"/>
              <a:t>vzniká v </a:t>
            </a:r>
            <a:r>
              <a:rPr lang="cs-CZ" sz="2200" dirty="0" err="1" smtClean="0"/>
              <a:t>pre</a:t>
            </a:r>
            <a:r>
              <a:rPr lang="cs-CZ" sz="2200" dirty="0" smtClean="0"/>
              <a:t>-, peri- </a:t>
            </a:r>
            <a:r>
              <a:rPr lang="cs-CZ" sz="2200" dirty="0"/>
              <a:t>nebo postnatálním </a:t>
            </a:r>
            <a:r>
              <a:rPr lang="cs-CZ" sz="2200" dirty="0" smtClean="0"/>
              <a:t>období</a:t>
            </a: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prenatální</a:t>
            </a:r>
            <a:r>
              <a:rPr lang="cs-CZ" sz="2200" dirty="0" smtClean="0"/>
              <a:t> </a:t>
            </a:r>
            <a:r>
              <a:rPr lang="cs-CZ" sz="2200" dirty="0"/>
              <a:t>(období před porodem) - </a:t>
            </a:r>
            <a:r>
              <a:rPr lang="cs-CZ" sz="2200" b="1" dirty="0" smtClean="0"/>
              <a:t>perinatální</a:t>
            </a:r>
            <a:r>
              <a:rPr lang="cs-CZ" sz="2200" dirty="0" smtClean="0"/>
              <a:t> </a:t>
            </a:r>
            <a:r>
              <a:rPr lang="cs-CZ" sz="2200" dirty="0"/>
              <a:t>(období průběhu porodu) - krvácení, </a:t>
            </a:r>
            <a:r>
              <a:rPr lang="cs-CZ" sz="2200" dirty="0" smtClean="0"/>
              <a:t>asfyxie (přidušení), porodní komplikace</a:t>
            </a:r>
            <a:endParaRPr lang="cs-CZ" sz="2200" dirty="0"/>
          </a:p>
          <a:p>
            <a:pPr marL="0" indent="0">
              <a:buNone/>
            </a:pPr>
            <a:r>
              <a:rPr lang="cs-CZ" sz="2200" b="1" dirty="0"/>
              <a:t>postnatální</a:t>
            </a:r>
            <a:r>
              <a:rPr lang="cs-CZ" sz="2200" dirty="0"/>
              <a:t> (období krátce po porodu) </a:t>
            </a:r>
            <a:r>
              <a:rPr lang="cs-CZ" sz="2200" dirty="0" smtClean="0"/>
              <a:t>-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	- později </a:t>
            </a:r>
            <a:r>
              <a:rPr lang="cs-CZ" sz="2200" dirty="0" smtClean="0"/>
              <a:t>-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919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332657"/>
            <a:ext cx="7125113" cy="648071"/>
          </a:xfrm>
        </p:spPr>
        <p:txBody>
          <a:bodyPr/>
          <a:lstStyle/>
          <a:p>
            <a:pPr algn="ctr"/>
            <a:r>
              <a:rPr lang="cs-CZ" dirty="0" smtClean="0"/>
              <a:t>Dyslalie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09443" y="1268760"/>
            <a:ext cx="7125112" cy="5472607"/>
          </a:xfrm>
        </p:spPr>
        <p:txBody>
          <a:bodyPr>
            <a:normAutofit/>
          </a:bodyPr>
          <a:lstStyle/>
          <a:p>
            <a:r>
              <a:rPr lang="cs-CZ" sz="2200" b="1" dirty="0" smtClean="0"/>
              <a:t>porucha </a:t>
            </a:r>
            <a:r>
              <a:rPr lang="cs-CZ" sz="2200" b="1" dirty="0" smtClean="0"/>
              <a:t>artikulace (článkování </a:t>
            </a:r>
            <a:r>
              <a:rPr lang="cs-CZ" sz="2200" b="1" dirty="0" smtClean="0"/>
              <a:t>řeči, výslovnost), </a:t>
            </a:r>
            <a:r>
              <a:rPr lang="cs-CZ" sz="2200" b="1" dirty="0"/>
              <a:t>kdy je narušena výslovnost jedné hlásky nebo skupiny hlásek rodného jazyka</a:t>
            </a:r>
            <a:r>
              <a:rPr lang="cs-CZ" sz="2200" b="1" dirty="0" smtClean="0"/>
              <a:t>, </a:t>
            </a:r>
            <a:r>
              <a:rPr lang="cs-CZ" sz="2200" b="1" dirty="0"/>
              <a:t>ostatní hlásky jsou vyslovovány správně podle příslušných jazykových norem</a:t>
            </a:r>
            <a:r>
              <a:rPr lang="cs-CZ" sz="2200" dirty="0"/>
              <a:t> </a:t>
            </a:r>
            <a:endParaRPr lang="cs-CZ" sz="2200" dirty="0" smtClean="0"/>
          </a:p>
          <a:p>
            <a:r>
              <a:rPr lang="cs-CZ" sz="2200" b="1" dirty="0" smtClean="0"/>
              <a:t>2 </a:t>
            </a:r>
            <a:r>
              <a:rPr lang="cs-CZ" sz="2200" b="1" dirty="0" smtClean="0"/>
              <a:t>typy:</a:t>
            </a:r>
          </a:p>
          <a:p>
            <a:pPr lvl="1"/>
            <a:r>
              <a:rPr lang="cs-CZ" sz="2200" b="1" dirty="0"/>
              <a:t>p</a:t>
            </a:r>
            <a:r>
              <a:rPr lang="cs-CZ" sz="2200" b="1" dirty="0" smtClean="0"/>
              <a:t>ravá </a:t>
            </a:r>
            <a:r>
              <a:rPr lang="cs-CZ" sz="2200" b="1" dirty="0" smtClean="0"/>
              <a:t>dyslalie</a:t>
            </a:r>
          </a:p>
          <a:p>
            <a:pPr lvl="1"/>
            <a:r>
              <a:rPr lang="cs-CZ" sz="2200" b="1" dirty="0"/>
              <a:t>f</a:t>
            </a:r>
            <a:r>
              <a:rPr lang="cs-CZ" sz="2200" b="1" dirty="0" smtClean="0"/>
              <a:t>yziologická </a:t>
            </a:r>
            <a:r>
              <a:rPr lang="cs-CZ" sz="2200" b="1" dirty="0"/>
              <a:t>dyslalii </a:t>
            </a:r>
            <a:r>
              <a:rPr lang="cs-CZ" sz="2200" dirty="0" smtClean="0"/>
              <a:t>–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5335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4082"/>
          </a:xfrm>
        </p:spPr>
        <p:txBody>
          <a:bodyPr/>
          <a:lstStyle/>
          <a:p>
            <a:pPr algn="ctr"/>
            <a:r>
              <a:rPr lang="cs-CZ" dirty="0" smtClean="0"/>
              <a:t>příčiny vzniku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908720"/>
            <a:ext cx="7924800" cy="5760640"/>
          </a:xfrm>
        </p:spPr>
        <p:txBody>
          <a:bodyPr>
            <a:normAutofit/>
          </a:bodyPr>
          <a:lstStyle/>
          <a:p>
            <a:r>
              <a:rPr lang="cs-CZ" sz="2200" b="1" dirty="0"/>
              <a:t>Dědičnost </a:t>
            </a:r>
            <a:r>
              <a:rPr lang="cs-CZ" sz="2200" b="1" dirty="0" smtClean="0"/>
              <a:t>–</a:t>
            </a:r>
            <a:r>
              <a:rPr lang="cs-CZ" sz="2200" dirty="0" smtClean="0"/>
              <a:t>zdědění </a:t>
            </a:r>
            <a:r>
              <a:rPr lang="cs-CZ" sz="2200" dirty="0"/>
              <a:t>artikulační neobratnosti, nebo o </a:t>
            </a:r>
            <a:r>
              <a:rPr lang="cs-CZ" sz="2200" dirty="0" smtClean="0"/>
              <a:t>vrozená </a:t>
            </a:r>
            <a:r>
              <a:rPr lang="cs-CZ" sz="2200" dirty="0"/>
              <a:t>řečovou </a:t>
            </a:r>
            <a:r>
              <a:rPr lang="cs-CZ" sz="2200" dirty="0" smtClean="0"/>
              <a:t>slabost</a:t>
            </a:r>
            <a:endParaRPr lang="cs-CZ" sz="2200" dirty="0"/>
          </a:p>
          <a:p>
            <a:r>
              <a:rPr lang="cs-CZ" sz="2200" b="1" dirty="0"/>
              <a:t>Vliv prostředí – </a:t>
            </a:r>
            <a:r>
              <a:rPr lang="cs-CZ" sz="2200" dirty="0"/>
              <a:t>nesprávný mluvní </a:t>
            </a:r>
            <a:r>
              <a:rPr lang="cs-CZ" sz="2200" dirty="0" smtClean="0"/>
              <a:t>vzor, nestimulující prostředí, </a:t>
            </a:r>
          </a:p>
          <a:p>
            <a:r>
              <a:rPr lang="cs-CZ" sz="2200" b="1" dirty="0" smtClean="0"/>
              <a:t>Poruchy </a:t>
            </a:r>
            <a:r>
              <a:rPr lang="cs-CZ" sz="2200" b="1" dirty="0"/>
              <a:t>analyzátorů – </a:t>
            </a:r>
            <a:r>
              <a:rPr lang="cs-CZ" sz="2200" dirty="0"/>
              <a:t>narušené sluchové a zrakové vnímání, </a:t>
            </a:r>
            <a:r>
              <a:rPr lang="cs-CZ" sz="2200" dirty="0" smtClean="0"/>
              <a:t>také porucha fonematického </a:t>
            </a:r>
            <a:r>
              <a:rPr lang="cs-CZ" sz="2200" dirty="0"/>
              <a:t>sluchu (bez sluchového postižení</a:t>
            </a:r>
            <a:r>
              <a:rPr lang="cs-CZ" sz="2200" dirty="0" smtClean="0"/>
              <a:t>)</a:t>
            </a:r>
            <a:endParaRPr lang="cs-CZ" sz="2200" dirty="0"/>
          </a:p>
          <a:p>
            <a:r>
              <a:rPr lang="cs-CZ" sz="2200" b="1" dirty="0"/>
              <a:t>Vady </a:t>
            </a:r>
            <a:r>
              <a:rPr lang="cs-CZ" sz="2200" b="1" dirty="0" smtClean="0"/>
              <a:t>zraku </a:t>
            </a:r>
            <a:endParaRPr lang="cs-CZ" sz="2200" dirty="0" smtClean="0"/>
          </a:p>
          <a:p>
            <a:r>
              <a:rPr lang="cs-CZ" sz="2200" b="1" dirty="0" smtClean="0"/>
              <a:t>Nedostatek </a:t>
            </a:r>
            <a:r>
              <a:rPr lang="cs-CZ" sz="2200" b="1" dirty="0"/>
              <a:t>citů </a:t>
            </a:r>
            <a:r>
              <a:rPr lang="cs-CZ" sz="2200" b="1" dirty="0" smtClean="0"/>
              <a:t>– </a:t>
            </a:r>
            <a:r>
              <a:rPr lang="cs-CZ" sz="2200" dirty="0" smtClean="0"/>
              <a:t>citová deprivace způsobuje opoždění ve vývoji řeči.</a:t>
            </a:r>
            <a:endParaRPr lang="cs-CZ" sz="2200" dirty="0"/>
          </a:p>
          <a:p>
            <a:r>
              <a:rPr lang="cs-CZ" sz="2200" b="1" dirty="0"/>
              <a:t>Poruchy centrálního nervového systému – </a:t>
            </a:r>
            <a:r>
              <a:rPr lang="cs-CZ" sz="2200" dirty="0"/>
              <a:t>mohou způsobovat závažná postižení s různými symptomy; jedním z nich může být dyslalie.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098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pPr algn="ctr"/>
            <a:r>
              <a:rPr lang="cs-CZ" dirty="0" smtClean="0"/>
              <a:t>Rozdělení podle stupně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1124744"/>
            <a:ext cx="7924800" cy="5256584"/>
          </a:xfrm>
        </p:spPr>
        <p:txBody>
          <a:bodyPr/>
          <a:lstStyle/>
          <a:p>
            <a:r>
              <a:rPr lang="cs-CZ" sz="2200" b="1" dirty="0" err="1"/>
              <a:t>dyslalia</a:t>
            </a:r>
            <a:r>
              <a:rPr lang="cs-CZ" sz="2200" b="1" dirty="0"/>
              <a:t> </a:t>
            </a:r>
            <a:r>
              <a:rPr lang="cs-CZ" sz="2200" b="1" dirty="0" err="1"/>
              <a:t>univerzalis</a:t>
            </a:r>
            <a:r>
              <a:rPr lang="cs-CZ" sz="2200" b="1" dirty="0"/>
              <a:t> (mnohočetná) </a:t>
            </a:r>
            <a:r>
              <a:rPr lang="cs-CZ" sz="2200" dirty="0"/>
              <a:t>- narušena výslovnost většiny hlásek</a:t>
            </a:r>
            <a:r>
              <a:rPr lang="cs-CZ" sz="2200" b="1" dirty="0"/>
              <a:t>, </a:t>
            </a:r>
            <a:endParaRPr lang="cs-CZ" sz="2200" b="1" dirty="0" smtClean="0"/>
          </a:p>
          <a:p>
            <a:r>
              <a:rPr lang="cs-CZ" sz="2200" b="1" dirty="0" err="1" smtClean="0"/>
              <a:t>dyslalia</a:t>
            </a:r>
            <a:r>
              <a:rPr lang="cs-CZ" sz="2200" b="1" dirty="0" smtClean="0"/>
              <a:t> </a:t>
            </a:r>
            <a:r>
              <a:rPr lang="cs-CZ" sz="2200" b="1" dirty="0"/>
              <a:t>multiplex (gravis) </a:t>
            </a:r>
            <a:r>
              <a:rPr lang="cs-CZ" sz="2200" dirty="0"/>
              <a:t>- postižena artikulace většího počtu hlásek, </a:t>
            </a:r>
            <a:endParaRPr lang="cs-CZ" sz="2200" dirty="0" smtClean="0"/>
          </a:p>
          <a:p>
            <a:r>
              <a:rPr lang="cs-CZ" sz="2200" b="1" dirty="0" err="1" smtClean="0"/>
              <a:t>dyslalia</a:t>
            </a:r>
            <a:r>
              <a:rPr lang="cs-CZ" sz="2200" b="1" dirty="0" smtClean="0"/>
              <a:t> </a:t>
            </a:r>
            <a:r>
              <a:rPr lang="cs-CZ" sz="2200" b="1" dirty="0"/>
              <a:t>simplex (</a:t>
            </a:r>
            <a:r>
              <a:rPr lang="cs-CZ" sz="2200" b="1" dirty="0" err="1"/>
              <a:t>levis</a:t>
            </a:r>
            <a:r>
              <a:rPr lang="cs-CZ" sz="2200" b="1" dirty="0"/>
              <a:t>, parciální)</a:t>
            </a:r>
            <a:r>
              <a:rPr lang="cs-CZ" sz="2200" dirty="0"/>
              <a:t> - nesprávná výslovnost jedné nebo několika </a:t>
            </a:r>
            <a:endParaRPr lang="cs-CZ" sz="2200" dirty="0" smtClean="0"/>
          </a:p>
          <a:p>
            <a:pPr lvl="1"/>
            <a:r>
              <a:rPr lang="cs-CZ" sz="2200" b="1" dirty="0" err="1" smtClean="0"/>
              <a:t>monomorfní</a:t>
            </a:r>
            <a:r>
              <a:rPr lang="cs-CZ" sz="2200" dirty="0" smtClean="0"/>
              <a:t> </a:t>
            </a:r>
            <a:r>
              <a:rPr lang="cs-CZ" sz="2200" dirty="0"/>
              <a:t>- nesprávně vyslovované hlásky jsou </a:t>
            </a:r>
            <a:r>
              <a:rPr lang="cs-CZ" sz="2200" dirty="0" smtClean="0"/>
              <a:t>z</a:t>
            </a:r>
            <a:r>
              <a:rPr lang="cs-CZ" sz="2200" dirty="0"/>
              <a:t> jedné artikulační oblasti</a:t>
            </a:r>
          </a:p>
          <a:p>
            <a:pPr lvl="1"/>
            <a:r>
              <a:rPr lang="cs-CZ" sz="2200" b="1" dirty="0"/>
              <a:t>polymorfní</a:t>
            </a:r>
            <a:r>
              <a:rPr lang="cs-CZ" sz="2200" dirty="0"/>
              <a:t> - nesprávně vyslovované hlásky 	</a:t>
            </a:r>
            <a:r>
              <a:rPr lang="cs-CZ" sz="2200" dirty="0" smtClean="0"/>
              <a:t>jsou </a:t>
            </a:r>
            <a:r>
              <a:rPr lang="cs-CZ" sz="2200" dirty="0"/>
              <a:t>z více artikulačních oblastí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0192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pPr algn="ctr"/>
            <a:r>
              <a:rPr lang="cs-CZ" dirty="0" smtClean="0"/>
              <a:t>Diagnostika dyslalie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1124744"/>
            <a:ext cx="7924800" cy="5256584"/>
          </a:xfrm>
        </p:spPr>
        <p:txBody>
          <a:bodyPr>
            <a:normAutofit/>
          </a:bodyPr>
          <a:lstStyle/>
          <a:p>
            <a:r>
              <a:rPr lang="cs-CZ" sz="2200" b="1" dirty="0" smtClean="0"/>
              <a:t>Postupujeme podle základních diagnostických metod (anamnéza, vyšetření fonematického sluchu, sluchové percepce, motoriky, rozumění a produkce řeči, lateralita)</a:t>
            </a:r>
          </a:p>
          <a:p>
            <a:r>
              <a:rPr lang="cs-CZ" sz="2200" b="1" dirty="0" smtClean="0"/>
              <a:t>Spolupráce s foniatrem, psychologem, učitelkou MŠ, </a:t>
            </a:r>
          </a:p>
          <a:p>
            <a:r>
              <a:rPr lang="cs-CZ" sz="2200" b="1" dirty="0" smtClean="0"/>
              <a:t>Vyloučení jiného postižení</a:t>
            </a:r>
          </a:p>
          <a:p>
            <a:r>
              <a:rPr lang="cs-CZ" sz="2200" b="1" dirty="0" smtClean="0"/>
              <a:t>Zjišťujeme:</a:t>
            </a:r>
            <a:r>
              <a:rPr lang="cs-CZ" sz="2200" dirty="0" smtClean="0"/>
              <a:t> </a:t>
            </a:r>
            <a:endParaRPr lang="cs-CZ" sz="2200" dirty="0"/>
          </a:p>
          <a:p>
            <a:pPr lvl="1"/>
            <a:r>
              <a:rPr lang="cs-CZ" sz="2200" dirty="0" smtClean="0"/>
              <a:t>které hlásky dítě vyslovuje chybně, </a:t>
            </a:r>
            <a:endParaRPr lang="cs-CZ" sz="2200" dirty="0"/>
          </a:p>
          <a:p>
            <a:pPr lvl="1"/>
            <a:r>
              <a:rPr lang="cs-CZ" sz="2200" dirty="0" smtClean="0"/>
              <a:t>úroveň </a:t>
            </a:r>
            <a:r>
              <a:rPr lang="cs-CZ" sz="2200" dirty="0"/>
              <a:t>motoriky řečových orgánů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796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pPr algn="ctr"/>
            <a:r>
              <a:rPr lang="cs-CZ" dirty="0" smtClean="0"/>
              <a:t>Reedukace dyslalie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980728"/>
            <a:ext cx="7924800" cy="5256584"/>
          </a:xfrm>
        </p:spPr>
        <p:txBody>
          <a:bodyPr/>
          <a:lstStyle/>
          <a:p>
            <a:r>
              <a:rPr lang="cs-CZ" sz="2400" dirty="0"/>
              <a:t>individuálně podle typu dyslalie a podle možností a schopností </a:t>
            </a:r>
            <a:r>
              <a:rPr lang="cs-CZ" sz="2400" dirty="0" smtClean="0"/>
              <a:t>dítěte</a:t>
            </a:r>
            <a:endParaRPr lang="cs-CZ" sz="2400" dirty="0"/>
          </a:p>
          <a:p>
            <a:r>
              <a:rPr lang="cs-CZ" sz="2400" dirty="0"/>
              <a:t>artikulační </a:t>
            </a:r>
            <a:r>
              <a:rPr lang="cs-CZ" sz="2400" dirty="0" smtClean="0"/>
              <a:t>cvičení</a:t>
            </a:r>
          </a:p>
          <a:p>
            <a:r>
              <a:rPr lang="cs-CZ" sz="2400" dirty="0" smtClean="0"/>
              <a:t>cvičení </a:t>
            </a:r>
            <a:r>
              <a:rPr lang="cs-CZ" sz="2400" dirty="0"/>
              <a:t>na rozvoj fonematického sluchu </a:t>
            </a:r>
            <a:endParaRPr lang="cs-CZ" sz="2400" dirty="0" smtClean="0"/>
          </a:p>
          <a:p>
            <a:r>
              <a:rPr lang="cs-CZ" sz="2400" dirty="0" smtClean="0"/>
              <a:t>reedukace </a:t>
            </a:r>
            <a:r>
              <a:rPr lang="cs-CZ" sz="2400" dirty="0"/>
              <a:t>se děje navozováním správné </a:t>
            </a:r>
            <a:r>
              <a:rPr lang="cs-CZ" sz="2400" dirty="0" smtClean="0"/>
              <a:t>výslovnosti</a:t>
            </a:r>
          </a:p>
          <a:p>
            <a:r>
              <a:rPr lang="cs-CZ" sz="2400" dirty="0" smtClean="0"/>
              <a:t>HLÁSKU </a:t>
            </a:r>
            <a:r>
              <a:rPr lang="cs-CZ" sz="2400" dirty="0"/>
              <a:t>NIKDY NENAPRAVUJEME! VŽDY VYTVÁŘÍME ÚPLNĚ NOVÝ ZVUK!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809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4082"/>
          </a:xfrm>
        </p:spPr>
        <p:txBody>
          <a:bodyPr/>
          <a:lstStyle/>
          <a:p>
            <a:pPr algn="ctr"/>
            <a:r>
              <a:rPr lang="cs-CZ" dirty="0" smtClean="0"/>
              <a:t>4 fáze reedukace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980728"/>
            <a:ext cx="7924800" cy="5184576"/>
          </a:xfrm>
        </p:spPr>
        <p:txBody>
          <a:bodyPr/>
          <a:lstStyle/>
          <a:p>
            <a:r>
              <a:rPr lang="cs-CZ" sz="2200" b="1" dirty="0"/>
              <a:t>Přípravná cvičení</a:t>
            </a:r>
            <a:r>
              <a:rPr lang="cs-CZ" sz="2200" dirty="0"/>
              <a:t> </a:t>
            </a:r>
            <a:r>
              <a:rPr lang="cs-CZ" sz="2200" dirty="0" smtClean="0"/>
              <a:t>– </a:t>
            </a:r>
            <a:endParaRPr lang="cs-CZ" sz="2200" dirty="0"/>
          </a:p>
          <a:p>
            <a:r>
              <a:rPr lang="cs-CZ" sz="2200" b="1" dirty="0" smtClean="0"/>
              <a:t>Vyvozování </a:t>
            </a:r>
            <a:r>
              <a:rPr lang="cs-CZ" sz="2200" b="1" dirty="0"/>
              <a:t>hlásek </a:t>
            </a:r>
            <a:r>
              <a:rPr lang="cs-CZ" sz="2200" b="1" dirty="0" smtClean="0"/>
              <a:t>– </a:t>
            </a:r>
          </a:p>
          <a:p>
            <a:r>
              <a:rPr lang="cs-CZ" sz="2200" b="1" dirty="0" smtClean="0"/>
              <a:t>Fixace </a:t>
            </a:r>
            <a:r>
              <a:rPr lang="cs-CZ" sz="2200" b="1" dirty="0"/>
              <a:t>výslovnosti hlásek</a:t>
            </a:r>
            <a:r>
              <a:rPr lang="cs-CZ" sz="2200" dirty="0"/>
              <a:t> </a:t>
            </a:r>
            <a:r>
              <a:rPr lang="cs-CZ" sz="2200" dirty="0" smtClean="0"/>
              <a:t>–.</a:t>
            </a:r>
            <a:endParaRPr lang="cs-CZ" sz="2200" dirty="0"/>
          </a:p>
          <a:p>
            <a:r>
              <a:rPr lang="cs-CZ" sz="2200" b="1" dirty="0"/>
              <a:t>Automatizace výslovnosti hlásek</a:t>
            </a:r>
            <a:r>
              <a:rPr lang="cs-CZ" sz="2200" dirty="0"/>
              <a:t> </a:t>
            </a:r>
            <a:r>
              <a:rPr lang="cs-CZ" sz="2200" dirty="0" smtClean="0"/>
              <a:t>-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649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50106"/>
          </a:xfrm>
        </p:spPr>
        <p:txBody>
          <a:bodyPr/>
          <a:lstStyle/>
          <a:p>
            <a:pPr algn="ctr"/>
            <a:r>
              <a:rPr lang="cs-CZ" dirty="0" smtClean="0"/>
              <a:t>Zásady při reedukaci dyslalie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1340768"/>
            <a:ext cx="7924800" cy="4536504"/>
          </a:xfrm>
        </p:spPr>
        <p:txBody>
          <a:bodyPr>
            <a:normAutofit/>
          </a:bodyPr>
          <a:lstStyle/>
          <a:p>
            <a:pPr lvl="0"/>
            <a:r>
              <a:rPr lang="cs-CZ" sz="3300" dirty="0" smtClean="0"/>
              <a:t>Krátkodobé cvičení, využití </a:t>
            </a:r>
            <a:r>
              <a:rPr lang="cs-CZ" sz="3300" dirty="0"/>
              <a:t>sluchové </a:t>
            </a:r>
            <a:r>
              <a:rPr lang="cs-CZ" sz="3300" dirty="0" smtClean="0"/>
              <a:t>kontroly, používání </a:t>
            </a:r>
            <a:r>
              <a:rPr lang="cs-CZ" sz="3300" dirty="0"/>
              <a:t>pomocných </a:t>
            </a:r>
            <a:r>
              <a:rPr lang="cs-CZ" sz="3300" dirty="0" smtClean="0"/>
              <a:t>hlásek, minimální akce, postupujeme od nejjednodušších hlásek ke složitějším, posilujeme </a:t>
            </a:r>
            <a:r>
              <a:rPr lang="cs-CZ" sz="3300" dirty="0"/>
              <a:t>sebedůvěru </a:t>
            </a:r>
            <a:r>
              <a:rPr lang="cs-CZ" sz="3300" dirty="0" smtClean="0"/>
              <a:t>dítěte, mechanických </a:t>
            </a:r>
            <a:r>
              <a:rPr lang="cs-CZ" sz="3300" dirty="0"/>
              <a:t>pomůcek používáme jen v případě </a:t>
            </a:r>
            <a:r>
              <a:rPr lang="cs-CZ" sz="3300" dirty="0" smtClean="0"/>
              <a:t>nezbytnosti.</a:t>
            </a:r>
            <a:endParaRPr lang="cs-CZ" sz="3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7455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Vývojová dysfázie – specificky narušený vývoj řeči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09443" y="1556793"/>
            <a:ext cx="7125112" cy="518457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 smtClean="0"/>
              <a:t>= </a:t>
            </a:r>
            <a:r>
              <a:rPr lang="cs-CZ" sz="2200" b="1" dirty="0" smtClean="0"/>
              <a:t>narušení </a:t>
            </a:r>
            <a:r>
              <a:rPr lang="cs-CZ" sz="2200" b="1" dirty="0"/>
              <a:t>komunikační schopnosti, ke kterému dochází poškozením raně se vyvíjející CNS a jež se může projevovat neschopností nebo sníženou schopností verbálně komunikovat, i když jsou podmínky pro vytvoření této schopnosti přiměřené.</a:t>
            </a:r>
            <a:endParaRPr lang="cs-CZ" sz="2200" dirty="0"/>
          </a:p>
          <a:p>
            <a:pPr marL="0" lvl="0" indent="0">
              <a:buNone/>
            </a:pPr>
            <a:r>
              <a:rPr lang="cs-CZ" sz="2200" b="1" dirty="0" smtClean="0"/>
              <a:t>Přiměřené </a:t>
            </a:r>
            <a:r>
              <a:rPr lang="cs-CZ" sz="2200" b="1" dirty="0"/>
              <a:t>podmínky zahrnují:</a:t>
            </a:r>
            <a:endParaRPr lang="cs-CZ" sz="2200" dirty="0"/>
          </a:p>
          <a:p>
            <a:pPr lvl="1"/>
            <a:r>
              <a:rPr lang="cs-CZ" sz="2200" dirty="0"/>
              <a:t>nevyskytují se závažné neurologické nebo psychiatrické nálezy</a:t>
            </a:r>
          </a:p>
          <a:p>
            <a:pPr lvl="1"/>
            <a:r>
              <a:rPr lang="cs-CZ" sz="2200" dirty="0"/>
              <a:t>p</a:t>
            </a:r>
            <a:r>
              <a:rPr lang="cs-CZ" sz="2200" dirty="0" smtClean="0"/>
              <a:t>řiměřenou úroveň </a:t>
            </a:r>
            <a:r>
              <a:rPr lang="cs-CZ" sz="2200" dirty="0"/>
              <a:t>inteligence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0660293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235</TotalTime>
  <Words>426</Words>
  <Application>Microsoft Office PowerPoint</Application>
  <PresentationFormat>Předvádění na obrazovce (4:3)</PresentationFormat>
  <Paragraphs>64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Horizont</vt:lpstr>
      <vt:lpstr>Dyslálie, Vývojová dysfázie</vt:lpstr>
      <vt:lpstr>Dyslalie </vt:lpstr>
      <vt:lpstr>příčiny vzniku</vt:lpstr>
      <vt:lpstr>Rozdělení podle stupně</vt:lpstr>
      <vt:lpstr>Diagnostika dyslalie</vt:lpstr>
      <vt:lpstr>Reedukace dyslalie</vt:lpstr>
      <vt:lpstr>4 fáze reedukace</vt:lpstr>
      <vt:lpstr>Zásady při reedukaci dyslalie</vt:lpstr>
      <vt:lpstr>Vývojová dysfázie – specificky narušený vývoj řeči</vt:lpstr>
      <vt:lpstr>Prezentace aplikace PowerPoint</vt:lpstr>
      <vt:lpstr>Projevy v řeči</vt:lpstr>
      <vt:lpstr>Příčiny vzniku vývojové dysfázie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Dyslálie, Vývojová dysfázie</dc:title>
  <dc:creator>Kristina</dc:creator>
  <cp:lastModifiedBy>Kristina</cp:lastModifiedBy>
  <cp:revision>21</cp:revision>
  <dcterms:created xsi:type="dcterms:W3CDTF">2015-03-18T15:54:27Z</dcterms:created>
  <dcterms:modified xsi:type="dcterms:W3CDTF">2016-03-20T20:16:09Z</dcterms:modified>
</cp:coreProperties>
</file>