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56" r:id="rId2"/>
    <p:sldId id="257" r:id="rId3"/>
    <p:sldId id="259" r:id="rId4"/>
    <p:sldId id="260" r:id="rId5"/>
    <p:sldId id="261" r:id="rId6"/>
    <p:sldId id="262" r:id="rId7"/>
    <p:sldId id="292" r:id="rId8"/>
    <p:sldId id="293" r:id="rId9"/>
    <p:sldId id="294" r:id="rId10"/>
    <p:sldId id="295" r:id="rId11"/>
    <p:sldId id="296" r:id="rId12"/>
    <p:sldId id="297" r:id="rId13"/>
    <p:sldId id="263" r:id="rId14"/>
    <p:sldId id="288" r:id="rId15"/>
    <p:sldId id="264" r:id="rId16"/>
    <p:sldId id="265" r:id="rId17"/>
    <p:sldId id="266" r:id="rId18"/>
    <p:sldId id="267" r:id="rId19"/>
    <p:sldId id="269" r:id="rId20"/>
    <p:sldId id="268" r:id="rId21"/>
    <p:sldId id="270" r:id="rId22"/>
    <p:sldId id="289" r:id="rId23"/>
    <p:sldId id="290" r:id="rId24"/>
    <p:sldId id="291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700" autoAdjust="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0F204A-C341-41AB-A7EE-9BCF7929E8A1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2E4072-0349-45FC-8F59-089A5C357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07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C7AD7F-161F-41BC-917A-7C9E690D09A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0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F3F93-F16F-428E-A0D0-3CEC70789429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5BF4C-3AB5-4860-8FC2-93CB2B23E3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BF949-707C-4309-980A-1A593C5E43F7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DCC7-DD67-4681-B778-A796C6D21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6FB1-1EEA-4A55-81A8-6745FDF65C1C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C73E4-6895-438E-8906-C3C552114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F2689-96C3-4D14-9767-6DE2DD86E338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82A8-E207-485D-A64F-A0CD01C652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C164-3054-4186-A9D4-5A5F89176FA3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10D0-0C86-45E1-9911-4DB25D316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3A617-624B-438D-A4EA-75E310A30270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9BBD-6F90-4ECA-BCF0-9CA0ED16E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74D1A-8AB8-4ADC-88F2-C8AF7C1659F2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78AD-86EB-4F71-851C-54998BFC7E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18011-D08C-4362-ABA1-4AEAA86DED05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36DE-BE71-48C8-8AAE-222C8031A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D729E-AFAD-4565-927E-A2642DD40A72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5547-D44D-4ED8-B6D2-3C1AC08E0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5972-9C55-448E-AFFC-40055D79522F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B5C5-8A1B-443A-88B8-CF0CC4A545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271C-B58C-4B0A-BC5E-4215AEBE95A5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C7F6D-4F7B-4467-8DF6-8DE8634FE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93F0EC-F12D-41A7-A54E-6918AF4F8C27}" type="datetimeFigureOut">
              <a:rPr lang="cs-CZ"/>
              <a:pPr>
                <a:defRPr/>
              </a:pPr>
              <a:t>6. 11. 2015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FBF76D-5C38-4B16-AAD5-27716DAA8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Terminologická východiska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Teorie edukace osob s mentálním postižením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59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Soud může svéprávnost omezit v souvislosti s určitou záležitostí na dobu nutnou pro její vyřízení, nebo na jinak určenou dobu, nejdéle však na tři roky, uplynutím doby právní účinky omezení zanikají.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62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rozhodnutí o omezení svéprávnosti jmenuje soud člověku opatrovníka. Při výběru opatrovníka přihlédne soud k přání opatrovance, k jeho potřebě i k jeho podnětům osob </a:t>
            </a:r>
            <a:r>
              <a:rPr lang="cs-CZ" dirty="0" err="1" smtClean="0"/>
              <a:t>opatrovanci</a:t>
            </a:r>
            <a:r>
              <a:rPr lang="cs-CZ" dirty="0" smtClean="0"/>
              <a:t> blízkých, sledují jeho prospěch, a dbá, aby výběrem opatrovníka nezaložil nedůvěru opatrovance k opatrovníkovi.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64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o omezení svéprávnosti nezbavuje člověka práva samostatně právně jednat v běžných záležitostech každodenního života.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/>
              <a:t>Lidská práva a jejich aplikace pro zkvalitnění života osob </a:t>
            </a:r>
            <a:br>
              <a:rPr lang="cs-CZ" sz="2000" dirty="0" smtClean="0"/>
            </a:br>
            <a:r>
              <a:rPr lang="cs-CZ" sz="2000" dirty="0" smtClean="0"/>
              <a:t>s mentálním postižením</a:t>
            </a:r>
            <a:endParaRPr lang="cs-CZ" sz="2000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000" smtClean="0"/>
              <a:t>60 léta 20. st. vznik nového fenoménu -organizace rodičů dětí s mentálním postižením bojující za práva svých postiženích dětí, vznik Evropské ligy společností mentálně handicapovaných.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smtClean="0"/>
              <a:t>1961 Mezinárodní sociální charta – postižené osoby jsou také nositelé lidských práv.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smtClean="0"/>
              <a:t>1971 Deklarace o právech mentálně postižených osob, vznik hnutí sebeobhájců – respektování práva na vyjádření vlastních názorů, pocitů a představ o životě.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smtClean="0"/>
              <a:t>Standardní pravidla pro vyrovnávání příležitostí pro osoby se zdravotním postižením – VS OSN 1993, v roce 1998 přijat v ČR Národní plán vyrovnávání příležitostí pro osoby se zdravotním postižením (Vládní výbor pro zdravotně postižené občany 1991).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plán</a:t>
            </a:r>
            <a:endParaRPr lang="cs-CZ" dirty="0"/>
          </a:p>
        </p:txBody>
      </p:sp>
      <p:pic>
        <p:nvPicPr>
          <p:cNvPr id="4" name="Zástupný symbol pro obsah 3" descr="img4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3110793" y="1554163"/>
            <a:ext cx="3074813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Žák základní školy speciální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diagnostikovanou středně těžkou mentální retardací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diagnostikovanou  těžkou mentální retardací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diagnostikovanou  hlubokou mentální retardací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PAS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se souběžným postižením více vadami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Učitel základní školy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Kompetence učitele (Švec)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Kompetence k vyučování a výchově (diagnostická, </a:t>
            </a:r>
            <a:r>
              <a:rPr lang="cs-CZ" dirty="0" err="1" smtClean="0"/>
              <a:t>psychopedagogická</a:t>
            </a:r>
            <a:r>
              <a:rPr lang="cs-CZ" dirty="0" smtClean="0"/>
              <a:t>, komunikativní).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Osobnostní kompetence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Rozvíjející kompetence (adaptivita, informační, výzkumné, </a:t>
            </a:r>
            <a:r>
              <a:rPr lang="cs-CZ" dirty="0" err="1" smtClean="0"/>
              <a:t>sebereflektivní</a:t>
            </a:r>
            <a:r>
              <a:rPr lang="cs-CZ" dirty="0" smtClean="0"/>
              <a:t> a </a:t>
            </a:r>
            <a:r>
              <a:rPr lang="cs-CZ" dirty="0" err="1" smtClean="0"/>
              <a:t>autoregulativní</a:t>
            </a:r>
            <a:r>
              <a:rPr lang="cs-CZ" dirty="0" smtClean="0"/>
              <a:t> dovednosti).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škola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Začátek povinné školní docházky na ZŠS.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Formy speciálního vzdělávání: v ZŠS, formou individuální integrace ve třídách ZŠ nebo školy samostatně zřízené pro žáky s jiným druhem postižení podle IVP, formou skupinové integrace, v rámci jiného způsobu plnění povinné školní docházky, dle zákona (individuální vzdělávání, </a:t>
            </a:r>
            <a:r>
              <a:rPr lang="cs-CZ" dirty="0" err="1" smtClean="0"/>
              <a:t>vzdělávání</a:t>
            </a:r>
            <a:r>
              <a:rPr lang="cs-CZ" dirty="0" smtClean="0"/>
              <a:t> žáků s hlubokým MP).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škola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Organizace vzdělávání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ZŠS je tvořena prvním stupněm 1. – 6. ročník, druhým stupněm 7.- 10. ročník.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Vyučovací jednotka – nejčastěji vyučovací blok.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Zařazení žáka do některé formy speciálního vzdělávání může předcházet diagnostický pobyt 2 až 6 měsíců (§ 9 odst. 2 vyhlášky č. 73/2005 Sb. ve znění pozdějších předpisů)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Hodnocení výsledků vzdělávání – slovně.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Ukončení základního vzdělávání a získání dokladu o dosaženém stupni vzdělávání – základy vzdělání, žák získá ukončením vzdělávacího programu ZŠS nebo ukončením kurzu pro získání základů vzdělání.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dirty="0" smtClean="0"/>
              <a:t>Dokladem je vysvědčení o ukončení  desátého ročníku, vysvědčení o ukončení kurzu pro získání základů vzdělání. Vysvědčení jsou opatřena doložkou o získání stupně vzdělání.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Přípravný stupeň </a:t>
            </a:r>
            <a:r>
              <a:rPr lang="cs-CZ" dirty="0" err="1" smtClean="0"/>
              <a:t>ZŠs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Informace MŠMT ČR o přípravném stupni ZŠS č. </a:t>
            </a:r>
            <a:r>
              <a:rPr lang="cs-CZ" dirty="0" err="1" smtClean="0"/>
              <a:t>j</a:t>
            </a:r>
            <a:r>
              <a:rPr lang="cs-CZ" dirty="0" smtClean="0"/>
              <a:t>. 6123/2009-61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Novelizace školského zákona  zákon č. 49/2009 Sb. §48a přípravný stupeň základní školy speciální – umožňuje nezbytnou přípravu dětem se středně těžkým a těžkým mentálním postižením, se souběžným postižením více vadami nebo s autismem.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O zařazení dítěte do třídy přípravného stupně základní školy speciální rozhoduje ředitel školy na žádost zákonného zástupce a na základě písemného doporučení školského poradenského zařízení.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Do třídy přípravného stupně základní školy speciální lze zařadit dítě od školního roku, v němž dosáhne 5 let věku, do zahájení povinné školní docházky, a to i v průběhu školního roku. Třída přípravného stupně základní školy speciální má nejméně 4 a nejvýše 6 žáků.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ŠVP – dle RVP pro PV formou přílohy nebo dodatku k ŠVP.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Činitele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Výuku považujeme za systém, tím rozumíme účelně definovaný soubor prvků, mezi nimiž existují vazby.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Hlavními systémovými prvky výuky jsou: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Žák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Učitel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Učivo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Tyto prvky tvoří  didaktický trojúhelník.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Výuka se odehrává v určitém kontextu vývoje společnosti, musíme brát v úvahu vybrané faktory prostředí, které ovlivňují výukový proces ve škole.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Edukační proces na základní škole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Tvoří didaktický trojúhelník  žák, speciální pedagog a učivo.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Učivo – obsah vzdělávání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Od </a:t>
            </a:r>
            <a:r>
              <a:rPr lang="cs-CZ" dirty="0" err="1" smtClean="0"/>
              <a:t>šk</a:t>
            </a:r>
            <a:r>
              <a:rPr lang="cs-CZ" dirty="0" smtClean="0"/>
              <a:t>. roku 2010/11 RVP pro obor vzdělání základní škola speciální – Díl I. Vzdělávání žáků se středně těžkým mentálním postižením.Díl II. Vzdělávání žáků s těžkým mentálním postižení a souběžným postižením více vadami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Edukační proces na ZŠS</a:t>
            </a: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Učební plán VzP PŠ – čtení, psaní, počty, věcné učení, smyslová výchova, pracovní a výtvarná výchova, tělesná výchova, hudební výchova, řečová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Učební plán RehVP PŠ – rozumová výchova, smyslová výchova, pracovní a výtvarná výchova, hudební výchova, rehabilitační tělesná výchova.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Specifické principy RVP pro obor vzdělání základní škola speciální s. 6</a:t>
            </a:r>
          </a:p>
          <a:p>
            <a:r>
              <a:rPr lang="cs-CZ" sz="2800" dirty="0" smtClean="0"/>
              <a:t>Charakteristika oboru vzdělání ZŠS</a:t>
            </a:r>
          </a:p>
          <a:p>
            <a:pPr>
              <a:buNone/>
            </a:pPr>
            <a:r>
              <a:rPr lang="cs-CZ" sz="2800" dirty="0" smtClean="0"/>
              <a:t>Základní vzdělávání – dosahuje se stupně základy vzdělání, realizuje se oborem vzdělání ZŠS je vydán RVP</a:t>
            </a:r>
          </a:p>
          <a:p>
            <a:pPr>
              <a:buNone/>
            </a:pPr>
            <a:r>
              <a:rPr lang="cs-CZ" sz="2800" dirty="0" smtClean="0"/>
              <a:t>RVP ZŠS obsahuje dva díly: Díl I. pro vzdělávání žáků se středně těžkým MP, díl II. vzdělávání žáků s těžkým MP a souběžným postižením více vadami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školní 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školní docházky</a:t>
            </a:r>
          </a:p>
          <a:p>
            <a:pPr>
              <a:buNone/>
            </a:pPr>
            <a:r>
              <a:rPr lang="cs-CZ" dirty="0" smtClean="0"/>
              <a:t>Základní vzdělávání se realizuje v rámci povinné školní docházky po dobu 9 let, nejdéle do 17 let, žákovi se zdravotním postižením může ředitel školy povolit pokračování do 20 let, žáci s těžkým MP, žáci s kombinací postižení a PAS se souhlasem zřizovatele do 26 let.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pro obor vzdělání ZŠS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vzdělávání s. 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vzdělávací program pro obor vzdělání základní škola speciální Díl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smtClean="0"/>
              <a:t>Klíčové kompetence: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k učení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k řešení problémů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komunikativní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sociální a personální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občanské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 pracovní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Vzdělávací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Jazyková komunikace (Čtení, Psaní, Řečová výchova)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Matematika a její aplikace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Informační a komunikační technologie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jeho svět (Člověk a jeho svět)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společnost (Člověk a společnost)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příroda (Člověk a příroda)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Umění a kultura (HV, VV)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zdraví (Výchova ke zdraví, TV)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svět práce (Člověk a svět práce)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Průřezová témata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Osobností a sociální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Výchova demokratického občana.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Výchova k myšlení v evropských a globálních souvislostech.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Multikulturní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Environmentální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Mediální výchova.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učební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Vzdělávací oblasti:		Vzdělávací obory          1. stupeň 2. stupeň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Jazyková komunikace    Čtení, Psaní, Řečová výchova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Matematika a její aplikace	Matematika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Informační a komunikační technologie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jeho svět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společnost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příroda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Umění a kultura 			HV, VV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zdraví 		Výchova ke zdraví, TV, Zdravotní TV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svět práce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Průřezová témata		povinnost zařadit a realizovat tři, 				časová dotace z disponibilní čas. dotace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Disponibilní povinná časová dotace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vzdělávací program pro obor vzdělání základní škola speciální Díl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Klíčové kompetence k učení, řešení problémů, komunikativní, sociální a personální, pracovní.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Vzdělávací oblasti: Člověk a komunikace (RV, ŘV). Člověk a jeho svět (SV). Umění a kultura (HV, VV). Člověk a zdraví (pohybová výchova, ZTV nebo rehabilitační tělesná výchova). Člověk a svět práce (PV).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43313" y="428625"/>
            <a:ext cx="14287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Žák</a:t>
            </a:r>
          </a:p>
        </p:txBody>
      </p:sp>
      <p:sp>
        <p:nvSpPr>
          <p:cNvPr id="3" name="Obdélník 2"/>
          <p:cNvSpPr/>
          <p:nvPr/>
        </p:nvSpPr>
        <p:spPr>
          <a:xfrm>
            <a:off x="5643563" y="1143000"/>
            <a:ext cx="14287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Učitel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71563" y="1143000"/>
            <a:ext cx="17859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Škola</a:t>
            </a:r>
          </a:p>
        </p:txBody>
      </p:sp>
      <p:sp>
        <p:nvSpPr>
          <p:cNvPr id="5" name="Obdélník 4"/>
          <p:cNvSpPr/>
          <p:nvPr/>
        </p:nvSpPr>
        <p:spPr>
          <a:xfrm>
            <a:off x="142875" y="3500438"/>
            <a:ext cx="10715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Žák</a:t>
            </a:r>
          </a:p>
        </p:txBody>
      </p:sp>
      <p:sp>
        <p:nvSpPr>
          <p:cNvPr id="6" name="Obdélník 5"/>
          <p:cNvSpPr/>
          <p:nvPr/>
        </p:nvSpPr>
        <p:spPr>
          <a:xfrm>
            <a:off x="1428750" y="3500438"/>
            <a:ext cx="10715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Speciální pedagog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14625" y="3500438"/>
            <a:ext cx="10715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Obsah vzdělávání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71563" y="2286000"/>
            <a:ext cx="17859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Edukační proces</a:t>
            </a:r>
          </a:p>
        </p:txBody>
      </p:sp>
      <p:sp>
        <p:nvSpPr>
          <p:cNvPr id="9" name="Obdélník 8"/>
          <p:cNvSpPr/>
          <p:nvPr/>
        </p:nvSpPr>
        <p:spPr>
          <a:xfrm>
            <a:off x="4286250" y="17145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Zásady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286250" y="28575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Formy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286250" y="22860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Metody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286500" y="28575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Výuka v bloku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286500" y="22860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/>
              <a:t>Specifické </a:t>
            </a:r>
            <a:r>
              <a:rPr lang="cs-CZ" sz="1200" dirty="0"/>
              <a:t>metody práce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57188" y="5214938"/>
            <a:ext cx="3357562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err="1" smtClean="0"/>
              <a:t>Speciálněpedagogická</a:t>
            </a:r>
            <a:r>
              <a:rPr lang="cs-CZ" sz="1400" dirty="0" smtClean="0"/>
              <a:t> </a:t>
            </a:r>
            <a:r>
              <a:rPr lang="cs-CZ" sz="1400" dirty="0"/>
              <a:t>diagnostika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786438" y="3786188"/>
            <a:ext cx="2214562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Specifické pomůcky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643438" y="4500563"/>
            <a:ext cx="4357687" cy="2214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Kompenzační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Didaktické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Rehabilitační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Školní nábytek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Pomůcky denní potřeby</a:t>
            </a:r>
          </a:p>
        </p:txBody>
      </p:sp>
      <p:cxnSp>
        <p:nvCxnSpPr>
          <p:cNvPr id="18" name="Přímá spojovací šipka 17"/>
          <p:cNvCxnSpPr/>
          <p:nvPr/>
        </p:nvCxnSpPr>
        <p:spPr>
          <a:xfrm rot="10800000">
            <a:off x="5143500" y="642938"/>
            <a:ext cx="71437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rot="10800000" flipV="1">
            <a:off x="2786063" y="714375"/>
            <a:ext cx="714375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rot="5400000">
            <a:off x="1785144" y="1999457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71813" y="2000250"/>
            <a:ext cx="928687" cy="5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3071813" y="2500313"/>
            <a:ext cx="9286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3071813" y="2500313"/>
            <a:ext cx="928687" cy="500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10800000" flipV="1">
            <a:off x="857250" y="3000375"/>
            <a:ext cx="1071563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>
            <a:off x="1749425" y="3178175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1928813" y="3000375"/>
            <a:ext cx="1071562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rot="10800000">
            <a:off x="714375" y="4143375"/>
            <a:ext cx="1214438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rot="5400000" flipH="1" flipV="1">
            <a:off x="1463675" y="4608513"/>
            <a:ext cx="9286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 flipV="1">
            <a:off x="1928813" y="4143375"/>
            <a:ext cx="1285875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>
            <a:off x="6644482" y="3572669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>
            <a:off x="5429250" y="2500313"/>
            <a:ext cx="7858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/>
          <p:nvPr/>
        </p:nvCxnSpPr>
        <p:spPr>
          <a:xfrm>
            <a:off x="5429250" y="3143250"/>
            <a:ext cx="785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rot="5400000">
            <a:off x="6751638" y="4394200"/>
            <a:ext cx="71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učební plán</a:t>
            </a:r>
            <a:endParaRPr lang="cs-CZ" dirty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Vzdělávací oblasti	Vzdělávací obory   1.-10.r.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komunikace RV, ŘV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jeho svět        SV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Umění a kultura         HV, VV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zdraví Pohybová výchova, ZTV nebo 			 rehabilitační tělesná výchova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svět práce     PV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Část D Vzdělávání žáků s kombinací postižení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(platí pro oba díly)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Vzdělávání těchto žáků vyžaduje odbornou připravenost </a:t>
            </a:r>
            <a:r>
              <a:rPr lang="cs-CZ" dirty="0" err="1" smtClean="0"/>
              <a:t>ped</a:t>
            </a:r>
            <a:r>
              <a:rPr lang="cs-CZ" dirty="0" smtClean="0"/>
              <a:t>. pracovníků, podnětné a vstřícné prostředí a využití všech podpůrných opatření.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b="1" dirty="0" smtClean="0"/>
              <a:t>Podpůrná opatření při speciálním vzdělávání</a:t>
            </a:r>
            <a:r>
              <a:rPr lang="cs-CZ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speciální metody, formy a postupy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speciální učebnice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didaktické materiály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kompenzační pomůcky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rehabilitační pomůcky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zařazení předmětů speciálně pedagogické péče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snížené počty žáků ve třídě, v oddělení, ve studijní skupině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služby asistenta pedagoga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další možné úpravy podle individuálního vzdělávacího plánu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poskytování pedagogicko-psychologických služeb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RVP pro obor vzdělání základní škola speciální</a:t>
            </a:r>
            <a:endParaRPr lang="cs-CZ" dirty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Materiální, personální, hygienické, organizační a jiné podmínky pro uskutečňování RVP ZŠS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Edukační proces – zásady, metody, formy</a:t>
            </a:r>
            <a:endParaRPr lang="cs-CZ" dirty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mtClean="0"/>
              <a:t>Didaktické zásady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mtClean="0"/>
              <a:t>Didaktické zásady jsou všeobecné požadavky, které v souhlase s cíli výchovy a vzdělávání a v souhlase se zákonitostmi vyučovacího procesu určují charakter vyučování.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mtClean="0"/>
              <a:t>Zásada názornosti, přiměřenosti, soustavnosti, trvalosti, uvědomělosti a aktivity žáků, zásada individuálního přístupu k žákům, zásada spojení teorie s praxí.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Metody prevence – primární, sekundární, terciární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Výzkumné metody – pozorování, škálování, dotazník, rozhovor, experiment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Speciálněpedagogické metody – reedukace, kompenzace, rehabilitace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Výukové (didaktické) metody</a:t>
            </a:r>
            <a:endParaRPr lang="cs-CZ" dirty="0"/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3600" b="1" dirty="0" smtClean="0"/>
              <a:t>Výuková metoda </a:t>
            </a:r>
            <a:r>
              <a:rPr lang="cs-CZ" sz="3600" dirty="0" smtClean="0"/>
              <a:t>je cesta po níž jde učitel se žákem, aby dosáhl vyučovacího cíle.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3600" b="1" dirty="0" smtClean="0"/>
              <a:t>Metodologie </a:t>
            </a:r>
            <a:r>
              <a:rPr lang="cs-CZ" sz="3600" dirty="0" smtClean="0"/>
              <a:t>je nauka o metodách a jejich využití.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3600" b="1" dirty="0" smtClean="0"/>
              <a:t>Metodika</a:t>
            </a:r>
            <a:r>
              <a:rPr lang="cs-CZ" sz="3600" dirty="0" smtClean="0"/>
              <a:t> je soubor použitých metod a postupů.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 používané v rámci vyučovacího procesu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Motivační – úvodní (motivační vyprávění, motivační rozhovor, demonstrace),průběžné (orientační otázky, aktualizace učiva, následná demonstrace)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Expoziční –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metody přímého přenosu poznatků</a:t>
            </a:r>
            <a:r>
              <a:rPr lang="cs-CZ" dirty="0" smtClean="0"/>
              <a:t>, monologické, vyprávění, popis, instruktáž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metody zprostředkovaného přenosu poznatků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demonstrační ve struktuře vnímání, zpracování vnímaného materiálu, metoda dlouhodobého pozorování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pracovní – nácvik dovedností a návyků, praktická práce, manipulační práce, veřejně prospěšné práce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Dramatické metody – těží z dětské hry, dramatizace textů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 používané v rámci vyučovacího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fixační – zaměřené na opakování a procvičování učiva, metody opakování vědomostí – metoda otázek a odpovědí, demonstrace, samostatné práce s textem, pětiminutovky, domácí práce.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nácviku dovedností, motorický nácvik, </a:t>
            </a:r>
            <a:r>
              <a:rPr lang="cs-CZ" b="1" dirty="0" smtClean="0"/>
              <a:t>nápodoba</a:t>
            </a:r>
            <a:r>
              <a:rPr lang="cs-CZ" dirty="0" smtClean="0"/>
              <a:t> (je vhodná pro těžší stupně MP, stejně tak </a:t>
            </a:r>
            <a:r>
              <a:rPr lang="cs-CZ" b="1" dirty="0" smtClean="0"/>
              <a:t>dril</a:t>
            </a:r>
            <a:r>
              <a:rPr lang="cs-CZ" dirty="0" smtClean="0"/>
              <a:t>-mechanické opakování bez uvědomělé aktivity žáka).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 používané v rámci vyučovacího procesu</a:t>
            </a:r>
            <a:endParaRPr lang="cs-CZ" dirty="0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Metody diagnostické – pozorování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Metody klasifikační – hodnocení žáka, komplexnost, analýza žákovských prací, písemné práce, didaktické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Vyučovací formy</a:t>
            </a:r>
            <a:endParaRPr lang="cs-CZ" dirty="0"/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Vyučovací forma (organizační forma výuky) je chápána jako vnější stránka vyučovacích metod a uspořádání výuky v určité vzdělávací instituci.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Základní vyučovací forma je vyučovací hodina.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Vyučovací jednotka – není dodržen limit 45 minut, vyučovací blok, exkurze, vycházka, výlet.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Žák základní školy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Žák, dítě je osoba s právy.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Všeobecná deklarace lidských práv </a:t>
            </a:r>
            <a:r>
              <a:rPr lang="cs-CZ" dirty="0" smtClean="0"/>
              <a:t>přijata</a:t>
            </a:r>
            <a:r>
              <a:rPr lang="cs-CZ" b="1" dirty="0" smtClean="0"/>
              <a:t> </a:t>
            </a:r>
            <a:r>
              <a:rPr lang="cs-CZ" dirty="0" smtClean="0"/>
              <a:t>10.prosince 1948 Valným shromážděním Spojených národů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Článek 26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Každý má právo na vzdělání. Vzdělání nechť je bezplatné, alespoň v počátečních a základních stupních. Základní vzdělání je povinné.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Vzdělání má směřovat k plnému rozvoji lidské osobnosti a k posílení úcty k lidským právům a základním svobodám. Má napomáhat k vzájemnému porozumění, snášenlivosti a přátelství mezi národy a všemi skupinami rasovými i náboženskými.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Rodiče mají přednostní právo volit druh vzdělání pro své děti.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Listina základních práv a svobod je součástí ústavního pořádku ČR  (ČSFR 9.ledna 1991, účinnosti nabyla svým vyhlášením  ve Sbírce zákonů 8.2.1991, ústavní zákon č. 23/1991 Sb.; ČR - v čl. 10 Ústavy ČR z r. 1993 „Ratifikované a vyhlášené mezinárodní smlouvy o lidských právech a základních svobodách, jimiž je Česká republika vázána, jsou bezprostředně závazné a mají přednost před zákonem“).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Typy vyučovacích hodin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Hodina výkladu nového učiva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Hodina opakování a fixace učiva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Hodina hodnocení žáka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Kombinovaná hodina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Organizační formy práce: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Frontální (hromadná ) práce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Skupinová práce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Individuální práce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Projektová výuka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Specifické metody práce na ZŠS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Edukační</a:t>
            </a:r>
            <a:r>
              <a:rPr lang="cs-CZ" dirty="0" smtClean="0"/>
              <a:t> – bazální stimulace, </a:t>
            </a:r>
            <a:r>
              <a:rPr lang="cs-CZ" dirty="0" err="1" smtClean="0"/>
              <a:t>snoezelen</a:t>
            </a:r>
            <a:r>
              <a:rPr lang="cs-CZ" dirty="0" smtClean="0"/>
              <a:t>, počítačové programy, AAK, VOKS, aromaterapie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Hraniční </a:t>
            </a:r>
            <a:r>
              <a:rPr lang="cs-CZ" dirty="0" smtClean="0"/>
              <a:t>– ergoterapie, </a:t>
            </a:r>
            <a:r>
              <a:rPr lang="cs-CZ" dirty="0" err="1" smtClean="0"/>
              <a:t>canisterapie</a:t>
            </a:r>
            <a:r>
              <a:rPr lang="cs-CZ" dirty="0" smtClean="0"/>
              <a:t>, </a:t>
            </a:r>
            <a:r>
              <a:rPr lang="cs-CZ" dirty="0" err="1" smtClean="0"/>
              <a:t>hipoterapie</a:t>
            </a:r>
            <a:r>
              <a:rPr lang="cs-CZ" dirty="0" smtClean="0"/>
              <a:t>, </a:t>
            </a:r>
            <a:r>
              <a:rPr lang="cs-CZ" dirty="0" err="1" smtClean="0"/>
              <a:t>míčkování</a:t>
            </a:r>
            <a:r>
              <a:rPr lang="cs-CZ" dirty="0" smtClean="0"/>
              <a:t>, metoda Veroniky </a:t>
            </a:r>
            <a:r>
              <a:rPr lang="cs-CZ" dirty="0" err="1" smtClean="0"/>
              <a:t>Sherbone</a:t>
            </a:r>
            <a:r>
              <a:rPr lang="cs-CZ" dirty="0" smtClean="0"/>
              <a:t>, cvičení na podporu vestibulární stimulace, metoda reflexní terapie pro oblast úst a obličeje (</a:t>
            </a:r>
            <a:r>
              <a:rPr lang="cs-CZ" dirty="0" err="1" smtClean="0"/>
              <a:t>Castilo</a:t>
            </a:r>
            <a:r>
              <a:rPr lang="cs-CZ" dirty="0" smtClean="0"/>
              <a:t> </a:t>
            </a:r>
            <a:r>
              <a:rPr lang="cs-CZ" dirty="0" err="1" smtClean="0"/>
              <a:t>Morales</a:t>
            </a:r>
            <a:r>
              <a:rPr lang="cs-CZ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Rehabilitační</a:t>
            </a:r>
            <a:r>
              <a:rPr lang="cs-CZ" dirty="0" smtClean="0"/>
              <a:t> (fyzioterapeutické) – terapie reflexní lokomoce (Vojtova metoda), </a:t>
            </a:r>
            <a:r>
              <a:rPr lang="cs-CZ" dirty="0" err="1" smtClean="0"/>
              <a:t>Bobathův</a:t>
            </a:r>
            <a:r>
              <a:rPr lang="cs-CZ" dirty="0" smtClean="0"/>
              <a:t> koncept, </a:t>
            </a:r>
            <a:r>
              <a:rPr lang="cs-CZ" dirty="0" err="1" smtClean="0"/>
              <a:t>Petöho</a:t>
            </a:r>
            <a:r>
              <a:rPr lang="cs-CZ" dirty="0" smtClean="0"/>
              <a:t> terapie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Úmluva o právech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Úmluva o právech dítěte</a:t>
            </a:r>
            <a:r>
              <a:rPr lang="cs-CZ" dirty="0" smtClean="0"/>
              <a:t> (1924 Deklarace práv dítěte – Ženevská deklarace; 1946 vznik Dětského fondu UNICEF; 1959 OSN schválena Deklarace o právech dítěte z roku 1924;  Úmluva o právech dítěte (závaznost po podpisu) schválena Valným shromážděním OSN 20. listopadu 1989 – u nás ratifikována 1991, stanovuje, že na vzdělávání a vzdělání je právo, požaduje zajištění přístupu ke vzdělávání dětem s tělesným nebo duševním postižením.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/>
              <a:t>Lidská práva a jejich aplikace pro zkvalitnění života osob </a:t>
            </a:r>
            <a:br>
              <a:rPr lang="cs-CZ" sz="2000" dirty="0" smtClean="0"/>
            </a:br>
            <a:r>
              <a:rPr lang="cs-CZ" sz="2000" dirty="0" smtClean="0"/>
              <a:t>s mentálním postižením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Zákon č. 89/2012 Sb. Občanský zákoník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23 OZ – Člověk má </a:t>
            </a:r>
            <a:r>
              <a:rPr lang="cs-CZ" b="1" dirty="0" smtClean="0"/>
              <a:t>právní osobnost</a:t>
            </a:r>
            <a:r>
              <a:rPr lang="cs-CZ" dirty="0" smtClean="0"/>
              <a:t> od narození až do smrti.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30 OZ Zletilost – Plně svéprávným se člověk stává zletilostí. Zletilost se nabývá dovršením osmnáctého roku věku.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38 OZ Předběžné prohlášení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45 OZ Nápomoc při rozhodování – podpůrce, smlouva s podpůrcem, ten nesmí ohrozit zájmy podporovaného.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49 OZ Zastoupení členem domácnosti – zástupce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Schválení soudem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 § 55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1. K omezení svéprávnosti lze přistoupit jen v zájmu člověka, jehož se to týká, po jeho zhlédnutí a s plným uznáváním jeho práv a jeho osobní jedinečnosti. Přitom musí být důkladně vzaty v úvahu rozsah a stupeň neschopnosti člověka postarat se o vlastní záležitosti.</a:t>
            </a:r>
          </a:p>
          <a:p>
            <a:r>
              <a:rPr lang="cs-CZ" sz="2800" dirty="0" smtClean="0"/>
              <a:t>2. Omezit svéprávnost člověka lze jen tehdy, hrozila-li by mu jinak závažná újma a nepostačí-li vzhledem k jeho zájmům mírnější a méně omezující opatření.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§ 56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dirty="0" smtClean="0"/>
              <a:t>1. Omezit svéprávnost člověka může jen soud.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2. Soud vyvine potřebné úsilí, aby zjistil názor člověka, o jehož svéprávnosti rozhoduje, a to i za použití takového způsobu dorozumívání, který si člověk zvolí.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57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Soud může omezit svéprávnost člověka v rozsahu, v jakém člověk není pro duševní poruchu, která není jen přechodná, schopen právně jednat, a vymezí rozsah, v jakém způsobilost člověka samostatně právně jednat omezil.</a:t>
            </a:r>
          </a:p>
          <a:p>
            <a:pPr>
              <a:buNone/>
            </a:pPr>
            <a:r>
              <a:rPr lang="cs-CZ" dirty="0" smtClean="0"/>
              <a:t>2. Má-li člověk obtíže dorozumívat se není to samo o sobě důvodem k omezení svéprávnosti.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1080</TotalTime>
  <Words>2244</Words>
  <Application>Microsoft Office PowerPoint</Application>
  <PresentationFormat>Předvádění na obrazovce (4:3)</PresentationFormat>
  <Paragraphs>233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Franklin Gothic Book</vt:lpstr>
      <vt:lpstr>Franklin Gothic Medium</vt:lpstr>
      <vt:lpstr>Wingdings 2</vt:lpstr>
      <vt:lpstr>Cesta</vt:lpstr>
      <vt:lpstr>Terminologická východiska</vt:lpstr>
      <vt:lpstr>Činitele výuky</vt:lpstr>
      <vt:lpstr>Prezentace aplikace PowerPoint</vt:lpstr>
      <vt:lpstr>Žák základní školy speciální</vt:lpstr>
      <vt:lpstr>Úmluva o právech dítěte</vt:lpstr>
      <vt:lpstr>Lidská práva a jejich aplikace pro zkvalitnění života osob  s mentálním postižením</vt:lpstr>
      <vt:lpstr>Omezení svéprávnosti § 55</vt:lpstr>
      <vt:lpstr>Omezení svéprávnosti § 56  </vt:lpstr>
      <vt:lpstr>Omezení svéprávnosti  § 57  </vt:lpstr>
      <vt:lpstr>Omezení svéprávnosti  § 59  </vt:lpstr>
      <vt:lpstr>Omezení svéprávnosti  § 62  </vt:lpstr>
      <vt:lpstr>Omezení svéprávnosti  § 64  </vt:lpstr>
      <vt:lpstr>Lidská práva a jejich aplikace pro zkvalitnění života osob  s mentálním postižením</vt:lpstr>
      <vt:lpstr>Národní plán</vt:lpstr>
      <vt:lpstr>Žák základní školy speciální</vt:lpstr>
      <vt:lpstr>Učitel základní školy speciální</vt:lpstr>
      <vt:lpstr>Základní škola speciální</vt:lpstr>
      <vt:lpstr>Základní škola speciální</vt:lpstr>
      <vt:lpstr>Přípravný stupeň ZŠs</vt:lpstr>
      <vt:lpstr>Edukační proces na základní škole speciální</vt:lpstr>
      <vt:lpstr>Edukační proces na ZŠS</vt:lpstr>
      <vt:lpstr>Obsah vzdělávání</vt:lpstr>
      <vt:lpstr>Povinná školní docházka</vt:lpstr>
      <vt:lpstr>RVP pro obor vzdělání ZŠS</vt:lpstr>
      <vt:lpstr>Rámcový vzdělávací program pro obor vzdělání základní škola speciální Díl I. </vt:lpstr>
      <vt:lpstr>Vzdělávací oblasti</vt:lpstr>
      <vt:lpstr>Průřezová témata </vt:lpstr>
      <vt:lpstr>Rámcový učební plán</vt:lpstr>
      <vt:lpstr>Rámcový vzdělávací program pro obor vzdělání základní škola speciální Díl II. </vt:lpstr>
      <vt:lpstr>Rámcový učební plán</vt:lpstr>
      <vt:lpstr> Část D Vzdělávání žáků s kombinací postižení  (platí pro oba díly)</vt:lpstr>
      <vt:lpstr>RVP pro obor vzdělání základní škola speciální</vt:lpstr>
      <vt:lpstr>Edukační proces – zásady, metody, formy</vt:lpstr>
      <vt:lpstr>Metody</vt:lpstr>
      <vt:lpstr>Výukové (didaktické) metody</vt:lpstr>
      <vt:lpstr>Metody používané v rámci vyučovacího procesu </vt:lpstr>
      <vt:lpstr>Metody používané v rámci vyučovacího procesu</vt:lpstr>
      <vt:lpstr>Metody používané v rámci vyučovacího procesu</vt:lpstr>
      <vt:lpstr>Vyučovací formy</vt:lpstr>
      <vt:lpstr>Typy vyučovacích hodin</vt:lpstr>
      <vt:lpstr>Specifické metody práce na ZŠS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Terminologická východiska</dc:title>
  <dc:creator>Pipekovi</dc:creator>
  <cp:lastModifiedBy>Pipeková</cp:lastModifiedBy>
  <cp:revision>92</cp:revision>
  <dcterms:created xsi:type="dcterms:W3CDTF">2009-10-16T08:58:03Z</dcterms:created>
  <dcterms:modified xsi:type="dcterms:W3CDTF">2015-11-06T06:48:16Z</dcterms:modified>
</cp:coreProperties>
</file>