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48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1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3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14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32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17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15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46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84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62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3DCD5-5324-4EDE-BDF3-4AB18EA18E4D}" type="datetimeFigureOut">
              <a:rPr lang="cs-CZ" smtClean="0"/>
              <a:t>1.5.2016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2B796-2509-4094-8F14-C78E105EA2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3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Rhinolalie</a:t>
            </a:r>
            <a:r>
              <a:rPr lang="cs-CZ" dirty="0" smtClean="0"/>
              <a:t>, palatolalie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950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Orofaciální</a:t>
            </a:r>
            <a:r>
              <a:rPr lang="cs-CZ" dirty="0" smtClean="0"/>
              <a:t> rozštěpy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porušení vývoje střední části obličeje</a:t>
            </a:r>
            <a:endParaRPr lang="cs-CZ" dirty="0"/>
          </a:p>
          <a:p>
            <a:pPr lvl="0"/>
            <a:r>
              <a:rPr lang="cs-CZ" dirty="0" smtClean="0"/>
              <a:t>rozštěp </a:t>
            </a:r>
            <a:r>
              <a:rPr lang="cs-CZ" dirty="0"/>
              <a:t>dutiny ústní, tváří, obličeje</a:t>
            </a:r>
          </a:p>
          <a:p>
            <a:pPr lvl="0"/>
            <a:r>
              <a:rPr lang="cs-CZ" dirty="0"/>
              <a:t>vznikají ve 4. – 9. týdnu nitroděložního </a:t>
            </a:r>
            <a:r>
              <a:rPr lang="cs-CZ" dirty="0" smtClean="0"/>
              <a:t>vývoje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142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 smtClean="0"/>
              <a:t>Multifaktoriální příčiny </a:t>
            </a:r>
          </a:p>
          <a:p>
            <a:pPr lvl="0"/>
            <a:r>
              <a:rPr lang="cs-CZ" b="1" dirty="0" smtClean="0"/>
              <a:t>endogenní </a:t>
            </a:r>
            <a:r>
              <a:rPr lang="cs-CZ" b="1" dirty="0"/>
              <a:t>– vnitřní</a:t>
            </a:r>
            <a:r>
              <a:rPr lang="cs-CZ" dirty="0"/>
              <a:t> </a:t>
            </a:r>
            <a:r>
              <a:rPr lang="cs-CZ" dirty="0" smtClean="0"/>
              <a:t> příčiny</a:t>
            </a:r>
            <a:endParaRPr lang="cs-CZ" dirty="0"/>
          </a:p>
          <a:p>
            <a:pPr lvl="0"/>
            <a:r>
              <a:rPr lang="cs-CZ" b="1" dirty="0" smtClean="0"/>
              <a:t>exogenní </a:t>
            </a:r>
            <a:r>
              <a:rPr lang="cs-CZ" b="1" dirty="0"/>
              <a:t>– vnější</a:t>
            </a:r>
            <a:r>
              <a:rPr lang="cs-CZ" dirty="0"/>
              <a:t> </a:t>
            </a:r>
            <a:r>
              <a:rPr lang="cs-CZ" dirty="0" smtClean="0"/>
              <a:t> příčiny</a:t>
            </a:r>
            <a:endParaRPr lang="cs-CZ" dirty="0"/>
          </a:p>
          <a:p>
            <a:pPr lvl="1"/>
            <a:r>
              <a:rPr lang="cs-CZ" dirty="0"/>
              <a:t>teratogenní vlivy (tj. působení škodlivin v nejútlejším období intrauterinního vývoje, v prvním trimestru těhotenství, od 4. do 8. týdne</a:t>
            </a:r>
            <a:r>
              <a:rPr lang="cs-CZ" dirty="0" smtClean="0"/>
              <a:t>) - infekce ( </a:t>
            </a:r>
            <a:r>
              <a:rPr lang="cs-CZ" dirty="0"/>
              <a:t>toxoplazmóza, rubeola, </a:t>
            </a:r>
            <a:r>
              <a:rPr lang="cs-CZ" dirty="0" err="1"/>
              <a:t>cytomegalovirus</a:t>
            </a:r>
            <a:r>
              <a:rPr lang="cs-CZ" dirty="0"/>
              <a:t>, </a:t>
            </a:r>
            <a:r>
              <a:rPr lang="cs-CZ" dirty="0" smtClean="0"/>
              <a:t>herpes), poruchy </a:t>
            </a:r>
            <a:r>
              <a:rPr lang="cs-CZ" dirty="0"/>
              <a:t>ve výživě plodu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Symptomatologie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porucha nosní rezonance, </a:t>
            </a:r>
            <a:r>
              <a:rPr lang="cs-CZ" dirty="0"/>
              <a:t>artikulace a srozumitelnosti řeči</a:t>
            </a:r>
            <a:r>
              <a:rPr lang="cs-CZ" dirty="0" smtClean="0"/>
              <a:t>.</a:t>
            </a:r>
            <a:r>
              <a:rPr lang="cs-CZ" dirty="0"/>
              <a:t> </a:t>
            </a:r>
            <a:endParaRPr lang="cs-CZ" sz="2000" dirty="0" smtClean="0"/>
          </a:p>
          <a:p>
            <a:r>
              <a:rPr lang="cs-CZ" dirty="0" smtClean="0"/>
              <a:t>Poruchy mimiky, poruchy sluchu, poruchy hlasu</a:t>
            </a:r>
            <a:endParaRPr lang="cs-CZ" sz="1600" dirty="0" smtClean="0"/>
          </a:p>
          <a:p>
            <a:r>
              <a:rPr lang="cs-CZ" dirty="0" smtClean="0"/>
              <a:t>Může se projevit</a:t>
            </a:r>
          </a:p>
          <a:p>
            <a:pPr lvl="1"/>
            <a:r>
              <a:rPr lang="cs-CZ" dirty="0" smtClean="0"/>
              <a:t>pooperační </a:t>
            </a:r>
            <a:r>
              <a:rPr lang="cs-CZ" dirty="0"/>
              <a:t>trauma (</a:t>
            </a:r>
            <a:r>
              <a:rPr lang="cs-CZ" dirty="0" smtClean="0"/>
              <a:t>jizvy)</a:t>
            </a:r>
            <a:endParaRPr lang="cs-CZ" sz="1000" dirty="0" smtClean="0"/>
          </a:p>
          <a:p>
            <a:r>
              <a:rPr lang="cs-CZ" b="1" dirty="0" smtClean="0"/>
              <a:t>vztah </a:t>
            </a:r>
            <a:r>
              <a:rPr lang="cs-CZ" b="1" dirty="0"/>
              <a:t>matka-dítě</a:t>
            </a:r>
            <a:endParaRPr lang="cs-CZ" sz="2000" dirty="0"/>
          </a:p>
          <a:p>
            <a:pPr lvl="1"/>
            <a:r>
              <a:rPr lang="cs-CZ" dirty="0"/>
              <a:t>raná negativní interakce</a:t>
            </a:r>
            <a:endParaRPr lang="cs-CZ" sz="1800" dirty="0"/>
          </a:p>
          <a:p>
            <a:pPr lvl="1"/>
            <a:r>
              <a:rPr lang="cs-CZ" dirty="0"/>
              <a:t>obtíže s kojením (nevytvoří podtlak pro </a:t>
            </a:r>
            <a:r>
              <a:rPr lang="cs-CZ" dirty="0" smtClean="0"/>
              <a:t>sání)</a:t>
            </a:r>
            <a:endParaRPr lang="cs-CZ" sz="1800" dirty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78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poruchy neverbální komunikace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0"/>
            <a:r>
              <a:rPr lang="cs-CZ" b="1" dirty="0"/>
              <a:t>ret</a:t>
            </a:r>
            <a:endParaRPr lang="cs-CZ" sz="2000" dirty="0"/>
          </a:p>
          <a:p>
            <a:pPr lvl="1"/>
            <a:r>
              <a:rPr lang="cs-CZ" dirty="0"/>
              <a:t>zjizvení horního </a:t>
            </a:r>
            <a:r>
              <a:rPr lang="cs-CZ" dirty="0" smtClean="0"/>
              <a:t>rtu, změněná pohyblivost, </a:t>
            </a:r>
            <a:endParaRPr lang="cs-CZ" sz="1800" dirty="0"/>
          </a:p>
          <a:p>
            <a:pPr lvl="1"/>
            <a:r>
              <a:rPr lang="cs-CZ" dirty="0" smtClean="0"/>
              <a:t>komunikační </a:t>
            </a:r>
            <a:r>
              <a:rPr lang="cs-CZ" dirty="0"/>
              <a:t>partner zrakově nesleduje obličej jedince s rozštěpem</a:t>
            </a:r>
            <a:endParaRPr lang="cs-CZ" sz="1800" dirty="0"/>
          </a:p>
          <a:p>
            <a:pPr lvl="0"/>
            <a:r>
              <a:rPr lang="cs-CZ" b="1" dirty="0" smtClean="0"/>
              <a:t>nos</a:t>
            </a:r>
            <a:endParaRPr lang="cs-CZ" sz="2000" dirty="0"/>
          </a:p>
          <a:p>
            <a:pPr lvl="1"/>
            <a:r>
              <a:rPr lang="cs-CZ" dirty="0"/>
              <a:t>nosní deformity – obdobná situace jako u rtu</a:t>
            </a:r>
            <a:endParaRPr lang="cs-CZ" sz="1800" dirty="0"/>
          </a:p>
          <a:p>
            <a:pPr lvl="1"/>
            <a:r>
              <a:rPr lang="cs-CZ" dirty="0"/>
              <a:t>souhyby mimického svalstva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67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</a:t>
            </a:r>
            <a:r>
              <a:rPr lang="cs-CZ" dirty="0" err="1" smtClean="0"/>
              <a:t>rozstěpů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Jednostranné nebo oboustranné</a:t>
            </a:r>
            <a:endParaRPr lang="cs-CZ" sz="2000" dirty="0"/>
          </a:p>
          <a:p>
            <a:pPr lvl="0"/>
            <a:r>
              <a:rPr lang="cs-CZ" dirty="0"/>
              <a:t>1. skupina – rozštěp primárního patra – ret, alveolární výběžek</a:t>
            </a:r>
            <a:endParaRPr lang="cs-CZ" sz="2000" dirty="0"/>
          </a:p>
          <a:p>
            <a:r>
              <a:rPr lang="cs-CZ" dirty="0" smtClean="0"/>
              <a:t>2</a:t>
            </a:r>
            <a:r>
              <a:rPr lang="cs-CZ" dirty="0"/>
              <a:t>. skupina – rozštěp primárního a sekundárního patra – ret, alveolární výběžek, tvrdé patro, měkké patro, </a:t>
            </a:r>
            <a:r>
              <a:rPr lang="cs-CZ" dirty="0" smtClean="0"/>
              <a:t>čípek</a:t>
            </a:r>
            <a:endParaRPr lang="cs-CZ" sz="2000" dirty="0"/>
          </a:p>
          <a:p>
            <a:r>
              <a:rPr lang="cs-CZ" dirty="0" smtClean="0"/>
              <a:t>3</a:t>
            </a:r>
            <a:r>
              <a:rPr lang="cs-CZ" dirty="0"/>
              <a:t>. skupina – rozštěp sekundárního </a:t>
            </a:r>
            <a:r>
              <a:rPr lang="cs-CZ" dirty="0" smtClean="0"/>
              <a:t>patra – měkké a tvrdé patro, čípek</a:t>
            </a:r>
            <a:r>
              <a:rPr lang="cs-CZ" dirty="0"/>
              <a:t> </a:t>
            </a:r>
            <a:endParaRPr lang="cs-CZ" sz="2000" dirty="0"/>
          </a:p>
          <a:p>
            <a:r>
              <a:rPr lang="cs-CZ" dirty="0"/>
              <a:t>4. vzácné, atypické rozštěpy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50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rhinolalie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 smtClean="0"/>
              <a:t>Rhinolalie</a:t>
            </a:r>
            <a:r>
              <a:rPr lang="cs-CZ" dirty="0" smtClean="0"/>
              <a:t> = huhňavost</a:t>
            </a:r>
          </a:p>
          <a:p>
            <a:pPr lvl="0"/>
            <a:r>
              <a:rPr lang="cs-CZ" dirty="0" smtClean="0"/>
              <a:t>narušená </a:t>
            </a:r>
            <a:r>
              <a:rPr lang="cs-CZ" dirty="0"/>
              <a:t>komunikační </a:t>
            </a:r>
            <a:r>
              <a:rPr lang="cs-CZ" dirty="0" smtClean="0"/>
              <a:t>schopnost, která postihuje </a:t>
            </a:r>
            <a:r>
              <a:rPr lang="cs-CZ" dirty="0"/>
              <a:t>zvuk řeči i artikulaci</a:t>
            </a:r>
          </a:p>
          <a:p>
            <a:pPr lvl="0"/>
            <a:r>
              <a:rPr lang="cs-CZ" dirty="0" smtClean="0"/>
              <a:t>vlivem </a:t>
            </a:r>
            <a:r>
              <a:rPr lang="cs-CZ" dirty="0"/>
              <a:t>poškození </a:t>
            </a:r>
            <a:r>
              <a:rPr lang="cs-CZ" i="1" dirty="0" err="1" smtClean="0"/>
              <a:t>patrohltanového</a:t>
            </a:r>
            <a:r>
              <a:rPr lang="cs-CZ" i="1" dirty="0" smtClean="0"/>
              <a:t> mechanizmu </a:t>
            </a:r>
            <a:r>
              <a:rPr lang="cs-CZ" dirty="0"/>
              <a:t>může dojít ke znatelnému porušení rovnováhy mezi </a:t>
            </a:r>
            <a:r>
              <a:rPr lang="cs-CZ" dirty="0" smtClean="0"/>
              <a:t>ústní </a:t>
            </a:r>
            <a:r>
              <a:rPr lang="cs-CZ" dirty="0"/>
              <a:t>a nosní </a:t>
            </a:r>
            <a:r>
              <a:rPr lang="cs-CZ" dirty="0" smtClean="0"/>
              <a:t>rezonancí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26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Patrohltanový</a:t>
            </a:r>
            <a:r>
              <a:rPr lang="cs-CZ" dirty="0" smtClean="0"/>
              <a:t> uzávěr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oddělení nosní a ústní dutiny, na kterém se podílí svalstvo měkkého patra a </a:t>
            </a:r>
            <a:r>
              <a:rPr lang="cs-CZ" dirty="0" smtClean="0"/>
              <a:t>hltanu</a:t>
            </a: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 smtClean="0"/>
              <a:t>nutné </a:t>
            </a:r>
            <a:r>
              <a:rPr lang="cs-CZ" dirty="0"/>
              <a:t>pro řeč, barvu hlasu, hlas mluvní i zpěvní, </a:t>
            </a:r>
            <a:endParaRPr lang="cs-CZ" dirty="0" smtClean="0"/>
          </a:p>
          <a:p>
            <a:pPr lvl="0"/>
            <a:r>
              <a:rPr lang="cs-CZ" dirty="0" smtClean="0"/>
              <a:t>měkké patro tvoří společně se svaly horní částí hltanu závěrový mechanismus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Síla </a:t>
            </a:r>
            <a:r>
              <a:rPr lang="cs-CZ" dirty="0" smtClean="0"/>
              <a:t>uzávěru </a:t>
            </a:r>
            <a:r>
              <a:rPr lang="cs-CZ" dirty="0"/>
              <a:t>se mění </a:t>
            </a:r>
            <a:r>
              <a:rPr lang="cs-CZ" dirty="0" smtClean="0"/>
              <a:t>podle výslovnosti jednotlivých </a:t>
            </a:r>
            <a:r>
              <a:rPr lang="cs-CZ" dirty="0"/>
              <a:t>hlásek,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4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Funkce </a:t>
            </a:r>
            <a:r>
              <a:rPr lang="cs-CZ" dirty="0" err="1" smtClean="0"/>
              <a:t>patrohltanového</a:t>
            </a:r>
            <a:r>
              <a:rPr lang="cs-CZ" dirty="0" smtClean="0"/>
              <a:t> uzávěru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sání, polykání, kloktání, </a:t>
            </a:r>
            <a:r>
              <a:rPr lang="cs-CZ" dirty="0" smtClean="0"/>
              <a:t>zvracení </a:t>
            </a:r>
          </a:p>
          <a:p>
            <a:pPr lvl="0"/>
            <a:r>
              <a:rPr lang="cs-CZ" dirty="0" smtClean="0"/>
              <a:t>proces </a:t>
            </a:r>
            <a:r>
              <a:rPr lang="cs-CZ" dirty="0"/>
              <a:t>dýchání </a:t>
            </a:r>
            <a:endParaRPr lang="cs-CZ" dirty="0" smtClean="0"/>
          </a:p>
          <a:p>
            <a:pPr lvl="0"/>
            <a:r>
              <a:rPr lang="cs-CZ" dirty="0" smtClean="0"/>
              <a:t>foukání</a:t>
            </a:r>
            <a:r>
              <a:rPr lang="cs-CZ" dirty="0"/>
              <a:t>, hvízdání, řeč a </a:t>
            </a:r>
            <a:r>
              <a:rPr lang="cs-CZ" dirty="0" smtClean="0"/>
              <a:t>zpěv</a:t>
            </a:r>
          </a:p>
          <a:p>
            <a:pPr marL="0" lvl="0" indent="0">
              <a:buNone/>
            </a:pPr>
            <a:endParaRPr lang="cs-CZ" sz="2000" dirty="0"/>
          </a:p>
          <a:p>
            <a:endParaRPr lang="cs-CZ" b="1" dirty="0" smtClean="0"/>
          </a:p>
          <a:p>
            <a:r>
              <a:rPr lang="cs-CZ" b="1" dirty="0" err="1" smtClean="0"/>
              <a:t>patrohltanová</a:t>
            </a:r>
            <a:r>
              <a:rPr lang="cs-CZ" b="1" dirty="0" smtClean="0"/>
              <a:t> </a:t>
            </a:r>
            <a:r>
              <a:rPr lang="cs-CZ" b="1" dirty="0" err="1" smtClean="0"/>
              <a:t>nedostačivost</a:t>
            </a:r>
            <a:endParaRPr lang="cs-CZ" sz="2000" dirty="0"/>
          </a:p>
          <a:p>
            <a:pPr lvl="1"/>
            <a:r>
              <a:rPr lang="cs-CZ" dirty="0"/>
              <a:t>stav, kdy měkké patro a svalovina </a:t>
            </a:r>
            <a:r>
              <a:rPr lang="cs-CZ" dirty="0" smtClean="0"/>
              <a:t>hltanu v</a:t>
            </a:r>
            <a:r>
              <a:rPr lang="cs-CZ" dirty="0"/>
              <a:t> činnostech polykání, foukání, řeči, </a:t>
            </a:r>
            <a:r>
              <a:rPr lang="cs-CZ" dirty="0" smtClean="0"/>
              <a:t>závěr netvoří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88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Dělení </a:t>
            </a:r>
            <a:r>
              <a:rPr lang="cs-CZ" dirty="0" err="1" smtClean="0"/>
              <a:t>rhinolalie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b="1" dirty="0"/>
              <a:t>huhňavost otevřená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patologicky </a:t>
            </a:r>
            <a:r>
              <a:rPr lang="cs-CZ" dirty="0"/>
              <a:t>zvýšená nosovost, nestačí-li </a:t>
            </a:r>
            <a:r>
              <a:rPr lang="cs-CZ" dirty="0" err="1"/>
              <a:t>patrohltanový</a:t>
            </a:r>
            <a:r>
              <a:rPr lang="cs-CZ" dirty="0"/>
              <a:t> závěr zabránit úniku vzduchu do rezonančních dutin</a:t>
            </a:r>
          </a:p>
          <a:p>
            <a:pPr lvl="0"/>
            <a:endParaRPr lang="cs-CZ" b="1" dirty="0" smtClean="0"/>
          </a:p>
          <a:p>
            <a:pPr marL="0" lvl="0" indent="0">
              <a:buNone/>
            </a:pPr>
            <a:r>
              <a:rPr lang="cs-CZ" b="1" dirty="0" smtClean="0"/>
              <a:t>huhňavost </a:t>
            </a:r>
            <a:r>
              <a:rPr lang="cs-CZ" b="1" dirty="0"/>
              <a:t>zavřená</a:t>
            </a:r>
            <a:r>
              <a:rPr lang="cs-CZ" dirty="0"/>
              <a:t>  </a:t>
            </a:r>
            <a:r>
              <a:rPr lang="cs-CZ" dirty="0" smtClean="0"/>
              <a:t>(</a:t>
            </a:r>
            <a:r>
              <a:rPr lang="cs-CZ" dirty="0"/>
              <a:t>jako při rýmě)</a:t>
            </a:r>
          </a:p>
          <a:p>
            <a:pPr lvl="0"/>
            <a:r>
              <a:rPr lang="cs-CZ" dirty="0"/>
              <a:t>patologicky snížená nosovost – omezení nebo zmenšením </a:t>
            </a:r>
            <a:r>
              <a:rPr lang="cs-CZ" dirty="0" smtClean="0"/>
              <a:t>prostoru rezonančních dutin, je přítomen temný rýmový zvuk řeči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lvl="0" indent="0">
              <a:buNone/>
            </a:pPr>
            <a:r>
              <a:rPr lang="cs-CZ" b="1" dirty="0"/>
              <a:t>smíšená </a:t>
            </a:r>
            <a:endParaRPr lang="cs-CZ" b="1" dirty="0" smtClean="0"/>
          </a:p>
          <a:p>
            <a:r>
              <a:rPr lang="cs-CZ" dirty="0" smtClean="0"/>
              <a:t>Spolupůsobení nedostatečného </a:t>
            </a:r>
            <a:r>
              <a:rPr lang="cs-CZ" dirty="0" err="1" smtClean="0"/>
              <a:t>patrohltanového</a:t>
            </a:r>
            <a:r>
              <a:rPr lang="cs-CZ" dirty="0" smtClean="0"/>
              <a:t> uzávěru a přítomnosti organické překážky současně </a:t>
            </a:r>
            <a:r>
              <a:rPr lang="cs-CZ" dirty="0"/>
              <a:t>nebo může jít o střídavou </a:t>
            </a:r>
            <a:r>
              <a:rPr lang="cs-CZ" dirty="0" err="1" smtClean="0"/>
              <a:t>nazalitu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249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Otevřená huhňavost  </a:t>
            </a:r>
            <a:endParaRPr lang="cs-CZ" sz="2000" dirty="0"/>
          </a:p>
          <a:p>
            <a:r>
              <a:rPr lang="cs-CZ" b="1" dirty="0"/>
              <a:t>příčiny organické</a:t>
            </a:r>
            <a:endParaRPr lang="cs-CZ" sz="2000" dirty="0"/>
          </a:p>
          <a:p>
            <a:pPr lvl="1"/>
            <a:r>
              <a:rPr lang="cs-CZ" b="1" dirty="0"/>
              <a:t>vrozené</a:t>
            </a:r>
            <a:r>
              <a:rPr lang="cs-CZ" dirty="0"/>
              <a:t> – narušení vývoje měkkého patra, rozštěpy měkkého a tvrdého patra, </a:t>
            </a:r>
            <a:r>
              <a:rPr lang="cs-CZ" dirty="0" err="1"/>
              <a:t>submukózní</a:t>
            </a:r>
            <a:r>
              <a:rPr lang="cs-CZ" dirty="0"/>
              <a:t> rozštěp patra, vrozeně zkrácené měkké patro</a:t>
            </a:r>
            <a:endParaRPr lang="cs-CZ" sz="1600" dirty="0"/>
          </a:p>
          <a:p>
            <a:pPr lvl="1"/>
            <a:r>
              <a:rPr lang="cs-CZ" b="1" dirty="0"/>
              <a:t>získané</a:t>
            </a:r>
            <a:r>
              <a:rPr lang="cs-CZ" dirty="0"/>
              <a:t> – organická onemocnění nebo úrazy, centrální obrny, obrny měkkého patra (velární paréza) po cévních mozkových příhodách, stavy po operaci a nádorových onemocněních, 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01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Zavřená huhňavost </a:t>
            </a:r>
            <a:endParaRPr lang="cs-CZ" b="1" dirty="0" smtClean="0"/>
          </a:p>
          <a:p>
            <a:r>
              <a:rPr lang="cs-CZ" b="1" dirty="0" smtClean="0"/>
              <a:t>příčiny organické</a:t>
            </a:r>
            <a:endParaRPr lang="cs-CZ" dirty="0" smtClean="0"/>
          </a:p>
          <a:p>
            <a:pPr lvl="1"/>
            <a:r>
              <a:rPr lang="cs-CZ" b="1" dirty="0" smtClean="0"/>
              <a:t>vrozené</a:t>
            </a:r>
            <a:r>
              <a:rPr lang="cs-CZ" dirty="0" smtClean="0"/>
              <a:t> </a:t>
            </a:r>
            <a:r>
              <a:rPr lang="cs-CZ" dirty="0"/>
              <a:t>– úzké nosní průduchy, deformace obličeje, vybočená nosní přepážka</a:t>
            </a:r>
          </a:p>
          <a:p>
            <a:pPr lvl="1"/>
            <a:r>
              <a:rPr lang="cs-CZ" b="1" dirty="0"/>
              <a:t>získané – </a:t>
            </a:r>
            <a:r>
              <a:rPr lang="cs-CZ" dirty="0"/>
              <a:t>zduření nosní sliznice při akutní nebo chronické rýmě, nádory, cysty, polypy, deformace nosních přepážek po úraze, </a:t>
            </a:r>
            <a:r>
              <a:rPr lang="cs-CZ" b="1" dirty="0" smtClean="0"/>
              <a:t>zbytnělá nosní mandle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128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Nosní mandle (adenoidní vegetace)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000" dirty="0"/>
          </a:p>
          <a:p>
            <a:pPr lvl="0"/>
            <a:r>
              <a:rPr lang="cs-CZ" dirty="0" smtClean="0"/>
              <a:t>za </a:t>
            </a:r>
            <a:r>
              <a:rPr lang="cs-CZ" dirty="0"/>
              <a:t>normálních okolností </a:t>
            </a:r>
            <a:r>
              <a:rPr lang="cs-CZ" dirty="0" smtClean="0"/>
              <a:t>nehraje krční ani nosní mandle žádnou roli  </a:t>
            </a:r>
            <a:r>
              <a:rPr lang="cs-CZ" dirty="0"/>
              <a:t>v oblasti hlasu a řeči</a:t>
            </a:r>
            <a:endParaRPr lang="cs-CZ" sz="2000" dirty="0"/>
          </a:p>
          <a:p>
            <a:pPr lvl="0"/>
            <a:r>
              <a:rPr lang="cs-CZ" b="1" dirty="0"/>
              <a:t>zbytnělá nosní mandle je nejčastější příčinou </a:t>
            </a:r>
            <a:r>
              <a:rPr lang="cs-CZ" b="1" dirty="0" smtClean="0"/>
              <a:t>zavřené huhňavosti u dětí </a:t>
            </a:r>
            <a:endParaRPr lang="cs-CZ" sz="2000" b="1" dirty="0"/>
          </a:p>
          <a:p>
            <a:r>
              <a:rPr lang="cs-CZ" dirty="0" smtClean="0"/>
              <a:t>Příznaky </a:t>
            </a:r>
            <a:r>
              <a:rPr lang="cs-CZ" dirty="0"/>
              <a:t>zbytnělé nosní mandle:</a:t>
            </a:r>
            <a:endParaRPr lang="cs-CZ" sz="2000" dirty="0"/>
          </a:p>
          <a:p>
            <a:pPr lvl="1"/>
            <a:r>
              <a:rPr lang="cs-CZ" dirty="0"/>
              <a:t>opakované rýmy z infekce, které se dostávají do sluchové trubice a do středouší, kde mohou vyvolat </a:t>
            </a:r>
            <a:r>
              <a:rPr lang="cs-CZ" dirty="0" smtClean="0"/>
              <a:t>záněty, opakované  záněty </a:t>
            </a:r>
            <a:r>
              <a:rPr lang="cs-CZ" dirty="0"/>
              <a:t>mohou způsobit následnou nedoslýchavost </a:t>
            </a:r>
            <a:endParaRPr lang="cs-CZ" dirty="0" smtClean="0"/>
          </a:p>
          <a:p>
            <a:pPr lvl="1"/>
            <a:r>
              <a:rPr lang="cs-CZ" dirty="0" smtClean="0"/>
              <a:t>dýchání </a:t>
            </a:r>
            <a:r>
              <a:rPr lang="cs-CZ" dirty="0"/>
              <a:t>ústy způsobuje potíže při příjmu potravy i spánek</a:t>
            </a:r>
            <a:endParaRPr lang="cs-CZ" sz="1800" dirty="0"/>
          </a:p>
          <a:p>
            <a:pPr lvl="1"/>
            <a:r>
              <a:rPr lang="cs-CZ" dirty="0" smtClean="0"/>
              <a:t>nosní </a:t>
            </a:r>
            <a:r>
              <a:rPr lang="cs-CZ" dirty="0"/>
              <a:t>mandle 3leté děti – 20</a:t>
            </a:r>
            <a:r>
              <a:rPr lang="cs-CZ" dirty="0" smtClean="0"/>
              <a:t>%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49291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Palatolalie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Narušená komunikační schopnost, která vzniká následkem </a:t>
            </a:r>
            <a:r>
              <a:rPr lang="cs-CZ" dirty="0" err="1" smtClean="0"/>
              <a:t>orofaciálního</a:t>
            </a:r>
            <a:r>
              <a:rPr lang="cs-CZ" dirty="0" smtClean="0"/>
              <a:t> rozštěpu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Palatolalie vzniká, nejsou-li rozštěpy operovány, nebo nepodařilo-li se operací sekundárního patra vytvořit dostatečný </a:t>
            </a:r>
            <a:r>
              <a:rPr lang="cs-CZ" dirty="0" err="1" smtClean="0"/>
              <a:t>patrohltanový</a:t>
            </a:r>
            <a:r>
              <a:rPr lang="cs-CZ" dirty="0" smtClean="0"/>
              <a:t> </a:t>
            </a:r>
            <a:r>
              <a:rPr lang="cs-CZ" dirty="0"/>
              <a:t>uzávěr a vznikla tak </a:t>
            </a:r>
            <a:r>
              <a:rPr lang="cs-CZ" dirty="0" smtClean="0"/>
              <a:t>nedomykavost</a:t>
            </a:r>
            <a:endParaRPr lang="cs-CZ" dirty="0"/>
          </a:p>
          <a:p>
            <a:r>
              <a:rPr lang="cs-CZ" dirty="0"/>
              <a:t>Je to vada vývojová, </a:t>
            </a:r>
          </a:p>
        </p:txBody>
      </p:sp>
    </p:spTree>
    <p:extLst>
      <p:ext uri="{BB962C8B-B14F-4D97-AF65-F5344CB8AC3E}">
        <p14:creationId xmlns:p14="http://schemas.microsoft.com/office/powerpoint/2010/main" val="1400854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346</Words>
  <Application>Microsoft Office PowerPoint</Application>
  <PresentationFormat>Předvádění na obrazovce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Rhinolalie, palatolalie</vt:lpstr>
      <vt:lpstr>Co je to rhinolalie</vt:lpstr>
      <vt:lpstr>Patrohltanový uzávěr</vt:lpstr>
      <vt:lpstr>Funkce patrohltanového uzávěru</vt:lpstr>
      <vt:lpstr>Dělení rhinolalie</vt:lpstr>
      <vt:lpstr>Etiologie </vt:lpstr>
      <vt:lpstr>Etiologie</vt:lpstr>
      <vt:lpstr>Nosní mandle (adenoidní vegetace)</vt:lpstr>
      <vt:lpstr>Palatolalie </vt:lpstr>
      <vt:lpstr>Orofaciální rozštěpy</vt:lpstr>
      <vt:lpstr>Etiologie </vt:lpstr>
      <vt:lpstr>Symptomatologie</vt:lpstr>
      <vt:lpstr>Prezentace aplikace PowerPoint</vt:lpstr>
      <vt:lpstr>Klasifikace rozstěpů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Rhinolalie, palatolalie</dc:title>
  <dc:creator>Kristina</dc:creator>
  <cp:lastModifiedBy>Kristina</cp:lastModifiedBy>
  <cp:revision>8</cp:revision>
  <dcterms:created xsi:type="dcterms:W3CDTF">2016-05-01T19:26:15Z</dcterms:created>
  <dcterms:modified xsi:type="dcterms:W3CDTF">2016-05-01T20:50:08Z</dcterms:modified>
</cp:coreProperties>
</file>