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81" r:id="rId25"/>
    <p:sldId id="278" r:id="rId26"/>
    <p:sldId id="279" r:id="rId27"/>
    <p:sldId id="282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3F648-6B46-49BD-955A-8AAFE1CD5589}" type="datetimeFigureOut">
              <a:rPr lang="cs-CZ" smtClean="0"/>
              <a:t>16.05.2016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19CD-11F5-4325-9137-D328524850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52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3F648-6B46-49BD-955A-8AAFE1CD5589}" type="datetimeFigureOut">
              <a:rPr lang="cs-CZ" smtClean="0"/>
              <a:t>16.05.2016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19CD-11F5-4325-9137-D328524850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019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3F648-6B46-49BD-955A-8AAFE1CD5589}" type="datetimeFigureOut">
              <a:rPr lang="cs-CZ" smtClean="0"/>
              <a:t>16.05.2016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19CD-11F5-4325-9137-D328524850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82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3F648-6B46-49BD-955A-8AAFE1CD5589}" type="datetimeFigureOut">
              <a:rPr lang="cs-CZ" smtClean="0"/>
              <a:t>16.05.2016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19CD-11F5-4325-9137-D328524850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74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3F648-6B46-49BD-955A-8AAFE1CD5589}" type="datetimeFigureOut">
              <a:rPr lang="cs-CZ" smtClean="0"/>
              <a:t>16.05.2016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19CD-11F5-4325-9137-D328524850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3F648-6B46-49BD-955A-8AAFE1CD5589}" type="datetimeFigureOut">
              <a:rPr lang="cs-CZ" smtClean="0"/>
              <a:t>16.05.2016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19CD-11F5-4325-9137-D328524850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598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3F648-6B46-49BD-955A-8AAFE1CD5589}" type="datetimeFigureOut">
              <a:rPr lang="cs-CZ" smtClean="0"/>
              <a:t>16.05.2016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19CD-11F5-4325-9137-D328524850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14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3F648-6B46-49BD-955A-8AAFE1CD5589}" type="datetimeFigureOut">
              <a:rPr lang="cs-CZ" smtClean="0"/>
              <a:t>16.05.2016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19CD-11F5-4325-9137-D328524850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952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3F648-6B46-49BD-955A-8AAFE1CD5589}" type="datetimeFigureOut">
              <a:rPr lang="cs-CZ" smtClean="0"/>
              <a:t>16.05.2016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19CD-11F5-4325-9137-D328524850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58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3F648-6B46-49BD-955A-8AAFE1CD5589}" type="datetimeFigureOut">
              <a:rPr lang="cs-CZ" smtClean="0"/>
              <a:t>16.05.2016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19CD-11F5-4325-9137-D328524850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39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3F648-6B46-49BD-955A-8AAFE1CD5589}" type="datetimeFigureOut">
              <a:rPr lang="cs-CZ" smtClean="0"/>
              <a:t>16.05.2016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19CD-11F5-4325-9137-D328524850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168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3F648-6B46-49BD-955A-8AAFE1CD5589}" type="datetimeFigureOut">
              <a:rPr lang="cs-CZ" smtClean="0"/>
              <a:t>16.05.2016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819CD-11F5-4325-9137-D328524850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39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sv.cz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SOCIÁLNÍ POLITIKA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836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Objekty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Jako objekt sociální politiky jsou označováni sociální skupiny a jednotlivci, ke kterým sociální opatření směřují (jednotlivci, skupiny, rodiny)</a:t>
            </a:r>
          </a:p>
          <a:p>
            <a:r>
              <a:rPr lang="cs-CZ" dirty="0" smtClean="0"/>
              <a:t>JEDINEC</a:t>
            </a:r>
          </a:p>
          <a:p>
            <a:pPr lvl="1"/>
            <a:r>
              <a:rPr lang="cs-CZ" dirty="0" smtClean="0"/>
              <a:t>Objektem podle potřebnosti a povahy opatření</a:t>
            </a:r>
          </a:p>
          <a:p>
            <a:pPr lvl="2"/>
            <a:r>
              <a:rPr lang="cs-CZ" dirty="0" smtClean="0"/>
              <a:t>Pro svou účast (formálně členem např. v pojištění, připojištění,..)</a:t>
            </a:r>
          </a:p>
          <a:p>
            <a:pPr lvl="2"/>
            <a:r>
              <a:rPr lang="cs-CZ" dirty="0" smtClean="0"/>
              <a:t>Pro svou potřebu (je chudý, nemajetný, nemocný,…)</a:t>
            </a:r>
          </a:p>
          <a:p>
            <a:r>
              <a:rPr lang="cs-CZ" dirty="0" smtClean="0"/>
              <a:t>RODINA</a:t>
            </a:r>
          </a:p>
          <a:p>
            <a:pPr lvl="1"/>
            <a:r>
              <a:rPr lang="cs-CZ" dirty="0" smtClean="0"/>
              <a:t>Může sociální politiku ovlivňovat x nemůže ji formovat a uskutečňovat</a:t>
            </a:r>
          </a:p>
          <a:p>
            <a:pPr lvl="1"/>
            <a:r>
              <a:rPr lang="cs-CZ" dirty="0" smtClean="0"/>
              <a:t>Např. v Norsku je sama objektem péče – dávky jsou poskytovány rodině, nikoliv jednotlivci</a:t>
            </a:r>
          </a:p>
          <a:p>
            <a:r>
              <a:rPr lang="cs-CZ" dirty="0" smtClean="0"/>
              <a:t>SKUPINY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58726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Objekty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Určení objektu sociální politiky do značné míry vytváří a profiluje celý systém sociálněpolitických opatření</a:t>
            </a:r>
          </a:p>
          <a:p>
            <a:r>
              <a:rPr lang="cs-CZ" dirty="0" smtClean="0"/>
              <a:t>Objektem SP jsou chudí – vychází z liberálních principů, SP pouze pro ty, kteří nemohou uspět na trhu práce, vytvářet podmínky, které brání vyloučení ze společnosti a motivují k návratu na trh práce</a:t>
            </a:r>
          </a:p>
          <a:p>
            <a:r>
              <a:rPr lang="cs-CZ" dirty="0" smtClean="0"/>
              <a:t>Objektem SP jsou pracující – zaměřená na zaměstnance – systém sociálního pojištění</a:t>
            </a:r>
          </a:p>
          <a:p>
            <a:r>
              <a:rPr lang="cs-CZ" dirty="0" smtClean="0"/>
              <a:t>Objektem SP jsou občané – zajistit každému určitou úroveň ekonomického blahobytu, komplexní systém SP založený na </a:t>
            </a:r>
            <a:r>
              <a:rPr lang="cs-CZ" smtClean="0"/>
              <a:t>občanské solidaritě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793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Ochranná funkce</a:t>
            </a:r>
          </a:p>
          <a:p>
            <a:r>
              <a:rPr lang="cs-CZ" dirty="0" smtClean="0"/>
              <a:t>Rozdělovací a přerozdělovací funkce</a:t>
            </a:r>
          </a:p>
          <a:p>
            <a:r>
              <a:rPr lang="cs-CZ" dirty="0" smtClean="0"/>
              <a:t>Homogenizační funkce</a:t>
            </a:r>
          </a:p>
          <a:p>
            <a:r>
              <a:rPr lang="cs-CZ" dirty="0" smtClean="0"/>
              <a:t>Stimulační funkce</a:t>
            </a:r>
          </a:p>
          <a:p>
            <a:r>
              <a:rPr lang="cs-CZ" dirty="0" smtClean="0"/>
              <a:t>Preventivní funkce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390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funkce</a:t>
            </a:r>
          </a:p>
          <a:p>
            <a:r>
              <a:rPr lang="cs-CZ" dirty="0" smtClean="0"/>
              <a:t>Řešení již vzniklých sociálních událostí (nezaměstnanost, rodinné problémy, stáří, nemoc,..)</a:t>
            </a:r>
          </a:p>
          <a:p>
            <a:r>
              <a:rPr lang="cs-CZ" dirty="0" smtClean="0"/>
              <a:t>Vychází z humanitních potřeb společnosti a z potřeby ochrany člověka jako pracovní síly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096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Rozdělovací a přerozdělovací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Jedna z nejsložitějších a nejvýznamnějších </a:t>
            </a:r>
            <a:r>
              <a:rPr lang="cs-CZ" dirty="0" err="1" smtClean="0"/>
              <a:t>fcí</a:t>
            </a:r>
            <a:endParaRPr lang="cs-CZ" dirty="0" smtClean="0"/>
          </a:p>
          <a:p>
            <a:r>
              <a:rPr lang="cs-CZ" dirty="0" smtClean="0"/>
              <a:t>Zaměřuje se na redistribuci příjmů, které byly nedokonale rozděleny trhem. Přerozdělování je dáno sociálními, ekonomickými a politickými aspekty, protože ve společnosti je třeba:</a:t>
            </a:r>
          </a:p>
          <a:p>
            <a:pPr lvl="1"/>
            <a:r>
              <a:rPr lang="cs-CZ" dirty="0" smtClean="0"/>
              <a:t>Zajistit důstojné životní podmínky všem občanům ( i těm ekonomicky neaktivním)</a:t>
            </a:r>
          </a:p>
          <a:p>
            <a:pPr lvl="1"/>
            <a:r>
              <a:rPr lang="cs-CZ" dirty="0" smtClean="0"/>
              <a:t>Rozdělování životních šancí např. investicemi do vzdělávání, rovným přístupem ke zdravotní péči</a:t>
            </a:r>
          </a:p>
          <a:p>
            <a:pPr lvl="1"/>
            <a:r>
              <a:rPr lang="cs-CZ" dirty="0" smtClean="0"/>
              <a:t>Zabezpečit chod společenského systému spotřebou veřejných statků</a:t>
            </a:r>
          </a:p>
          <a:p>
            <a:pPr lvl="1"/>
            <a:r>
              <a:rPr lang="cs-CZ" dirty="0" smtClean="0"/>
              <a:t>Odstraňovat nedokonalosti konkurence (monopolní postavení trhu)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50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Rozdělovací a přerozdělovací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přerozdělování se uplatňuje přístup:</a:t>
            </a:r>
          </a:p>
          <a:p>
            <a:r>
              <a:rPr lang="cs-CZ" dirty="0" smtClean="0"/>
              <a:t>Normativní (podle prospěšnosti, využitelnosti či rovnosti)</a:t>
            </a:r>
          </a:p>
          <a:p>
            <a:r>
              <a:rPr lang="cs-CZ" dirty="0" smtClean="0"/>
              <a:t>Pozitivní (podle opodstatněnosti)</a:t>
            </a:r>
          </a:p>
          <a:p>
            <a:r>
              <a:rPr lang="cs-CZ" dirty="0" smtClean="0"/>
              <a:t>Přerozdělovací funkce se naplňuje prostřednictvím daní a transferů. Poskytují se např. podporou příjmů a důchodů, formou užívání bezplatných, dotovaných služeb,…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64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Homogenizační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je dosažení stejnorodosti v uspokojování základních životních potřeb </a:t>
            </a:r>
          </a:p>
          <a:p>
            <a:r>
              <a:rPr lang="cs-CZ" dirty="0" smtClean="0"/>
              <a:t>Proces kdy společnost dospívá k poskytování stejných šancí vzdělávat se, pracovat, pečovat o své zdraví.</a:t>
            </a:r>
          </a:p>
          <a:p>
            <a:r>
              <a:rPr lang="cs-CZ" dirty="0" smtClean="0"/>
              <a:t>Příklad: poskytování sociální pomoci nízkopříjmovým skupinám obyvatelstva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3976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Stimulační funkce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je podporovat, podněcovat a vyvolávat žádoucí sociální jednání u jednotlivců i skupin</a:t>
            </a:r>
          </a:p>
          <a:p>
            <a:r>
              <a:rPr lang="cs-CZ" dirty="0" smtClean="0"/>
              <a:t>Tak aby sociální pomoc (ochranná a homogenizační </a:t>
            </a:r>
            <a:r>
              <a:rPr lang="cs-CZ" dirty="0" err="1" smtClean="0"/>
              <a:t>fce</a:t>
            </a:r>
            <a:r>
              <a:rPr lang="cs-CZ" dirty="0" smtClean="0"/>
              <a:t>) nepůsobila demotivačně</a:t>
            </a:r>
          </a:p>
          <a:p>
            <a:r>
              <a:rPr lang="cs-CZ" dirty="0" smtClean="0"/>
              <a:t>Např. politika zaměstnanosti má aktivní formu(* nových míst), tak i pasivní formu, která garantuje životní úroveň jedince po dobu nezbytně nutnou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689" y="4452340"/>
            <a:ext cx="3370306" cy="240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812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Preventivní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je odstranit příčiny nepříznivých sociálních situací, které brání integraci subjektu do společnosti. Plní ji všechny obory sociální politiky.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266" y="2667939"/>
            <a:ext cx="4439201" cy="419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152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sociální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zásady a pravidla činnosti, které jsou pro SP určující (Krebs)</a:t>
            </a:r>
          </a:p>
          <a:p>
            <a:r>
              <a:rPr lang="cs-CZ" dirty="0" smtClean="0"/>
              <a:t>Klíčové principy sociální politiky jsou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022" y="2984853"/>
            <a:ext cx="6829778" cy="3650496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691466" y="3491468"/>
            <a:ext cx="2156177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Sociální spravedlnost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333067" y="3860800"/>
            <a:ext cx="2223911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Sociální solidarita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91467" y="5373511"/>
            <a:ext cx="2156177" cy="38382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Subsidiarita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333067" y="4967111"/>
            <a:ext cx="2223911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Participace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300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politika – 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nás se začíná používat na přelomu 19. a 20. století</a:t>
            </a:r>
          </a:p>
          <a:p>
            <a:r>
              <a:rPr lang="cs-CZ" b="1" u="sng" dirty="0" smtClean="0"/>
              <a:t>Věda </a:t>
            </a:r>
            <a:r>
              <a:rPr lang="cs-CZ" dirty="0" smtClean="0"/>
              <a:t>(odhalování zákonitostí v procesech tvorby a realizace aktivit majících dopad na vztah jednotlivců a podmínek jejich života) vs. </a:t>
            </a:r>
            <a:r>
              <a:rPr lang="cs-CZ" b="1" u="sng" dirty="0" smtClean="0"/>
              <a:t>Praktická činnost </a:t>
            </a:r>
            <a:r>
              <a:rPr lang="cs-CZ" dirty="0" smtClean="0"/>
              <a:t>(definována výčtem jejích složek)</a:t>
            </a:r>
          </a:p>
          <a:p>
            <a:r>
              <a:rPr lang="cs-CZ" dirty="0" smtClean="0"/>
              <a:t>Sociální politika se orientuje na stabilitu nebo změny životních podmínek, které ovlivňují postavení jednotlivců a společenských skupin a systém nerovností v rámci společnosti </a:t>
            </a:r>
          </a:p>
          <a:p>
            <a:r>
              <a:rPr lang="cs-CZ" dirty="0" smtClean="0"/>
              <a:t>Opatření sociálních podmínek mohou být </a:t>
            </a:r>
            <a:r>
              <a:rPr lang="cs-CZ" b="1" dirty="0" smtClean="0"/>
              <a:t>aktivní </a:t>
            </a:r>
            <a:r>
              <a:rPr lang="cs-CZ" dirty="0" smtClean="0"/>
              <a:t>(předcházení sociálním problémům) a </a:t>
            </a:r>
            <a:r>
              <a:rPr lang="cs-CZ" b="1" dirty="0" smtClean="0"/>
              <a:t>pasivní</a:t>
            </a:r>
            <a:r>
              <a:rPr lang="cs-CZ" dirty="0" smtClean="0"/>
              <a:t> (zmírňování sociálních problémů)</a:t>
            </a:r>
          </a:p>
        </p:txBody>
      </p:sp>
    </p:spTree>
    <p:extLst>
      <p:ext uri="{BB962C8B-B14F-4D97-AF65-F5344CB8AC3E}">
        <p14:creationId xmlns:p14="http://schemas.microsoft.com/office/powerpoint/2010/main" val="4140083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Princip sociální spravedlnosti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Odlišení od výkladu spravedlnosti v právu</a:t>
            </a:r>
          </a:p>
          <a:p>
            <a:r>
              <a:rPr lang="cs-CZ" dirty="0" smtClean="0"/>
              <a:t>Zde se jedná o pravidla, podle kterých jsou ve společnosti rozdělovány příjmy a bohatství mezi jednotlivé objekty </a:t>
            </a:r>
          </a:p>
          <a:p>
            <a:r>
              <a:rPr lang="cs-CZ" dirty="0" smtClean="0"/>
              <a:t>J. Macek hovoří o 3 zásadách sociální spravedlnosti, které se v praxi běžně vyskytují</a:t>
            </a:r>
          </a:p>
          <a:p>
            <a:pPr lvl="1"/>
            <a:r>
              <a:rPr lang="cs-CZ" dirty="0" smtClean="0"/>
              <a:t>Každému stejně</a:t>
            </a:r>
          </a:p>
          <a:p>
            <a:pPr lvl="1"/>
            <a:r>
              <a:rPr lang="cs-CZ" dirty="0" smtClean="0"/>
              <a:t>Každému podle jeho potřeb</a:t>
            </a:r>
          </a:p>
          <a:p>
            <a:pPr lvl="1"/>
            <a:r>
              <a:rPr lang="cs-CZ" dirty="0" smtClean="0"/>
              <a:t>Každému podle </a:t>
            </a:r>
            <a:r>
              <a:rPr lang="cs-CZ" smtClean="0"/>
              <a:t>jeho zásluh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561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sociální solidarity (vzájemné podpory a soudržnosti)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Je klíčem sociální politiky (* spolupráce mezi různými aktéry)</a:t>
            </a:r>
          </a:p>
          <a:p>
            <a:r>
              <a:rPr lang="cs-CZ" dirty="0" smtClean="0"/>
              <a:t>Realizace především za pomoci redistribučních opatření a v podobě transferové politiky státu</a:t>
            </a:r>
          </a:p>
          <a:p>
            <a:r>
              <a:rPr lang="cs-CZ" dirty="0" smtClean="0"/>
              <a:t>Může být:</a:t>
            </a:r>
          </a:p>
          <a:p>
            <a:r>
              <a:rPr lang="cs-CZ" dirty="0" smtClean="0"/>
              <a:t>Organizace solidarity</a:t>
            </a:r>
          </a:p>
          <a:p>
            <a:pPr lvl="1"/>
            <a:r>
              <a:rPr lang="cs-CZ" dirty="0" smtClean="0"/>
              <a:t>organizována různými společnostmi (např. světové organizace), solidarita v rámci určitých skupin (např. dárcovské DMS)</a:t>
            </a:r>
          </a:p>
          <a:p>
            <a:r>
              <a:rPr lang="cs-CZ" dirty="0" smtClean="0"/>
              <a:t>Mezigenerační solidarita</a:t>
            </a:r>
          </a:p>
          <a:p>
            <a:pPr lvl="1"/>
            <a:r>
              <a:rPr lang="cs-CZ" dirty="0" smtClean="0"/>
              <a:t>Ekonomicky aktivní a ostatní ekonomicky neaktivní</a:t>
            </a:r>
          </a:p>
          <a:p>
            <a:pPr lvl="1"/>
            <a:r>
              <a:rPr lang="cs-CZ" dirty="0" smtClean="0"/>
              <a:t>Solidarita zdravých s nemocnými</a:t>
            </a:r>
          </a:p>
          <a:p>
            <a:pPr lvl="1"/>
            <a:r>
              <a:rPr lang="cs-CZ" dirty="0" smtClean="0"/>
              <a:t>Solidarita zaměstnaných a nezaměstnaných</a:t>
            </a:r>
            <a:endParaRPr lang="cs-CZ" dirty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72609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sociální solidarity (vzájemné podpory a soudržnosti)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Trendy v rozvoji solidarity:</a:t>
            </a:r>
          </a:p>
          <a:p>
            <a:pPr lvl="1"/>
            <a:r>
              <a:rPr lang="cs-CZ" dirty="0" smtClean="0"/>
              <a:t>Od pečovatelské solidarity k solidaritě aktivizující a integrační (tvorba nových pracovních míst, rozvoj vzdělanosti,..)</a:t>
            </a:r>
          </a:p>
          <a:p>
            <a:pPr lvl="1"/>
            <a:r>
              <a:rPr lang="cs-CZ" dirty="0" smtClean="0"/>
              <a:t>Přehodnotit redistribuce v oblasti mezigenerační solidarity (reforma penzijního systému)	</a:t>
            </a:r>
          </a:p>
          <a:p>
            <a:pPr lvl="1"/>
            <a:r>
              <a:rPr lang="cs-CZ" dirty="0" smtClean="0"/>
              <a:t>Omezit nadměrnou pečovatelskou solidaritu – otázky zdali nést břemeno za neuspořádaný rodinný život, poškozování vlastního zdraví, závislosti na dávkách, … , anebo adekvátně posilovat zodpovědnost za své chování</a:t>
            </a:r>
          </a:p>
          <a:p>
            <a:r>
              <a:rPr lang="cs-CZ" sz="2400" i="1" dirty="0" smtClean="0"/>
              <a:t>„Není smyslem zbavit lidi dávek, ale zabezpečit,, aby byly poskytovány jen nejpotřebnějším.“</a:t>
            </a:r>
          </a:p>
          <a:p>
            <a:endParaRPr lang="cs-CZ" sz="2400" i="1" dirty="0"/>
          </a:p>
          <a:p>
            <a:endParaRPr lang="cs-CZ" sz="2400" i="1" dirty="0" smtClean="0"/>
          </a:p>
          <a:p>
            <a:endParaRPr lang="cs-CZ" sz="2400" i="1" dirty="0"/>
          </a:p>
          <a:p>
            <a:endParaRPr lang="cs-CZ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744409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Princip subsidiarity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poskytování pomoci – spojuje osobní odpovědnost se solidaritou. Předpokládá určitou výchovu obyvatelstva k převzetí odpovědnosti a prostor pro samostatné jednání. </a:t>
            </a:r>
          </a:p>
        </p:txBody>
      </p:sp>
    </p:spTree>
    <p:extLst>
      <p:ext uri="{BB962C8B-B14F-4D97-AF65-F5344CB8AC3E}">
        <p14:creationId xmlns:p14="http://schemas.microsoft.com/office/powerpoint/2010/main" val="3815155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Participace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požaduje, aby občan mohl mít možnost účastnit se procesu realizace sociálněpolitických opatření</a:t>
            </a:r>
          </a:p>
          <a:p>
            <a:r>
              <a:rPr lang="cs-CZ" dirty="0" smtClean="0"/>
              <a:t>Pokud má možnost participovat na tvorbě a realizaci sociální politiky vede ho to k většímu ztotožnění se systémem =&gt; zvyšuje se účinnost sociálních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218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sociálního </a:t>
            </a:r>
            <a:r>
              <a:rPr lang="cs-CZ" dirty="0" smtClean="0"/>
              <a:t>zabezpečení – </a:t>
            </a:r>
            <a:r>
              <a:rPr lang="cs-CZ" sz="2000" dirty="0" smtClean="0"/>
              <a:t>podrobněji vi</a:t>
            </a:r>
            <a:r>
              <a:rPr lang="cs-CZ" sz="2000" dirty="0" smtClean="0"/>
              <a:t>z. Dokument PDF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Sociální pojištění </a:t>
            </a:r>
            <a:r>
              <a:rPr lang="cs-CZ" b="1" dirty="0" smtClean="0"/>
              <a:t>/řeší situace na které se lze dopředu připravit</a:t>
            </a:r>
            <a:r>
              <a:rPr lang="cs-CZ" b="1" dirty="0" smtClean="0"/>
              <a:t>/ -</a:t>
            </a:r>
            <a:endParaRPr lang="cs-CZ" dirty="0" smtClean="0"/>
          </a:p>
          <a:p>
            <a:r>
              <a:rPr lang="cs-CZ" dirty="0" smtClean="0"/>
              <a:t>Pojistné </a:t>
            </a:r>
            <a:r>
              <a:rPr lang="cs-CZ" dirty="0" smtClean="0"/>
              <a:t>na důchodové pojištění</a:t>
            </a:r>
          </a:p>
          <a:p>
            <a:pPr lvl="1"/>
            <a:r>
              <a:rPr lang="cs-CZ" dirty="0" smtClean="0"/>
              <a:t>Pojistné na nemocenské pojištění</a:t>
            </a:r>
          </a:p>
          <a:p>
            <a:pPr lvl="1"/>
            <a:r>
              <a:rPr lang="cs-CZ" dirty="0" smtClean="0"/>
              <a:t>Příspěvek na státní politiku zaměstnanosti</a:t>
            </a:r>
          </a:p>
          <a:p>
            <a:pPr lvl="1"/>
            <a:r>
              <a:rPr lang="cs-CZ" dirty="0" smtClean="0"/>
              <a:t>POJISTNÉ JE PŘÍJEMEM STÁTU.</a:t>
            </a:r>
          </a:p>
          <a:p>
            <a:r>
              <a:rPr lang="cs-CZ" dirty="0" smtClean="0"/>
              <a:t>Státní sociální </a:t>
            </a:r>
            <a:r>
              <a:rPr lang="cs-CZ" dirty="0" smtClean="0"/>
              <a:t>podpora </a:t>
            </a:r>
            <a:endParaRPr lang="cs-CZ" dirty="0" smtClean="0"/>
          </a:p>
          <a:p>
            <a:pPr lvl="1"/>
            <a:r>
              <a:rPr lang="cs-CZ" b="1" dirty="0" smtClean="0"/>
              <a:t>Orientovaná na finanční podporu jednotlivců a zejména rodinám ve specifických situacích</a:t>
            </a:r>
          </a:p>
          <a:p>
            <a:pPr lvl="1"/>
            <a:r>
              <a:rPr lang="cs-CZ" dirty="0" smtClean="0"/>
              <a:t>Dávky pěstounské péče už nespadají pod SSP</a:t>
            </a:r>
          </a:p>
          <a:p>
            <a:pPr lvl="1"/>
            <a:r>
              <a:rPr lang="cs-CZ" dirty="0" smtClean="0"/>
              <a:t>Stanovena na univerzálním přístupu (každý má ve specifické situaci nárok na podporu) a na principu potřebnosti (musí splňovat kritéria)</a:t>
            </a:r>
          </a:p>
          <a:p>
            <a:r>
              <a:rPr lang="cs-CZ" dirty="0" smtClean="0"/>
              <a:t>Sociální </a:t>
            </a:r>
            <a:r>
              <a:rPr lang="cs-CZ" dirty="0" smtClean="0"/>
              <a:t>pomoc </a:t>
            </a:r>
          </a:p>
          <a:p>
            <a:pPr lvl="1"/>
            <a:r>
              <a:rPr lang="cs-CZ" dirty="0" smtClean="0"/>
              <a:t>Poskytováno </a:t>
            </a:r>
            <a:r>
              <a:rPr lang="cs-CZ" dirty="0" smtClean="0"/>
              <a:t>ve stavu nouze k uspokojování potřeb v nezbytném a přiměřeném rozsahu </a:t>
            </a:r>
          </a:p>
          <a:p>
            <a:r>
              <a:rPr lang="cs-CZ" dirty="0" smtClean="0"/>
              <a:t>(aktuální informace najdete na </a:t>
            </a:r>
            <a:r>
              <a:rPr lang="cs-CZ" dirty="0" smtClean="0">
                <a:hlinkClick r:id="rId2"/>
              </a:rPr>
              <a:t>www.mpsv.cz</a:t>
            </a:r>
            <a:r>
              <a:rPr lang="cs-CZ" dirty="0" smtClean="0"/>
              <a:t> </a:t>
            </a:r>
            <a:r>
              <a:rPr lang="cs-CZ" dirty="0"/>
              <a:t>(http://portal.mpsv.cz/</a:t>
            </a:r>
            <a:r>
              <a:rPr lang="cs-CZ" dirty="0" err="1"/>
              <a:t>soc</a:t>
            </a:r>
            <a:r>
              <a:rPr lang="cs-CZ" dirty="0"/>
              <a:t>/</a:t>
            </a:r>
            <a:r>
              <a:rPr lang="cs-CZ" dirty="0" err="1"/>
              <a:t>ssp</a:t>
            </a:r>
            <a:r>
              <a:rPr lang="cs-CZ" dirty="0" smtClean="0"/>
              <a:t>/) - znát dávky, k čemu jednotlivé soustavy slouží).</a:t>
            </a:r>
          </a:p>
          <a:p>
            <a:r>
              <a:rPr lang="cs-CZ" dirty="0" smtClean="0"/>
              <a:t>POMOC – musí být splněny ekonomické podmínky a přiznáno oprávněným orgánem</a:t>
            </a:r>
          </a:p>
          <a:p>
            <a:r>
              <a:rPr lang="cs-CZ" dirty="0" smtClean="0"/>
              <a:t>PODPORA – splnění podmínek nároku, nemusí zde být příjmové nebo majetkové podmínky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3082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stát – </a:t>
            </a:r>
            <a:r>
              <a:rPr lang="cs-CZ" dirty="0" smtClean="0"/>
              <a:t>viz. Dokument PDF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2756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Chudoba a nezaměstnanost – viz. Dokument PDF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38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politika – obecný 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Obecným cílem je vytvoření lidsky důstojných podmínek života a zajištění rovných příležitostí všem. 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414464" y="3100388"/>
            <a:ext cx="4071936" cy="245745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928813" y="4001294"/>
            <a:ext cx="2814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OBECNÝ CÍL SOCIÁLNÍ POLITIKY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357938" y="3228975"/>
            <a:ext cx="4500562" cy="214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86563" y="3757613"/>
            <a:ext cx="3629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LIDSKÝ DŮSTOJNÝ ŽIVOT,</a:t>
            </a:r>
          </a:p>
          <a:p>
            <a:r>
              <a:rPr lang="cs-CZ" dirty="0" smtClean="0"/>
              <a:t>ROVNÉ PŘÍLEŽITOSTI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430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Místo sociální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Sociální politika není izolovaný fenomén =&gt; závisí na rozvoji, kultivaci a aktivizaci lidského činitele</a:t>
            </a:r>
          </a:p>
          <a:p>
            <a:r>
              <a:rPr lang="cs-CZ" dirty="0" smtClean="0"/>
              <a:t>=&gt; může tak působit na rozvoj hodnotových žebříčků lidí, utvářet názory, postoje, chování populace =&gt; KULTIVACE SOCIÁLNÍHO KAPITÁLU </a:t>
            </a:r>
          </a:p>
          <a:p>
            <a:r>
              <a:rPr lang="cs-CZ" dirty="0" smtClean="0"/>
              <a:t>SOCIÁLNÍ POLITIKA se tak ocitá v průsečíku:</a:t>
            </a:r>
          </a:p>
          <a:p>
            <a:pPr lvl="1"/>
            <a:r>
              <a:rPr lang="cs-CZ" dirty="0" smtClean="0"/>
              <a:t>Individuálního a sociálního rozvoje (ovlivněné subjektivním pojetím spravedlnosti a efektivnosti)</a:t>
            </a:r>
          </a:p>
          <a:p>
            <a:pPr lvl="1"/>
            <a:r>
              <a:rPr lang="cs-CZ" dirty="0" smtClean="0"/>
              <a:t>Ekonomického a kulturního rozvoje (je humánní chudobě a vyloučení čelit)</a:t>
            </a:r>
          </a:p>
          <a:p>
            <a:pPr lvl="1"/>
            <a:r>
              <a:rPr lang="cs-CZ" dirty="0" smtClean="0"/>
              <a:t>Minulého a budoucího (rozhodnutí z minulosti vytvářejí potenciál budoucího rozvoje cestou přítomných aktivit a opatření)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551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státu v sociální politice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volebních programů nelze přesně vymezit, co má stát v SP dělat</a:t>
            </a:r>
          </a:p>
          <a:p>
            <a:r>
              <a:rPr lang="cs-CZ" dirty="0" smtClean="0"/>
              <a:t>Stát přesouvá některé aktivity na nestátní subjekty</a:t>
            </a:r>
          </a:p>
          <a:p>
            <a:r>
              <a:rPr lang="cs-CZ" dirty="0" smtClean="0"/>
              <a:t>Nestátní subjekty mohou některé aktivity plnit účinněji, osobně a pohotověji</a:t>
            </a:r>
          </a:p>
          <a:p>
            <a:r>
              <a:rPr lang="cs-CZ" dirty="0" smtClean="0"/>
              <a:t>Stát může reagovat opožděně</a:t>
            </a:r>
          </a:p>
          <a:p>
            <a:r>
              <a:rPr lang="cs-CZ" dirty="0" smtClean="0"/>
              <a:t>Cílem fungování státu v SP je především vytvářet podmínky pro stabilitu, regulovat sociální klima, tlumit sociální napětí a rozvíjet sociální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669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správa x sociální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 volí mezi konfliktními politickými cíli a zabývá se tím, jak jsou záměry formulovány, prosazovány a realizovány v sociálních službách</a:t>
            </a:r>
          </a:p>
          <a:p>
            <a:r>
              <a:rPr lang="cs-CZ" dirty="0" smtClean="0"/>
              <a:t>Sociální správa se zabývá způsoby, jak jsou lidé organizováni a jak je jejich činnost strukturována a prováděna, aby byly poskytnuty potřebné sociální 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14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a objekty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 politiku realizují různé SUBJEKTY, které za ni nesou odpovědnost před OBJEKTY.</a:t>
            </a:r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838200" y="2757487"/>
            <a:ext cx="3112293" cy="31718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4357688" y="3792260"/>
            <a:ext cx="2371725" cy="78581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Rovnoramenný trojúhelník 5"/>
          <p:cNvSpPr/>
          <p:nvPr/>
        </p:nvSpPr>
        <p:spPr>
          <a:xfrm>
            <a:off x="6883004" y="2599253"/>
            <a:ext cx="3321842" cy="3171825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457325" y="4343400"/>
            <a:ext cx="2114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SUBJEKTY</a:t>
            </a:r>
            <a:endParaRPr lang="cs-CZ" sz="32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672388" y="4343400"/>
            <a:ext cx="1743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OBJEKTY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40589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Subjekty SP vytvářejí a realizují</a:t>
            </a:r>
          </a:p>
          <a:p>
            <a:r>
              <a:rPr lang="cs-CZ" dirty="0" smtClean="0"/>
              <a:t>STÁT A JEHO ORGÁNY</a:t>
            </a:r>
          </a:p>
          <a:p>
            <a:pPr lvl="1"/>
            <a:r>
              <a:rPr lang="cs-CZ" dirty="0" smtClean="0"/>
              <a:t>Parlament- vytváří a schvaluje legislativní opatření</a:t>
            </a:r>
          </a:p>
          <a:p>
            <a:pPr lvl="1"/>
            <a:r>
              <a:rPr lang="cs-CZ" dirty="0" smtClean="0"/>
              <a:t>Kraj nebo obec – oba mají svoji sociální politiku, obec je nejvhodnějším místem poskytování individuálně adresných služeb</a:t>
            </a:r>
            <a:endParaRPr lang="cs-CZ" dirty="0"/>
          </a:p>
          <a:p>
            <a:r>
              <a:rPr lang="cs-CZ" dirty="0" smtClean="0"/>
              <a:t>NADNÁRODNÍ INSTITUCE A SUBJEKTY</a:t>
            </a:r>
          </a:p>
          <a:p>
            <a:pPr lvl="1"/>
            <a:r>
              <a:rPr lang="cs-CZ" dirty="0" smtClean="0"/>
              <a:t>Se světovou působností – Rada Evropy, Mezinárodní organizace práce</a:t>
            </a:r>
          </a:p>
          <a:p>
            <a:pPr lvl="1"/>
            <a:r>
              <a:rPr lang="cs-CZ" dirty="0" smtClean="0"/>
              <a:t>Státního i nestátního charakteru – mezinárodní organizace ze svazku OSN (organizace mají svůj rozpočet, dostávají dotace od států)</a:t>
            </a:r>
          </a:p>
          <a:p>
            <a:pPr lvl="1"/>
            <a:r>
              <a:rPr lang="cs-CZ" dirty="0" smtClean="0"/>
              <a:t>Působící v celé oblasti sociální politiky (Mezinárodní červený kříž, Lékaři bez hranic,..)</a:t>
            </a:r>
          </a:p>
          <a:p>
            <a:r>
              <a:rPr lang="cs-CZ" dirty="0" smtClean="0"/>
              <a:t>ZAMĚSTNAVATELÉ</a:t>
            </a:r>
          </a:p>
          <a:p>
            <a:pPr lvl="1"/>
            <a:r>
              <a:rPr lang="cs-CZ" dirty="0" smtClean="0"/>
              <a:t>Každý větší podnik má svoji sociální politiku – zaměstnanecké benefity</a:t>
            </a:r>
          </a:p>
          <a:p>
            <a:pPr lvl="1"/>
            <a:r>
              <a:rPr lang="cs-CZ" dirty="0" smtClean="0"/>
              <a:t>Musí zajistit bezpečnost zdraví při práci, pracovní dobu, smluvní vztah k zaměstnancům,…</a:t>
            </a:r>
          </a:p>
          <a:p>
            <a:pPr lvl="1"/>
            <a:r>
              <a:rPr lang="cs-CZ" dirty="0" smtClean="0"/>
              <a:t>Nenárokové benefity (sociální politika podniku – např. firemní školky)</a:t>
            </a:r>
          </a:p>
          <a:p>
            <a:r>
              <a:rPr lang="cs-CZ" dirty="0" smtClean="0"/>
              <a:t>ZAMĚSTANVATELSKÉ, ZAMĚSTNANECKÉ ODBOROVÉ SVAZY</a:t>
            </a:r>
          </a:p>
          <a:p>
            <a:pPr lvl="1"/>
            <a:r>
              <a:rPr lang="cs-CZ" dirty="0" smtClean="0"/>
              <a:t>Jejich působení je dané zákonem</a:t>
            </a:r>
          </a:p>
          <a:p>
            <a:pPr lvl="1"/>
            <a:r>
              <a:rPr lang="cs-CZ" dirty="0" smtClean="0"/>
              <a:t>Členové mají nárok na pět dnů volna</a:t>
            </a:r>
          </a:p>
          <a:p>
            <a:pPr lvl="1"/>
            <a:r>
              <a:rPr lang="cs-CZ" dirty="0" smtClean="0"/>
              <a:t>Funkcionář nesmí být vyhozen v době funkčního období</a:t>
            </a:r>
          </a:p>
        </p:txBody>
      </p:sp>
    </p:spTree>
    <p:extLst>
      <p:ext uri="{BB962C8B-B14F-4D97-AF65-F5344CB8AC3E}">
        <p14:creationId xmlns:p14="http://schemas.microsoft.com/office/powerpoint/2010/main" val="4022833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MÍSTNÍ KOMUNITY, OBCE, OBČANSKÉ INICIATIVY</a:t>
            </a:r>
          </a:p>
          <a:p>
            <a:pPr lvl="1"/>
            <a:r>
              <a:rPr lang="cs-CZ" dirty="0" smtClean="0"/>
              <a:t>ŽIVOT 90</a:t>
            </a:r>
          </a:p>
          <a:p>
            <a:r>
              <a:rPr lang="cs-CZ" dirty="0" smtClean="0"/>
              <a:t>CÍRKVE</a:t>
            </a:r>
          </a:p>
          <a:p>
            <a:r>
              <a:rPr lang="cs-CZ" dirty="0" smtClean="0"/>
              <a:t>OBČANÉ, RODINY, DOMÁCNOSTI</a:t>
            </a:r>
          </a:p>
          <a:p>
            <a:r>
              <a:rPr lang="cs-CZ" dirty="0" smtClean="0"/>
              <a:t>SPECIALIZOVANÉ INSTITUCE POSKYTUJÍCÍ 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2806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1378</Words>
  <Application>Microsoft Office PowerPoint</Application>
  <PresentationFormat>Širokoúhlá obrazovka</PresentationFormat>
  <Paragraphs>155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Motiv Office</vt:lpstr>
      <vt:lpstr>SOCIÁLNÍ POLITIKA</vt:lpstr>
      <vt:lpstr>Sociální politika – základní pojmy</vt:lpstr>
      <vt:lpstr>Sociální politika – obecný cíl</vt:lpstr>
      <vt:lpstr>Místo sociální politiky</vt:lpstr>
      <vt:lpstr>Role státu v sociální politice</vt:lpstr>
      <vt:lpstr>Sociální správa x sociální politika</vt:lpstr>
      <vt:lpstr>Subjekty a objekty SP</vt:lpstr>
      <vt:lpstr>Subjekty SP</vt:lpstr>
      <vt:lpstr>Subjekty SP</vt:lpstr>
      <vt:lpstr>Objekty SP</vt:lpstr>
      <vt:lpstr>Objekty SP</vt:lpstr>
      <vt:lpstr>Funkce SP</vt:lpstr>
      <vt:lpstr>Ochranná funkce</vt:lpstr>
      <vt:lpstr>Rozdělovací a přerozdělovací funkce</vt:lpstr>
      <vt:lpstr>Rozdělovací a přerozdělovací funkce</vt:lpstr>
      <vt:lpstr>Homogenizační funkce</vt:lpstr>
      <vt:lpstr>Stimulační funkce </vt:lpstr>
      <vt:lpstr>Preventivní funkce</vt:lpstr>
      <vt:lpstr>Principy sociální politiky</vt:lpstr>
      <vt:lpstr>Princip sociální spravedlnosti</vt:lpstr>
      <vt:lpstr>Princip sociální solidarity (vzájemné podpory a soudržnosti)</vt:lpstr>
      <vt:lpstr>Princip sociální solidarity (vzájemné podpory a soudržnosti)</vt:lpstr>
      <vt:lpstr>Princip subsidiarity</vt:lpstr>
      <vt:lpstr>Participace</vt:lpstr>
      <vt:lpstr>Soustava sociálního zabezpečení – podrobněji viz. Dokument PDF</vt:lpstr>
      <vt:lpstr>Sociální stát – viz. Dokument PDF</vt:lpstr>
      <vt:lpstr>Chudoba a nezaměstnanost – viz. Dokument PDF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Dana Groulíková</dc:creator>
  <cp:lastModifiedBy>Dana Groulíková</cp:lastModifiedBy>
  <cp:revision>26</cp:revision>
  <dcterms:created xsi:type="dcterms:W3CDTF">2016-04-03T11:50:05Z</dcterms:created>
  <dcterms:modified xsi:type="dcterms:W3CDTF">2016-05-16T13:59:15Z</dcterms:modified>
</cp:coreProperties>
</file>