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1" r:id="rId1"/>
  </p:sldMasterIdLst>
  <p:sldIdLst>
    <p:sldId id="256" r:id="rId2"/>
    <p:sldId id="257" r:id="rId3"/>
    <p:sldId id="258" r:id="rId4"/>
    <p:sldId id="279" r:id="rId5"/>
    <p:sldId id="263" r:id="rId6"/>
    <p:sldId id="259" r:id="rId7"/>
    <p:sldId id="264" r:id="rId8"/>
    <p:sldId id="265" r:id="rId9"/>
    <p:sldId id="267" r:id="rId10"/>
    <p:sldId id="266" r:id="rId11"/>
    <p:sldId id="271" r:id="rId12"/>
    <p:sldId id="272" r:id="rId13"/>
    <p:sldId id="273" r:id="rId14"/>
    <p:sldId id="274" r:id="rId15"/>
    <p:sldId id="275" r:id="rId16"/>
    <p:sldId id="277" r:id="rId17"/>
    <p:sldId id="280" r:id="rId18"/>
    <p:sldId id="282" r:id="rId19"/>
    <p:sldId id="283" r:id="rId20"/>
    <p:sldId id="281" r:id="rId21"/>
    <p:sldId id="278" r:id="rId22"/>
    <p:sldId id="270" r:id="rId23"/>
    <p:sldId id="269" r:id="rId24"/>
    <p:sldId id="261" r:id="rId25"/>
    <p:sldId id="26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854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8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63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356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00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39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80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300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86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2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1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0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22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344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1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8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4/16/2016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8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llinek.eu/brain/index.html" TargetMode="External"/><Relationship Id="rId2" Type="http://schemas.openxmlformats.org/officeDocument/2006/relationships/hyperlink" Target="https://www.youtube.com/watch?v=ao8L-0nSYzg&amp;feature=youtu.b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ellinek.eu/body/index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 rot="21420000">
            <a:off x="127764" y="682648"/>
            <a:ext cx="10495820" cy="1875634"/>
          </a:xfrm>
        </p:spPr>
        <p:txBody>
          <a:bodyPr>
            <a:normAutofit/>
          </a:bodyPr>
          <a:lstStyle/>
          <a:p>
            <a:r>
              <a:rPr lang="cs-CZ" sz="4800" dirty="0" smtClean="0"/>
              <a:t>Terénní sociální práce s uživateli drog</a:t>
            </a:r>
            <a:endParaRPr lang="cs-CZ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21420000">
            <a:off x="324716" y="2835348"/>
            <a:ext cx="10390745" cy="1036982"/>
          </a:xfrm>
        </p:spPr>
        <p:txBody>
          <a:bodyPr/>
          <a:lstStyle/>
          <a:p>
            <a:r>
              <a:rPr lang="cs-CZ" sz="2400" cap="none" dirty="0" smtClean="0"/>
              <a:t>Mgr</a:t>
            </a:r>
            <a:r>
              <a:rPr lang="cs-CZ" sz="2400" dirty="0" smtClean="0"/>
              <a:t>. Alžběta Stromšíková </a:t>
            </a:r>
          </a:p>
          <a:p>
            <a:r>
              <a:rPr lang="cs-CZ" sz="2400" dirty="0" smtClean="0"/>
              <a:t>Terénní programy v Brně, společnost podané ruce o.p.s.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816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123569"/>
            <a:ext cx="10396882" cy="1112108"/>
          </a:xfrm>
        </p:spPr>
        <p:txBody>
          <a:bodyPr/>
          <a:lstStyle/>
          <a:p>
            <a:r>
              <a:rPr lang="cs-CZ" dirty="0" smtClean="0"/>
              <a:t>Opravdu to má smysl?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800" y="988541"/>
            <a:ext cx="10394707" cy="45472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alt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Výzkumy dokazují, že v zemích/regionech, kde výměnný program funguje je nižší prevalence/incidence infekčních chorob</a:t>
            </a:r>
          </a:p>
          <a:p>
            <a:endParaRPr lang="cs-CZ" altLang="cs-CZ" sz="2200" b="1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Vliv na využívání dalších služeb včetně primární lékařské péče</a:t>
            </a:r>
          </a:p>
          <a:p>
            <a:pPr marL="0" indent="0">
              <a:buNone/>
            </a:pPr>
            <a:endParaRPr lang="cs-CZ" altLang="cs-CZ" sz="2200" b="1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Pozitivní dopad má i prodej v lékárnách (skrytá populace)</a:t>
            </a:r>
          </a:p>
          <a:p>
            <a:pPr marL="0" indent="0">
              <a:buNone/>
            </a:pPr>
            <a:endParaRPr lang="cs-CZ" altLang="cs-CZ" sz="2200" b="1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Zkušenosti ze zahraničí (rozdíl v přístupu Západ X Východ – drogová versus protidrogová politika)</a:t>
            </a:r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marL="0" indent="0">
              <a:buNone/>
            </a:pPr>
            <a:r>
              <a:rPr lang="cs-CZ" altLang="cs-CZ" sz="1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							Zdroj: </a:t>
            </a:r>
            <a:r>
              <a:rPr lang="cs-CZ" altLang="cs-CZ" sz="16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Wodack</a:t>
            </a:r>
            <a:r>
              <a:rPr lang="cs-CZ" altLang="cs-CZ" sz="1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Cooneyová</a:t>
            </a:r>
            <a:r>
              <a:rPr lang="cs-CZ" altLang="cs-CZ" sz="1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, NMS, 2004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21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P523007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4796"/>
            <a:ext cx="12134332" cy="91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P5230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35" y="-2346251"/>
            <a:ext cx="12272335" cy="920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1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228" y="-1784981"/>
            <a:ext cx="12027939" cy="9020955"/>
          </a:xfrm>
        </p:spPr>
      </p:pic>
    </p:spTree>
    <p:extLst>
      <p:ext uri="{BB962C8B-B14F-4D97-AF65-F5344CB8AC3E}">
        <p14:creationId xmlns:p14="http://schemas.microsoft.com/office/powerpoint/2010/main" val="71193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749"/>
            <a:ext cx="11911738" cy="8933805"/>
          </a:xfrm>
        </p:spPr>
      </p:pic>
    </p:spTree>
    <p:extLst>
      <p:ext uri="{BB962C8B-B14F-4D97-AF65-F5344CB8AC3E}">
        <p14:creationId xmlns:p14="http://schemas.microsoft.com/office/powerpoint/2010/main" val="29275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9" y="-5097343"/>
            <a:ext cx="11817747" cy="15757001"/>
          </a:xfrm>
        </p:spPr>
      </p:pic>
    </p:spTree>
    <p:extLst>
      <p:ext uri="{BB962C8B-B14F-4D97-AF65-F5344CB8AC3E}">
        <p14:creationId xmlns:p14="http://schemas.microsoft.com/office/powerpoint/2010/main" val="398161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upload.wikimedia.org/wikipedia/en/1/15/Clandinjectkit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28" y="-2266877"/>
            <a:ext cx="12046688" cy="903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7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263" y="-91302"/>
            <a:ext cx="12859568" cy="7233508"/>
          </a:xfrm>
        </p:spPr>
      </p:pic>
    </p:spTree>
    <p:extLst>
      <p:ext uri="{BB962C8B-B14F-4D97-AF65-F5344CB8AC3E}">
        <p14:creationId xmlns:p14="http://schemas.microsoft.com/office/powerpoint/2010/main" val="734430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858" y="-605138"/>
            <a:ext cx="13531410" cy="7611419"/>
          </a:xfrm>
        </p:spPr>
      </p:pic>
    </p:spTree>
    <p:extLst>
      <p:ext uri="{BB962C8B-B14F-4D97-AF65-F5344CB8AC3E}">
        <p14:creationId xmlns:p14="http://schemas.microsoft.com/office/powerpoint/2010/main" val="504296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1" y="0"/>
            <a:ext cx="12301531" cy="6919612"/>
          </a:xfrm>
        </p:spPr>
      </p:pic>
    </p:spTree>
    <p:extLst>
      <p:ext uri="{BB962C8B-B14F-4D97-AF65-F5344CB8AC3E}">
        <p14:creationId xmlns:p14="http://schemas.microsoft.com/office/powerpoint/2010/main" val="3937705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928816"/>
          </a:xfrm>
        </p:spPr>
        <p:txBody>
          <a:bodyPr/>
          <a:lstStyle/>
          <a:p>
            <a:r>
              <a:rPr lang="cs-CZ" dirty="0" smtClean="0"/>
              <a:t>Společnost Podané ruce o.p.s.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Historie SPR se začala psát mezi lety 1984 až 1990, v roce 1991 vznik Nadace Podané ruce, nyní obecně prospěšná společnost.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V SPR celá řada služeb se společným cílem -&gt; poskytovat kvalitní služby v oblasti prevence a léčby návykového chování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Naše služby: Centrum prevence, Terénní programy, Kontaktní centra, Terapeutická centra, Centrum metadonové substituční léčby, AT ambulance, Terapeutická komunita, Doléčovací centrum, NZDM v Brně,…</a:t>
            </a:r>
            <a:endParaRPr lang="cs-CZ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22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24" y="-145020"/>
            <a:ext cx="12757359" cy="7176015"/>
          </a:xfrm>
        </p:spPr>
      </p:pic>
    </p:spTree>
    <p:extLst>
      <p:ext uri="{BB962C8B-B14F-4D97-AF65-F5344CB8AC3E}">
        <p14:creationId xmlns:p14="http://schemas.microsoft.com/office/powerpoint/2010/main" val="1968882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dělat když …?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Nález stříkačky – možná rizika?</a:t>
            </a:r>
          </a:p>
          <a:p>
            <a:pPr marL="0" indent="0">
              <a:buNone/>
            </a:pPr>
            <a:endParaRPr lang="cs-CZ" b="1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Kamarád se předávkoval? Špatná tableta?</a:t>
            </a:r>
          </a:p>
          <a:p>
            <a:pPr marL="0" indent="0">
              <a:buNone/>
            </a:pPr>
            <a:endParaRPr lang="cs-CZ" b="1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Setkání s osobou pod vlivem návykové látky</a:t>
            </a:r>
            <a:endParaRPr lang="cs-CZ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Kde hledat informace?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www.podaneruce.cz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Internetová poradna www.extc.cz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Portál www.drogy-info.cz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Mapa pomoci www.drogy-info.cz/mapa-pomoci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881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ZajÍmavé</a:t>
            </a:r>
            <a:r>
              <a:rPr lang="cs-CZ" dirty="0" smtClean="0"/>
              <a:t> odkazy: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800" y="1669312"/>
            <a:ext cx="10394707" cy="3705273"/>
          </a:xfrm>
        </p:spPr>
        <p:txBody>
          <a:bodyPr/>
          <a:lstStyle/>
          <a:p>
            <a:r>
              <a:rPr lang="cs-CZ" cap="none" dirty="0" smtClean="0">
                <a:hlinkClick r:id="rId2"/>
              </a:rPr>
              <a:t>Co způsobuje závislost?</a:t>
            </a:r>
            <a:endParaRPr lang="cs-CZ" cap="none" dirty="0" smtClean="0"/>
          </a:p>
          <a:p>
            <a:pPr marL="0" indent="0">
              <a:buNone/>
            </a:pPr>
            <a:endParaRPr lang="cs-CZ" cap="none" dirty="0" smtClean="0"/>
          </a:p>
          <a:p>
            <a:r>
              <a:rPr lang="pl-PL" cap="none" dirty="0" smtClean="0">
                <a:hlinkClick r:id="rId3"/>
              </a:rPr>
              <a:t>Jak působí drogy v mozku?</a:t>
            </a:r>
            <a:endParaRPr lang="pl-PL" cap="none" dirty="0" smtClean="0"/>
          </a:p>
          <a:p>
            <a:pPr marL="0" indent="0">
              <a:buNone/>
            </a:pPr>
            <a:endParaRPr lang="pl-PL" cap="none" dirty="0" smtClean="0"/>
          </a:p>
          <a:p>
            <a:r>
              <a:rPr lang="pl-PL" cap="none" dirty="0" smtClean="0">
                <a:hlinkClick r:id="rId4"/>
              </a:rPr>
              <a:t>Jak působí drogy v těle?</a:t>
            </a:r>
            <a:endParaRPr lang="cs-CZ" cap="none" dirty="0"/>
          </a:p>
        </p:txBody>
      </p:sp>
    </p:spTree>
    <p:extLst>
      <p:ext uri="{BB962C8B-B14F-4D97-AF65-F5344CB8AC3E}">
        <p14:creationId xmlns:p14="http://schemas.microsoft.com/office/powerpoint/2010/main" val="22374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98236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Tipy na Filmy o drogové problematice: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800" y="1816444"/>
            <a:ext cx="10394707" cy="3558142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My děti ze stanice Zoo (Německo, 1981)</a:t>
            </a:r>
          </a:p>
          <a:p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Trainspotting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(VB, 1996)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Katka (CZ, 2009)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Kobry a užovky (CZ, 2015)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4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800" y="4436076"/>
            <a:ext cx="10394707" cy="1099751"/>
          </a:xfrm>
        </p:spPr>
        <p:txBody>
          <a:bodyPr/>
          <a:lstStyle/>
          <a:p>
            <a:pPr marL="0" indent="0">
              <a:buNone/>
            </a:pP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Děkuji </a:t>
            </a: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za pozornost!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096" y="125577"/>
            <a:ext cx="3043266" cy="54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3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0130" y="197708"/>
            <a:ext cx="10923373" cy="109975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Terénní programy v brně – co děláme?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800" y="1050325"/>
            <a:ext cx="10394707" cy="45225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b="1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Kontaktní a sociální práce s problémovými uživateli drog + výměnný program, vyhledávání a monitoring, sběr stříkaček</a:t>
            </a:r>
          </a:p>
          <a:p>
            <a:pPr marL="0" indent="0">
              <a:buNone/>
            </a:pPr>
            <a:endParaRPr lang="cs-CZ" b="1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Teoretická východiska:</a:t>
            </a:r>
          </a:p>
          <a:p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harm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Reduction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minimalizace rizik</a:t>
            </a:r>
          </a:p>
          <a:p>
            <a:pPr marL="0" indent="0">
              <a:buNone/>
            </a:pPr>
            <a:endParaRPr lang="cs-CZ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ochrana veřejného zdraví</a:t>
            </a:r>
          </a:p>
          <a:p>
            <a:pPr marL="0" indent="0">
              <a:buNone/>
            </a:pPr>
            <a:endParaRPr lang="cs-CZ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Nízkoprahovost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minimální nároky na využívání služby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9195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Specifika terénu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800" y="797442"/>
            <a:ext cx="10394707" cy="4577143"/>
          </a:xfrm>
        </p:spPr>
        <p:txBody>
          <a:bodyPr/>
          <a:lstStyle/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Kontakty mimo zázemí poradenské místnosti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Rychlé kontakty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Pracovník má s sebou jen to, co unese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Klienti pod vlivem drog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TPB často jediná soc. služba v kontaktu s klientem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Bezpečnost? Hranice?</a:t>
            </a:r>
            <a:endParaRPr lang="cs-CZ" b="1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3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Kdo jsou naši Klienti?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Problémoví uživatelé drog (dále PUD) dle definice EMCDDA: „osoby užívající heroin či jiné opiáty, kokain, amfetamin, pervitin či injekční uživatelé drog“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Přes 90% injekční uživatelé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Pravidelní uživatelé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Nejvíce uživatelé opiátů a stimulantů (cca 55:45), </a:t>
            </a:r>
            <a:r>
              <a:rPr lang="cs-CZ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teméř</a:t>
            </a:r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nikdo buprenorfin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Velká část Romové (cca 60%), obyvatelé vyloučené lokality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Převaha mužů</a:t>
            </a:r>
          </a:p>
          <a:p>
            <a:endParaRPr lang="cs-CZ" cap="none" dirty="0"/>
          </a:p>
        </p:txBody>
      </p:sp>
    </p:spTree>
    <p:extLst>
      <p:ext uri="{BB962C8B-B14F-4D97-AF65-F5344CB8AC3E}">
        <p14:creationId xmlns:p14="http://schemas.microsoft.com/office/powerpoint/2010/main" val="4068606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329610"/>
            <a:ext cx="10396882" cy="1508156"/>
          </a:xfrm>
        </p:spPr>
        <p:txBody>
          <a:bodyPr>
            <a:normAutofit/>
          </a:bodyPr>
          <a:lstStyle/>
          <a:p>
            <a:r>
              <a:rPr lang="cs-CZ" dirty="0" smtClean="0"/>
              <a:t>Drogová scéna v brně 		(2015)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800" y="1679944"/>
            <a:ext cx="10394707" cy="3694641"/>
          </a:xfrm>
        </p:spPr>
        <p:txBody>
          <a:bodyPr/>
          <a:lstStyle/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TPB v kontaktu s cca 700 uživateli drog z toho asi 632 PUD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Dle prevalenčních odhadů NMS v okresech Brno-město a </a:t>
            </a:r>
            <a:r>
              <a:rPr lang="cs-CZ" b="1" cap="none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rno-venkov cca 2660 a více PUD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TPB v kontaktu s cca 632 PUD, KC v Brně v kontaktu s cca 650 PUD </a:t>
            </a:r>
          </a:p>
          <a:p>
            <a:pPr marL="0" indent="0">
              <a:buNone/>
            </a:pPr>
            <a:r>
              <a:rPr lang="cs-CZ" b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Dohromady v kontaktu s +- 1090 PUD  -&gt; což je zhruba třetina?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Oproti Praze převaha užívání opiátů (heroin ne buprenorfin)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Prostupnost skupin uživatelů opiátů a stimulantů, polyvalentní závislost (H+P, </a:t>
            </a:r>
            <a:r>
              <a:rPr lang="cs-CZ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H+léky</a:t>
            </a:r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, …)</a:t>
            </a:r>
          </a:p>
          <a:p>
            <a:pPr marL="0" indent="0">
              <a:buNone/>
            </a:pP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495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nabízíme?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800" y="1729946"/>
            <a:ext cx="10394707" cy="3805881"/>
          </a:xfrm>
        </p:spPr>
        <p:txBody>
          <a:bodyPr>
            <a:normAutofit/>
          </a:bodyPr>
          <a:lstStyle/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Výměnný program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Odborné poradenství včetně zprostředkování následné péče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Informační servis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Testování na </a:t>
            </a:r>
            <a:r>
              <a:rPr lang="cs-CZ" b="1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. choroby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Krizová intervence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Práce s motivací klienta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Sociální asistence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34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klienti nejčastěji řeší?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800" y="1655806"/>
            <a:ext cx="10394707" cy="3718780"/>
          </a:xfrm>
        </p:spPr>
        <p:txBody>
          <a:bodyPr/>
          <a:lstStyle/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Zdravotní situace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– infekční choroby, záněty žil, abscesy, těhotenství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Psychické potíže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– toxická psychóza, abstinenční syndrom, závislost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Sociální situace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– bydlení, škola, práce, vztahy s okolím, finanční situace, problémy se zákonem</a:t>
            </a:r>
          </a:p>
          <a:p>
            <a:r>
              <a:rPr lang="cs-CZ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Užívání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– substituce, detoxifikace, léčba, relaps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1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135924"/>
            <a:ext cx="10396882" cy="39541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Statistiky</a:t>
            </a:r>
            <a:endParaRPr lang="cs-CZ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48384669"/>
              </p:ext>
            </p:extLst>
          </p:nvPr>
        </p:nvGraphicFramePr>
        <p:xfrm>
          <a:off x="685799" y="716690"/>
          <a:ext cx="10396884" cy="4707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294"/>
                <a:gridCol w="2593590"/>
              </a:tblGrid>
              <a:tr h="427993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Výkony 2015</a:t>
                      </a:r>
                      <a:endParaRPr lang="cs-CZ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27993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Vyměněno injekčních setů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106 530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7993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Klientů (injekčních uživatelů)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7993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Klientů ve zprostředkovaném kontaktu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7993">
                <a:tc>
                  <a:txBody>
                    <a:bodyPr/>
                    <a:lstStyle/>
                    <a:p>
                      <a:r>
                        <a:rPr lang="cs-CZ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Prvokontakt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7993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Individuální poradenství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7993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Krizová intervence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7993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Sociální práce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7993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Telefonické poradenství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7993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Informační servis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2 025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7993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Testování infekčních nemocí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cs-CZ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31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Oranžová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Hlavní událos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avní událos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TM04033927[[fn=Hlavní událost]]</Template>
  <TotalTime>384</TotalTime>
  <Words>545</Words>
  <Application>Microsoft Office PowerPoint</Application>
  <PresentationFormat>Širokoúhlá obrazovka</PresentationFormat>
  <Paragraphs>107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8" baseType="lpstr">
      <vt:lpstr>Arial</vt:lpstr>
      <vt:lpstr>Impact</vt:lpstr>
      <vt:lpstr>Hlavní událost</vt:lpstr>
      <vt:lpstr>Terénní sociální práce s uživateli drog</vt:lpstr>
      <vt:lpstr>Společnost Podané ruce o.p.s.</vt:lpstr>
      <vt:lpstr>Terénní programy v brně – co děláme?</vt:lpstr>
      <vt:lpstr>Specifika terénu</vt:lpstr>
      <vt:lpstr>Kdo jsou naši Klienti?</vt:lpstr>
      <vt:lpstr>Drogová scéna v brně   (2015)</vt:lpstr>
      <vt:lpstr>Co nabízíme?</vt:lpstr>
      <vt:lpstr>Co klienti nejčastěji řeší?</vt:lpstr>
      <vt:lpstr>Statistiky</vt:lpstr>
      <vt:lpstr>Opravdu to má smysl?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dělat když …?</vt:lpstr>
      <vt:lpstr>Kde hledat informace?</vt:lpstr>
      <vt:lpstr>ZajÍmavé odkazy:</vt:lpstr>
      <vt:lpstr>Tipy na Filmy o drogové problematice: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Terénní sociální práce s uživateli drog</dc:title>
  <dc:creator>Street</dc:creator>
  <cp:lastModifiedBy>Street</cp:lastModifiedBy>
  <cp:revision>25</cp:revision>
  <dcterms:created xsi:type="dcterms:W3CDTF">2016-03-22T10:24:15Z</dcterms:created>
  <dcterms:modified xsi:type="dcterms:W3CDTF">2016-04-16T08:31:38Z</dcterms:modified>
</cp:coreProperties>
</file>