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3" r:id="rId2"/>
    <p:sldId id="257" r:id="rId3"/>
    <p:sldId id="264" r:id="rId4"/>
    <p:sldId id="259" r:id="rId5"/>
    <p:sldId id="258" r:id="rId6"/>
    <p:sldId id="279" r:id="rId7"/>
    <p:sldId id="275" r:id="rId8"/>
    <p:sldId id="276" r:id="rId9"/>
    <p:sldId id="277" r:id="rId10"/>
    <p:sldId id="278" r:id="rId11"/>
    <p:sldId id="302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274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3024" y="-14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BFD29-4DAD-40DE-B071-A9E3D97CEE3F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B3E3A-5E5F-424F-B660-A2048A575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238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3E3A-5E5F-424F-B660-A2048A575CD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621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/>
              <a:t>počty mužů a žen v nejčastějším sňatkovém věku v nepoměru</a:t>
            </a:r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FACC41-39BB-4B84-B56D-6FCC616A200A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A53D01-501B-4882-9405-85B3F1A8C352}" type="slidenum">
              <a:rPr lang="cs-CZ" altLang="cs-CZ"/>
              <a:pPr eaLnBrk="1" hangingPunct="1"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7531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573E-E944-44C3-BDE3-EF4E01D7B944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A3EF-AE41-478E-9992-C6481AAC8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21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573E-E944-44C3-BDE3-EF4E01D7B944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A3EF-AE41-478E-9992-C6481AAC8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20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573E-E944-44C3-BDE3-EF4E01D7B944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A3EF-AE41-478E-9992-C6481AAC8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34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573E-E944-44C3-BDE3-EF4E01D7B944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A3EF-AE41-478E-9992-C6481AAC8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90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573E-E944-44C3-BDE3-EF4E01D7B944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A3EF-AE41-478E-9992-C6481AAC8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13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573E-E944-44C3-BDE3-EF4E01D7B944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A3EF-AE41-478E-9992-C6481AAC8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84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573E-E944-44C3-BDE3-EF4E01D7B944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A3EF-AE41-478E-9992-C6481AAC8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80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573E-E944-44C3-BDE3-EF4E01D7B944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A3EF-AE41-478E-9992-C6481AAC8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9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573E-E944-44C3-BDE3-EF4E01D7B944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A3EF-AE41-478E-9992-C6481AAC8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73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573E-E944-44C3-BDE3-EF4E01D7B944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A3EF-AE41-478E-9992-C6481AAC8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02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573E-E944-44C3-BDE3-EF4E01D7B944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A3EF-AE41-478E-9992-C6481AAC8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35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9573E-E944-44C3-BDE3-EF4E01D7B944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7A3EF-AE41-478E-9992-C6481AAC8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93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ed.fr/en/everything_about_population/graphs-maps/population_graph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Sociologie rodiny 1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Současná česká rodina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6068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76" t="28638" r="23433" b="14086"/>
          <a:stretch/>
        </p:blipFill>
        <p:spPr>
          <a:xfrm>
            <a:off x="323528" y="836712"/>
            <a:ext cx="858095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38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http://www.ined.fr/en/everything_about_population/graphs-maps/population_graphs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8011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smtClean="0"/>
              <a:t>Sociologie rodiny, 2</a:t>
            </a:r>
          </a:p>
        </p:txBody>
      </p:sp>
      <p:sp>
        <p:nvSpPr>
          <p:cNvPr id="2051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mtClean="0"/>
              <a:t>Párování, sňatkový trh, homogamie, heterogamie</a:t>
            </a:r>
          </a:p>
          <a:p>
            <a:endParaRPr lang="cs-CZ" altLang="cs-CZ" smtClean="0"/>
          </a:p>
        </p:txBody>
      </p:sp>
      <p:sp>
        <p:nvSpPr>
          <p:cNvPr id="2052" name="AutoShape 5" descr="Výsledek obrázku pro marital homoga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053" name="AutoShape 7" descr="Výsledek obrázku pro marital homogamy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11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altLang="cs-CZ" smtClean="0"/>
              <a:t>Tradiční společnost – záležitost tak fatální jako je manželství nemůže být ponechána v rukou mladých lidí</a:t>
            </a:r>
          </a:p>
          <a:p>
            <a:pPr marL="0" indent="0">
              <a:buFontTx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8482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cs-CZ" altLang="cs-CZ" sz="2400" b="1" smtClean="0"/>
              <a:t>Změny v intimních vztazích v průběhu 19. století (Giddens, Tranformace intimity):</a:t>
            </a:r>
            <a:br>
              <a:rPr lang="cs-CZ" altLang="cs-CZ" sz="2400" b="1" smtClean="0"/>
            </a:br>
            <a:endParaRPr lang="cs-CZ" altLang="cs-CZ" sz="2400" b="1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pPr>
              <a:defRPr/>
            </a:pPr>
            <a:r>
              <a:rPr lang="cs-CZ" sz="2400" dirty="0" smtClean="0"/>
              <a:t>šíření </a:t>
            </a:r>
            <a:r>
              <a:rPr lang="cs-CZ" sz="2400" dirty="0"/>
              <a:t>ideálů </a:t>
            </a:r>
            <a:r>
              <a:rPr lang="cs-CZ" sz="2400" b="1" dirty="0"/>
              <a:t>romantické lásky</a:t>
            </a:r>
            <a:r>
              <a:rPr lang="cs-CZ" sz="2400" dirty="0"/>
              <a:t> v masovém měřítku (literatura), emocionální pouto se stává základem manželského svazku</a:t>
            </a:r>
          </a:p>
          <a:p>
            <a:pPr>
              <a:defRPr/>
            </a:pPr>
            <a:r>
              <a:rPr lang="cs-CZ" sz="2400" dirty="0"/>
              <a:t>oddělení práce a domova</a:t>
            </a:r>
          </a:p>
          <a:p>
            <a:pPr>
              <a:defRPr/>
            </a:pPr>
            <a:r>
              <a:rPr lang="cs-CZ" sz="2400" dirty="0"/>
              <a:t>limitovaná velikost rodiny – sexualita je poprvé pro ženy oddělena od nekonečného koloběhu těhotenství a porodů; stává se více majetkem </a:t>
            </a:r>
            <a:r>
              <a:rPr lang="cs-CZ" sz="2400" dirty="0" smtClean="0"/>
              <a:t>individua, vzniká </a:t>
            </a:r>
            <a:r>
              <a:rPr lang="cs-CZ" sz="2400" dirty="0"/>
              <a:t>plastická sexualita</a:t>
            </a:r>
          </a:p>
          <a:p>
            <a:pPr>
              <a:defRPr/>
            </a:pPr>
            <a:endParaRPr lang="cs-CZ" dirty="0"/>
          </a:p>
          <a:p>
            <a:pPr marL="0" indent="0">
              <a:buFontTx/>
              <a:buNone/>
              <a:defRPr/>
            </a:pPr>
            <a:endParaRPr lang="cs-CZ" dirty="0"/>
          </a:p>
        </p:txBody>
      </p:sp>
      <p:pic>
        <p:nvPicPr>
          <p:cNvPr id="4100" name="Picture 2" descr="Výsledek obrázku pro jane ey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701800"/>
            <a:ext cx="37655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Výsledek obrázku pro pride and prejud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0" b="10207"/>
          <a:stretch>
            <a:fillRect/>
          </a:stretch>
        </p:blipFill>
        <p:spPr bwMode="auto">
          <a:xfrm>
            <a:off x="5048250" y="4011613"/>
            <a:ext cx="379412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69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sah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2514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altLang="cs-CZ" sz="4400" smtClean="0"/>
              <a:t>Moderní společnost – vybíráme si kohokoli?</a:t>
            </a:r>
          </a:p>
          <a:p>
            <a:pPr marL="0" indent="0">
              <a:buFontTx/>
              <a:buNone/>
            </a:pPr>
            <a:endParaRPr lang="cs-CZ" altLang="cs-CZ" smtClean="0"/>
          </a:p>
        </p:txBody>
      </p:sp>
      <p:sp>
        <p:nvSpPr>
          <p:cNvPr id="5123" name="AutoShape 2" descr="Výsledek obrázku pro marital homoga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4"/>
          <a:stretch>
            <a:fillRect/>
          </a:stretch>
        </p:blipFill>
        <p:spPr bwMode="auto">
          <a:xfrm>
            <a:off x="134938" y="3394075"/>
            <a:ext cx="4818062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media.super.cz/images/gallery/0000000007991240/dUwn2Mdp9t5tOjZh-tG8uw/50cde1b14868e6f15b040b00-38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05075"/>
            <a:ext cx="2819400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14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Sňatkový trh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Sociální prostor, v němž dochází k setkávání, vzájemného oceňování, zvažování a vytřiďování párů, které potenciálně směřují k manželství (trvalému vztahu)</a:t>
            </a:r>
          </a:p>
          <a:p>
            <a:r>
              <a:rPr lang="cs-CZ" altLang="cs-CZ" smtClean="0"/>
              <a:t>Každý jím projde, někteří se vrací</a:t>
            </a:r>
          </a:p>
          <a:p>
            <a:pPr>
              <a:buFontTx/>
              <a:buNone/>
            </a:pPr>
            <a:endParaRPr lang="cs-CZ" altLang="cs-CZ" smtClean="0"/>
          </a:p>
          <a:p>
            <a:endParaRPr lang="cs-CZ" altLang="cs-CZ" smtClean="0"/>
          </a:p>
        </p:txBody>
      </p:sp>
      <p:pic>
        <p:nvPicPr>
          <p:cNvPr id="6148" name="Obrázek 3" descr="výběr partne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49825"/>
            <a:ext cx="3328988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45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Teorie sňatkového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Model pracovního trhu (V. Oppenheimer)</a:t>
            </a:r>
          </a:p>
          <a:p>
            <a:r>
              <a:rPr lang="cs-CZ" altLang="cs-CZ" smtClean="0"/>
              <a:t>Model směny </a:t>
            </a:r>
          </a:p>
          <a:p>
            <a:r>
              <a:rPr lang="cs-CZ" altLang="cs-CZ" smtClean="0"/>
              <a:t>Hypotéza podobnosti (sociálně-konstruktivistický pohled na manželství)</a:t>
            </a:r>
          </a:p>
          <a:p>
            <a:r>
              <a:rPr lang="cs-CZ" altLang="cs-CZ" smtClean="0"/>
              <a:t>Vliv sňatkové tísně</a:t>
            </a:r>
          </a:p>
          <a:p>
            <a:pPr>
              <a:buFontTx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090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Sňatková tíseň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9" t="25253" r="24899" b="33485"/>
          <a:stretch>
            <a:fillRect/>
          </a:stretch>
        </p:blipFill>
        <p:spPr bwMode="auto">
          <a:xfrm>
            <a:off x="149225" y="1208088"/>
            <a:ext cx="8994775" cy="448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81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Reakce na sňatkovou tíseň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Tx/>
              <a:buAutoNum type="arabicParenR"/>
              <a:defRPr/>
            </a:pPr>
            <a:r>
              <a:rPr lang="cs-CZ" dirty="0"/>
              <a:t>V</a:t>
            </a:r>
            <a:r>
              <a:rPr lang="cs-CZ" dirty="0" smtClean="0"/>
              <a:t>yrovnání </a:t>
            </a:r>
            <a:r>
              <a:rPr lang="cs-CZ" dirty="0"/>
              <a:t>věku vstupu do manželství u mužů a žen, mladí lidé si začnou hledat </a:t>
            </a:r>
            <a:r>
              <a:rPr lang="cs-CZ" dirty="0" smtClean="0"/>
              <a:t>své protějšky </a:t>
            </a:r>
            <a:r>
              <a:rPr lang="cs-CZ" dirty="0"/>
              <a:t>ve stejné věkové </a:t>
            </a:r>
            <a:r>
              <a:rPr lang="cs-CZ" dirty="0" smtClean="0"/>
              <a:t>kohortě</a:t>
            </a:r>
          </a:p>
          <a:p>
            <a:pPr marL="514350" indent="-514350">
              <a:buFontTx/>
              <a:buAutoNum type="arabicParenR"/>
              <a:defRPr/>
            </a:pPr>
            <a:r>
              <a:rPr lang="cs-CZ" dirty="0" smtClean="0"/>
              <a:t>Obliba alternativních partnerských voleb</a:t>
            </a:r>
            <a:endParaRPr lang="cs-CZ" dirty="0"/>
          </a:p>
          <a:p>
            <a:pPr marL="0" indent="0">
              <a:buFontTx/>
              <a:buNone/>
              <a:defRPr/>
            </a:pPr>
            <a:r>
              <a:rPr lang="cs-CZ" dirty="0" smtClean="0"/>
              <a:t>3) Nárůst </a:t>
            </a:r>
            <a:r>
              <a:rPr lang="cs-CZ" dirty="0"/>
              <a:t>počtu svobodných v populaci;</a:t>
            </a:r>
          </a:p>
          <a:p>
            <a:pPr marL="0" indent="0">
              <a:buFontTx/>
              <a:buNone/>
              <a:defRPr/>
            </a:pPr>
            <a:r>
              <a:rPr lang="cs-CZ" dirty="0" smtClean="0"/>
              <a:t>4) </a:t>
            </a:r>
            <a:r>
              <a:rPr lang="cs-CZ" dirty="0"/>
              <a:t>nárůst počtu sňatků mezi jedním mužem a více ženami nebo jednou ženou a více muži;</a:t>
            </a:r>
          </a:p>
          <a:p>
            <a:pPr marL="0" indent="0">
              <a:buFontTx/>
              <a:buNone/>
              <a:defRPr/>
            </a:pPr>
            <a:r>
              <a:rPr lang="cs-CZ" dirty="0"/>
              <a:t>5</a:t>
            </a:r>
            <a:r>
              <a:rPr lang="cs-CZ" dirty="0" smtClean="0"/>
              <a:t>) </a:t>
            </a:r>
            <a:r>
              <a:rPr lang="cs-CZ" dirty="0"/>
              <a:t>nárůst počtu neformálních svazků jednoho muže s více ženami nebo jedné ženy s </a:t>
            </a:r>
            <a:r>
              <a:rPr lang="cs-CZ" dirty="0" smtClean="0"/>
              <a:t>více muži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435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sňatečnosti v ČR?</a:t>
            </a:r>
            <a:endParaRPr lang="cs-CZ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t="35914" r="9324" b="19730"/>
          <a:stretch/>
        </p:blipFill>
        <p:spPr bwMode="auto">
          <a:xfrm>
            <a:off x="0" y="1628800"/>
            <a:ext cx="91440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247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Systémové determinanty výběrového párování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r>
              <a:rPr lang="cs-CZ" altLang="cs-CZ" smtClean="0"/>
              <a:t>Exogamie x endogamie</a:t>
            </a:r>
          </a:p>
          <a:p>
            <a:r>
              <a:rPr lang="cs-CZ" altLang="cs-CZ" smtClean="0"/>
              <a:t>Homogamie x heterogamie</a:t>
            </a:r>
          </a:p>
          <a:p>
            <a:r>
              <a:rPr lang="cs-CZ" altLang="cs-CZ" smtClean="0"/>
              <a:t>Přímý a nepřímý vliv rodiny</a:t>
            </a:r>
          </a:p>
        </p:txBody>
      </p:sp>
      <p:sp>
        <p:nvSpPr>
          <p:cNvPr id="10244" name="AutoShape 2" descr="Výsledek obrázku pro amis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45" name="AutoShape 4" descr="Výsledek obrázku pro amishes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46" name="AutoShape 6" descr="Výsledek obrázku pro amishes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47" name="AutoShape 8" descr="Výsledek obrázku pro amishes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48" name="AutoShape 10" descr="Výsledek obrázku pro amishes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024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51200"/>
            <a:ext cx="5191125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55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Homogamie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Sousedství a teritoriální blízkost</a:t>
            </a:r>
          </a:p>
          <a:p>
            <a:r>
              <a:rPr lang="cs-CZ" altLang="cs-CZ" smtClean="0"/>
              <a:t>Věk</a:t>
            </a:r>
          </a:p>
          <a:p>
            <a:r>
              <a:rPr lang="cs-CZ" altLang="cs-CZ" smtClean="0"/>
              <a:t>Etnická a rasová homogamie</a:t>
            </a:r>
          </a:p>
          <a:p>
            <a:r>
              <a:rPr lang="cs-CZ" altLang="cs-CZ" smtClean="0"/>
              <a:t>Náboženská homogamie</a:t>
            </a:r>
          </a:p>
          <a:p>
            <a:r>
              <a:rPr lang="cs-CZ" altLang="cs-CZ" smtClean="0"/>
              <a:t>Vzdělanostní a třídní homogamie</a:t>
            </a:r>
          </a:p>
        </p:txBody>
      </p:sp>
    </p:spTree>
    <p:extLst>
      <p:ext uri="{BB962C8B-B14F-4D97-AF65-F5344CB8AC3E}">
        <p14:creationId xmlns:p14="http://schemas.microsoft.com/office/powerpoint/2010/main" val="126719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Vzdělanostní homogamie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altLang="cs-CZ" smtClean="0"/>
              <a:t>Ke změně dochází u rozložení sňatků, kde jeden ze snoubenců má vyšší vzdělání. Zatím co na přelomu 70. a 80. let minulého století bylo častější, že ženich měl vyšší vzdělání než nevěsta, od konce 90. let je již častější, že vyšší vzdělání má naopak žena. </a:t>
            </a:r>
          </a:p>
        </p:txBody>
      </p:sp>
    </p:spTree>
    <p:extLst>
      <p:ext uri="{BB962C8B-B14F-4D97-AF65-F5344CB8AC3E}">
        <p14:creationId xmlns:p14="http://schemas.microsoft.com/office/powerpoint/2010/main" val="408494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Sňatky podle vzdělání 2013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066800" y="2209800"/>
          <a:ext cx="68579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9714"/>
                <a:gridCol w="979714"/>
                <a:gridCol w="979714"/>
                <a:gridCol w="979714"/>
                <a:gridCol w="979714"/>
                <a:gridCol w="979714"/>
                <a:gridCol w="979714"/>
              </a:tblGrid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CELKEM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ZŠ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Vyuč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SŠ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VŠ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ZŠ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1543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1120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170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Vyuč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5586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396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2639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1968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528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SŠ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8242</a:t>
                      </a:r>
                      <a:endParaRPr lang="cs-CZ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185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759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5190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1941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167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VŠ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5519</a:t>
                      </a:r>
                      <a:endParaRPr lang="cs-CZ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129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1354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3807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193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22609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221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194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22087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58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24974" r="8102" b="11177"/>
          <a:stretch>
            <a:fillRect/>
          </a:stretch>
        </p:blipFill>
        <p:spPr>
          <a:xfrm>
            <a:off x="76200" y="762000"/>
            <a:ext cx="8758238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70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Věková homogamie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altLang="cs-CZ" sz="2400" smtClean="0"/>
              <a:t>Z hlediska věku jsou stabilně nejčastější sňatky, kde muž je starší, kterých je více jak polovina. Postupně však narůstá zastoupení, v minulosti spíše neobvyklých svazků s mladším mužem. Zároveň také roste podíl sňatků snoubenců, kteří mezi sebou mají výrazný věkový rozdíl (10 a více let). Otázkou je,  do jaké míry tyto změny budou mít vliv na rozvodovost, protože právě takové svazky vykazují nižší míru stability a větší část se jich rozvede v porovnání s těmi, kde jsou snoubenci stejně staří. </a:t>
            </a:r>
          </a:p>
        </p:txBody>
      </p:sp>
    </p:spTree>
    <p:extLst>
      <p:ext uri="{BB962C8B-B14F-4D97-AF65-F5344CB8AC3E}">
        <p14:creationId xmlns:p14="http://schemas.microsoft.com/office/powerpoint/2010/main" val="335580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6" t="25768" r="12383" b="11252"/>
          <a:stretch>
            <a:fillRect/>
          </a:stretch>
        </p:blipFill>
        <p:spPr>
          <a:xfrm>
            <a:off x="76200" y="1828800"/>
            <a:ext cx="9024938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11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Náboženská homogamie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altLang="cs-CZ" smtClean="0"/>
              <a:t>Podle Sčítání 2011 bylo nábožensky homogamních, tedy oba partneři vyplnili naprosto stejné náboženské vyznání, 79,9 % manželských párů a 76,8 % párů žijících v nesezdaných soužití. Homogamie je nejvyšší u ateistů, nižší u lidí hlásících se ke křesťanským církvím.</a:t>
            </a:r>
          </a:p>
        </p:txBody>
      </p:sp>
    </p:spTree>
    <p:extLst>
      <p:ext uri="{BB962C8B-B14F-4D97-AF65-F5344CB8AC3E}">
        <p14:creationId xmlns:p14="http://schemas.microsoft.com/office/powerpoint/2010/main" val="365099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Národnostní homogamie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altLang="cs-CZ" b="1" smtClean="0"/>
              <a:t>97,0 % </a:t>
            </a:r>
            <a:r>
              <a:rPr lang="cs-CZ" altLang="cs-CZ" smtClean="0"/>
              <a:t>českých mužů žijících v manželství mělo partnerku, která se také hlásila k některé z národností České republiky, a z těch, kteří žili v nesezdaném soužití, to bylo téměř stejně - </a:t>
            </a:r>
            <a:r>
              <a:rPr lang="cs-CZ" altLang="cs-CZ" b="1" smtClean="0"/>
              <a:t>96,6 %</a:t>
            </a:r>
            <a:r>
              <a:rPr lang="cs-CZ" altLang="cs-CZ" smtClean="0"/>
              <a:t>. U českých žen byly podíly nepatrně nižší – </a:t>
            </a:r>
            <a:r>
              <a:rPr lang="cs-CZ" altLang="cs-CZ" b="1" smtClean="0"/>
              <a:t>96,7 %</a:t>
            </a:r>
            <a:r>
              <a:rPr lang="cs-CZ" altLang="cs-CZ" smtClean="0"/>
              <a:t> resp. </a:t>
            </a:r>
            <a:r>
              <a:rPr lang="cs-CZ" altLang="cs-CZ" b="1" smtClean="0"/>
              <a:t>95,5 %</a:t>
            </a:r>
            <a:r>
              <a:rPr lang="cs-CZ" altLang="cs-CZ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089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6" t="15776" r="12268" b="13641"/>
          <a:stretch>
            <a:fillRect/>
          </a:stretch>
        </p:blipFill>
        <p:spPr>
          <a:xfrm>
            <a:off x="228600" y="1752600"/>
            <a:ext cx="8534400" cy="431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6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t="38679" r="34175" b="12043"/>
          <a:stretch/>
        </p:blipFill>
        <p:spPr bwMode="auto">
          <a:xfrm>
            <a:off x="107505" y="1132301"/>
            <a:ext cx="8928992" cy="516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098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Homogamie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altLang="cs-CZ" smtClean="0"/>
              <a:t>U prvních sňatků je homogamie vyšší než u opakovaných.</a:t>
            </a:r>
          </a:p>
          <a:p>
            <a:pPr marL="0" indent="0">
              <a:buFontTx/>
              <a:buNone/>
            </a:pPr>
            <a:endParaRPr lang="cs-CZ" altLang="cs-CZ" smtClean="0"/>
          </a:p>
          <a:p>
            <a:pPr marL="0" indent="0">
              <a:buFontTx/>
              <a:buNone/>
            </a:pPr>
            <a:r>
              <a:rPr lang="cs-CZ" altLang="cs-CZ" smtClean="0"/>
              <a:t>U nesezdaných soužití je homogamie o něco málo nižší než v manželství.</a:t>
            </a:r>
          </a:p>
        </p:txBody>
      </p:sp>
    </p:spTree>
    <p:extLst>
      <p:ext uri="{BB962C8B-B14F-4D97-AF65-F5344CB8AC3E}">
        <p14:creationId xmlns:p14="http://schemas.microsoft.com/office/powerpoint/2010/main" val="329376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Giddens: Transformace intimity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altLang="cs-CZ" smtClean="0"/>
              <a:t>Dnes do manželství vstupují sexuálně zkušení lidé, více žen považuje uspokojivý sexuální život za klíčový prvek spokojeného manželství, stejný počet žen jako mužů má mimomanželský poměr. V Americe (a v mnoha jiných západních společnostech) probíhá </a:t>
            </a:r>
            <a:r>
              <a:rPr lang="cs-CZ" altLang="cs-CZ" u="sng" smtClean="0"/>
              <a:t>RADIKÁLNÍ TRANSFORMACE INTIMNÍHO ŽIVOTA.</a:t>
            </a:r>
            <a:endParaRPr lang="cs-CZ" altLang="cs-CZ" smtClean="0"/>
          </a:p>
          <a:p>
            <a:pPr marL="0" indent="0">
              <a:buFontTx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960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Čistý vztah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FontTx/>
              <a:buNone/>
            </a:pPr>
            <a:r>
              <a:rPr lang="cs-CZ" altLang="cs-CZ" sz="3200" smtClean="0"/>
              <a:t>Je to úzké a emocionální pouto k druhému; spojení s druhým, které pokračuje jen do chvíle, dokud oběma stranám přináší dostatečné uspokojení.</a:t>
            </a:r>
          </a:p>
          <a:p>
            <a:pPr marL="0" indent="0">
              <a:buFontTx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0456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Romantická láska x čistý vztah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cs-CZ" sz="1200" b="1" cap="small" dirty="0"/>
          </a:p>
          <a:p>
            <a:pPr marL="0" indent="0" algn="ctr">
              <a:buFontTx/>
              <a:buNone/>
              <a:defRPr/>
            </a:pPr>
            <a:r>
              <a:rPr lang="cs-CZ" sz="1800" dirty="0"/>
              <a:t> </a:t>
            </a:r>
          </a:p>
          <a:p>
            <a:pPr marL="0" indent="0" algn="ctr">
              <a:buFontTx/>
              <a:buNone/>
              <a:defRPr/>
            </a:pPr>
            <a:r>
              <a:rPr lang="cs-CZ" sz="1800" dirty="0"/>
              <a:t>Navždy, jedinečná </a:t>
            </a:r>
            <a:r>
              <a:rPr lang="cs-CZ" sz="1800" b="1" dirty="0"/>
              <a:t>x</a:t>
            </a:r>
            <a:r>
              <a:rPr lang="cs-CZ" sz="1800" dirty="0"/>
              <a:t> aktivní, týmová</a:t>
            </a:r>
          </a:p>
          <a:p>
            <a:pPr marL="0" indent="0" algn="ctr">
              <a:buFontTx/>
              <a:buNone/>
              <a:defRPr/>
            </a:pPr>
            <a:r>
              <a:rPr lang="cs-CZ" sz="1800" dirty="0"/>
              <a:t>Hledání jedinečné </a:t>
            </a:r>
            <a:r>
              <a:rPr lang="cs-CZ" sz="1800" u="sng" dirty="0"/>
              <a:t>osoby</a:t>
            </a:r>
            <a:r>
              <a:rPr lang="cs-CZ" sz="1800" dirty="0"/>
              <a:t> </a:t>
            </a:r>
            <a:r>
              <a:rPr lang="cs-CZ" sz="1800" b="1" dirty="0"/>
              <a:t>x</a:t>
            </a:r>
            <a:r>
              <a:rPr lang="cs-CZ" sz="1800" dirty="0"/>
              <a:t> hledání jedinečného </a:t>
            </a:r>
            <a:r>
              <a:rPr lang="cs-CZ" sz="1800" u="sng" dirty="0"/>
              <a:t>vztahu</a:t>
            </a:r>
            <a:endParaRPr lang="cs-CZ" sz="1800" dirty="0"/>
          </a:p>
          <a:p>
            <a:pPr marL="0" indent="0" algn="ctr">
              <a:buFontTx/>
              <a:buNone/>
              <a:defRPr/>
            </a:pPr>
            <a:r>
              <a:rPr lang="cs-CZ" sz="1800" u="sng" dirty="0"/>
              <a:t>Nerovnost</a:t>
            </a:r>
            <a:r>
              <a:rPr lang="cs-CZ" sz="1800" dirty="0"/>
              <a:t> v </a:t>
            </a:r>
            <a:r>
              <a:rPr lang="cs-CZ" sz="1800" dirty="0" err="1"/>
              <a:t>emocionál</a:t>
            </a:r>
            <a:r>
              <a:rPr lang="cs-CZ" sz="1800" dirty="0"/>
              <a:t>.  investicích a ziscích </a:t>
            </a:r>
            <a:r>
              <a:rPr lang="cs-CZ" sz="1800" b="1" dirty="0"/>
              <a:t>x</a:t>
            </a:r>
            <a:r>
              <a:rPr lang="cs-CZ" sz="1800" dirty="0"/>
              <a:t> </a:t>
            </a:r>
            <a:r>
              <a:rPr lang="cs-CZ" sz="1800" u="sng" dirty="0"/>
              <a:t>rovnost</a:t>
            </a:r>
            <a:r>
              <a:rPr lang="cs-CZ" sz="1800" dirty="0"/>
              <a:t> v </a:t>
            </a:r>
            <a:r>
              <a:rPr lang="cs-CZ" sz="1800" dirty="0" err="1"/>
              <a:t>emocionál</a:t>
            </a:r>
            <a:r>
              <a:rPr lang="cs-CZ" sz="1800" dirty="0"/>
              <a:t>. investicích a ziscích</a:t>
            </a:r>
          </a:p>
          <a:p>
            <a:pPr marL="0" indent="0" algn="ctr">
              <a:buFontTx/>
              <a:buNone/>
              <a:defRPr/>
            </a:pPr>
            <a:r>
              <a:rPr lang="cs-CZ" sz="1800" dirty="0"/>
              <a:t>Chladný a nedostupný muž </a:t>
            </a:r>
            <a:r>
              <a:rPr lang="cs-CZ" sz="1800" b="1" dirty="0"/>
              <a:t>x</a:t>
            </a:r>
            <a:r>
              <a:rPr lang="cs-CZ" sz="1800" dirty="0"/>
              <a:t> objevení mužské emocionality</a:t>
            </a:r>
          </a:p>
          <a:p>
            <a:pPr marL="0" indent="0" algn="ctr">
              <a:buFontTx/>
              <a:buNone/>
              <a:defRPr/>
            </a:pPr>
            <a:r>
              <a:rPr lang="cs-CZ" sz="1800" dirty="0"/>
              <a:t>Primární vznešená láska </a:t>
            </a:r>
            <a:r>
              <a:rPr lang="cs-CZ" sz="1800" b="1" dirty="0"/>
              <a:t>x</a:t>
            </a:r>
            <a:r>
              <a:rPr lang="cs-CZ" sz="1800" dirty="0"/>
              <a:t> oboustranné </a:t>
            </a:r>
            <a:r>
              <a:rPr lang="cs-CZ" sz="1800" dirty="0" err="1"/>
              <a:t>sexuál</a:t>
            </a:r>
            <a:r>
              <a:rPr lang="cs-CZ" sz="1800" dirty="0"/>
              <a:t>. potěšení klíčové, * </a:t>
            </a:r>
            <a:r>
              <a:rPr lang="cs-CZ" sz="1800" dirty="0" err="1"/>
              <a:t>ars</a:t>
            </a:r>
            <a:r>
              <a:rPr lang="cs-CZ" sz="1800" dirty="0"/>
              <a:t> erotika</a:t>
            </a:r>
          </a:p>
          <a:p>
            <a:pPr marL="0" indent="0" algn="ctr">
              <a:buFontTx/>
              <a:buNone/>
              <a:defRPr/>
            </a:pPr>
            <a:r>
              <a:rPr lang="cs-CZ" sz="1800" dirty="0"/>
              <a:t>Hranice mezi respektovanou a „padlou ženou“ </a:t>
            </a:r>
            <a:r>
              <a:rPr lang="cs-CZ" sz="1800" b="1" dirty="0"/>
              <a:t>x </a:t>
            </a:r>
            <a:r>
              <a:rPr lang="cs-CZ" sz="1800" dirty="0"/>
              <a:t>kultivace erotických schopností u obou</a:t>
            </a:r>
          </a:p>
          <a:p>
            <a:pPr marL="0" indent="0" algn="ctr">
              <a:buFontTx/>
              <a:buNone/>
              <a:defRPr/>
            </a:pPr>
            <a:r>
              <a:rPr lang="cs-CZ" sz="1800" dirty="0"/>
              <a:t>Předpoklad </a:t>
            </a:r>
            <a:r>
              <a:rPr lang="cs-CZ" sz="1800" dirty="0" err="1"/>
              <a:t>sexuál</a:t>
            </a:r>
            <a:r>
              <a:rPr lang="cs-CZ" sz="1800" dirty="0"/>
              <a:t>. </a:t>
            </a:r>
            <a:r>
              <a:rPr lang="cs-CZ" sz="1800" dirty="0" smtClean="0"/>
              <a:t>exkluzivity </a:t>
            </a:r>
            <a:r>
              <a:rPr lang="cs-CZ" sz="1800" b="1" dirty="0"/>
              <a:t>x</a:t>
            </a:r>
            <a:r>
              <a:rPr lang="cs-CZ" sz="1800" dirty="0"/>
              <a:t> </a:t>
            </a:r>
            <a:r>
              <a:rPr lang="cs-CZ" sz="1800" dirty="0" err="1"/>
              <a:t>sexuál</a:t>
            </a:r>
            <a:r>
              <a:rPr lang="cs-CZ" sz="1800" dirty="0"/>
              <a:t>. </a:t>
            </a:r>
            <a:r>
              <a:rPr lang="cs-CZ" sz="1800" dirty="0" smtClean="0"/>
              <a:t>exkluzivita </a:t>
            </a:r>
            <a:r>
              <a:rPr lang="cs-CZ" sz="1800" dirty="0"/>
              <a:t>není podmínkou</a:t>
            </a:r>
          </a:p>
          <a:p>
            <a:pPr marL="0" indent="0" algn="ctr">
              <a:buFontTx/>
              <a:buNone/>
              <a:defRPr/>
            </a:pPr>
            <a:r>
              <a:rPr lang="cs-CZ" sz="1800" dirty="0"/>
              <a:t>Základ v </a:t>
            </a:r>
            <a:r>
              <a:rPr lang="cs-CZ" sz="1800" dirty="0" err="1"/>
              <a:t>heterosexual</a:t>
            </a:r>
            <a:r>
              <a:rPr lang="cs-CZ" sz="1800" dirty="0"/>
              <a:t>, a rozdíly mezi muži a ženami </a:t>
            </a:r>
            <a:r>
              <a:rPr lang="cs-CZ" sz="1800" b="1" dirty="0"/>
              <a:t>x </a:t>
            </a:r>
            <a:r>
              <a:rPr lang="cs-CZ" sz="1800" dirty="0"/>
              <a:t>nespojena s </a:t>
            </a:r>
            <a:r>
              <a:rPr lang="cs-CZ" sz="1800" dirty="0" err="1"/>
              <a:t>heterosexual</a:t>
            </a:r>
            <a:r>
              <a:rPr lang="cs-CZ" sz="1800" dirty="0"/>
              <a:t>. , důl.  je poznání rysů druhého</a:t>
            </a:r>
          </a:p>
          <a:p>
            <a:pPr marL="0" indent="0">
              <a:buFontTx/>
              <a:buNone/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7964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 pobavení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http://revue.idnes.cz/japonci-maji-podrpsenku-ktera-pozna-lasku-fio-/zajimavosti.aspx?c=A140127_122746_zajimavosti_nh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0978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Sňatky ve </a:t>
            </a:r>
            <a:r>
              <a:rPr lang="pl-PL" sz="3200" dirty="0" smtClean="0"/>
              <a:t>farnosti </a:t>
            </a:r>
            <a:r>
              <a:rPr lang="pl-PL" sz="3200" dirty="0"/>
              <a:t>Panny Marie pod řetězem v Praze na Malé </a:t>
            </a:r>
            <a:r>
              <a:rPr lang="pl-PL" sz="3200" dirty="0" smtClean="0"/>
              <a:t>Straně (Kačerová, 2009)</a:t>
            </a:r>
            <a:r>
              <a:rPr lang="pl-PL" sz="3200" dirty="0"/>
              <a:t> </a:t>
            </a:r>
            <a:endParaRPr lang="cs-CZ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2" t="12776" r="17172" b="29416"/>
          <a:stretch/>
        </p:blipFill>
        <p:spPr bwMode="auto">
          <a:xfrm>
            <a:off x="446199" y="1788448"/>
            <a:ext cx="8458085" cy="416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413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Sňatky na 1000 obyvatel v Řecku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35050" r="8179" b="35258"/>
          <a:stretch/>
        </p:blipFill>
        <p:spPr bwMode="auto">
          <a:xfrm>
            <a:off x="122997" y="3186545"/>
            <a:ext cx="9021003" cy="225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39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46" t="30861" r="25141" b="16636"/>
          <a:stretch/>
        </p:blipFill>
        <p:spPr>
          <a:xfrm>
            <a:off x="323528" y="692696"/>
            <a:ext cx="856895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04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16138" t="22911" r="17320" b="7790"/>
          <a:stretch/>
        </p:blipFill>
        <p:spPr>
          <a:xfrm>
            <a:off x="0" y="620688"/>
            <a:ext cx="907170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28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1263" t="28349" r="22432" b="13691"/>
          <a:stretch/>
        </p:blipFill>
        <p:spPr>
          <a:xfrm>
            <a:off x="230662" y="476672"/>
            <a:ext cx="8913338" cy="573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6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76" t="27047" r="22439" b="14087"/>
          <a:stretch/>
        </p:blipFill>
        <p:spPr>
          <a:xfrm>
            <a:off x="106842" y="476672"/>
            <a:ext cx="893677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43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634</Words>
  <Application>Microsoft Office PowerPoint</Application>
  <PresentationFormat>Předvádění na obrazovce (4:3)</PresentationFormat>
  <Paragraphs>115</Paragraphs>
  <Slides>34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systému Office</vt:lpstr>
      <vt:lpstr>Sociologie rodiny 1</vt:lpstr>
      <vt:lpstr>Vývoj sňatečnosti v ČR?</vt:lpstr>
      <vt:lpstr>Prezentace aplikace PowerPoint</vt:lpstr>
      <vt:lpstr>Sňatky ve farnosti Panny Marie pod řetězem v Praze na Malé Straně (Kačerová, 2009) </vt:lpstr>
      <vt:lpstr>Sňatky na 1000 obyvatel v Řecku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Sociologie rodiny, 2</vt:lpstr>
      <vt:lpstr>Prezentace aplikace PowerPoint</vt:lpstr>
      <vt:lpstr>Změny v intimních vztazích v průběhu 19. století (Giddens, Tranformace intimity): </vt:lpstr>
      <vt:lpstr>Prezentace aplikace PowerPoint</vt:lpstr>
      <vt:lpstr>Sňatkový trh</vt:lpstr>
      <vt:lpstr>Teorie sňatkového trhu</vt:lpstr>
      <vt:lpstr>Sňatková tíseň</vt:lpstr>
      <vt:lpstr>Reakce na sňatkovou tíseň</vt:lpstr>
      <vt:lpstr>Systémové determinanty výběrového párování</vt:lpstr>
      <vt:lpstr>Homogamie</vt:lpstr>
      <vt:lpstr>Vzdělanostní homogamie</vt:lpstr>
      <vt:lpstr>Sňatky podle vzdělání 2013</vt:lpstr>
      <vt:lpstr>Prezentace aplikace PowerPoint</vt:lpstr>
      <vt:lpstr>Věková homogamie</vt:lpstr>
      <vt:lpstr>Prezentace aplikace PowerPoint</vt:lpstr>
      <vt:lpstr>Náboženská homogamie</vt:lpstr>
      <vt:lpstr>Národnostní homogamie</vt:lpstr>
      <vt:lpstr>Prezentace aplikace PowerPoint</vt:lpstr>
      <vt:lpstr>Homogamie</vt:lpstr>
      <vt:lpstr>Giddens: Transformace intimity</vt:lpstr>
      <vt:lpstr>Čistý vztah</vt:lpstr>
      <vt:lpstr>Romantická láska x čistý vztah</vt:lpstr>
      <vt:lpstr>Pro pobavení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Lenka Slepičková</cp:lastModifiedBy>
  <cp:revision>11</cp:revision>
  <dcterms:created xsi:type="dcterms:W3CDTF">2015-02-25T21:25:56Z</dcterms:created>
  <dcterms:modified xsi:type="dcterms:W3CDTF">2016-03-23T13:43:50Z</dcterms:modified>
</cp:coreProperties>
</file>