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pptx" ContentType="application/vnd.openxmlformats-officedocument.presentationml.presentation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56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AA8"/>
    <a:srgbClr val="CAF8AA"/>
    <a:srgbClr val="FFD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7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E7A7-64E4-4818-8A3C-0313C21A70C5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A903-F8F0-4D43-8DB0-7114A5332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751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E7A7-64E4-4818-8A3C-0313C21A70C5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A903-F8F0-4D43-8DB0-7114A5332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1177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E7A7-64E4-4818-8A3C-0313C21A70C5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A903-F8F0-4D43-8DB0-7114A5332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924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E7A7-64E4-4818-8A3C-0313C21A70C5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A903-F8F0-4D43-8DB0-7114A5332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5581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E7A7-64E4-4818-8A3C-0313C21A70C5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A903-F8F0-4D43-8DB0-7114A5332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633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E7A7-64E4-4818-8A3C-0313C21A70C5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A903-F8F0-4D43-8DB0-7114A5332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496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E7A7-64E4-4818-8A3C-0313C21A70C5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A903-F8F0-4D43-8DB0-7114A5332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5925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E7A7-64E4-4818-8A3C-0313C21A70C5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A903-F8F0-4D43-8DB0-7114A5332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1188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E7A7-64E4-4818-8A3C-0313C21A70C5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A903-F8F0-4D43-8DB0-7114A5332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4967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E7A7-64E4-4818-8A3C-0313C21A70C5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A903-F8F0-4D43-8DB0-7114A5332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502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E7A7-64E4-4818-8A3C-0313C21A70C5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DA903-F8F0-4D43-8DB0-7114A5332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9772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DE7A7-64E4-4818-8A3C-0313C21A70C5}" type="datetimeFigureOut">
              <a:rPr lang="cs-CZ" smtClean="0"/>
              <a:t>25.4.2016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DA903-F8F0-4D43-8DB0-7114A5332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939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PowerPoint_Presentation1.pptx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71422" y="2630840"/>
            <a:ext cx="3672408" cy="396044"/>
          </a:xfrm>
          <a:prstGeom prst="rect">
            <a:avLst/>
          </a:prstGeom>
          <a:solidFill>
            <a:srgbClr val="FFD1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komplexní rozvoj osobnosti žáka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77988" y="5625244"/>
            <a:ext cx="3672408" cy="396044"/>
          </a:xfrm>
          <a:prstGeom prst="rect">
            <a:avLst/>
          </a:prstGeom>
          <a:solidFill>
            <a:srgbClr val="FFD1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soustavnost a přiměřenost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576316" y="3137922"/>
            <a:ext cx="3672408" cy="396044"/>
          </a:xfrm>
          <a:prstGeom prst="rect">
            <a:avLst/>
          </a:prstGeom>
          <a:solidFill>
            <a:srgbClr val="FFD1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cs-CZ" dirty="0" smtClean="0">
                <a:solidFill>
                  <a:schemeClr val="tx1"/>
                </a:solidFill>
              </a:rPr>
              <a:t>vědeckost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591412" y="4190764"/>
            <a:ext cx="3672408" cy="396044"/>
          </a:xfrm>
          <a:prstGeom prst="rect">
            <a:avLst/>
          </a:prstGeom>
          <a:solidFill>
            <a:srgbClr val="FFD1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individuální přístup k žákům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572554" y="3661532"/>
            <a:ext cx="3672408" cy="396044"/>
          </a:xfrm>
          <a:prstGeom prst="rect">
            <a:avLst/>
          </a:prstGeom>
          <a:solidFill>
            <a:srgbClr val="FFD1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>
                <a:solidFill>
                  <a:schemeClr val="tx1"/>
                </a:solidFill>
              </a:rPr>
              <a:t>s</a:t>
            </a:r>
            <a:r>
              <a:rPr lang="cs-CZ" dirty="0" smtClean="0">
                <a:solidFill>
                  <a:schemeClr val="tx1"/>
                </a:solidFill>
              </a:rPr>
              <a:t>pojení teorie s praxí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580102" y="4690720"/>
            <a:ext cx="3657312" cy="396044"/>
          </a:xfrm>
          <a:prstGeom prst="rect">
            <a:avLst/>
          </a:prstGeom>
          <a:solidFill>
            <a:srgbClr val="FFD1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uvědomělost a </a:t>
            </a:r>
            <a:r>
              <a:rPr lang="cs-CZ" dirty="0" err="1" smtClean="0">
                <a:solidFill>
                  <a:schemeClr val="tx1"/>
                </a:solidFill>
              </a:rPr>
              <a:t>aktivitya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576316" y="5175194"/>
            <a:ext cx="3682072" cy="396044"/>
          </a:xfrm>
          <a:prstGeom prst="rect">
            <a:avLst/>
          </a:prstGeom>
          <a:solidFill>
            <a:srgbClr val="FFD1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názornost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5041448" y="2828862"/>
            <a:ext cx="3672408" cy="396044"/>
          </a:xfrm>
          <a:prstGeom prst="rect">
            <a:avLst/>
          </a:prstGeom>
          <a:solidFill>
            <a:srgbClr val="F8FA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aktivně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5022800" y="3432234"/>
            <a:ext cx="3672408" cy="396044"/>
          </a:xfrm>
          <a:prstGeom prst="rect">
            <a:avLst/>
          </a:prstGeom>
          <a:solidFill>
            <a:srgbClr val="F8FA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tvořivě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5023688" y="4029880"/>
            <a:ext cx="3672408" cy="396044"/>
          </a:xfrm>
          <a:prstGeom prst="rect">
            <a:avLst/>
          </a:prstGeom>
          <a:solidFill>
            <a:srgbClr val="F8FA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emocionálně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5012248" y="4586808"/>
            <a:ext cx="3672408" cy="396044"/>
          </a:xfrm>
          <a:prstGeom prst="rect">
            <a:avLst/>
          </a:prstGeom>
          <a:solidFill>
            <a:srgbClr val="F8FA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kvalitně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5023688" y="5175194"/>
            <a:ext cx="3672408" cy="396044"/>
          </a:xfrm>
          <a:prstGeom prst="rect">
            <a:avLst/>
          </a:prstGeom>
          <a:solidFill>
            <a:srgbClr val="F8FAA8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trvale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251520" y="239010"/>
            <a:ext cx="84445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/>
              <a:t>DIDAKTICKÉ ZÁSADY</a:t>
            </a:r>
            <a:br>
              <a:rPr lang="cs-CZ" sz="2800" b="1" dirty="0" smtClean="0"/>
            </a:br>
            <a:r>
              <a:rPr lang="cs-CZ" sz="1600" i="1" dirty="0"/>
              <a:t>obecné požadavky uplatňované v procesu výuky zajišťují  kvalitu výchovně vzdělávacího procesu</a:t>
            </a:r>
            <a:br>
              <a:rPr lang="cs-CZ" sz="1600" i="1" dirty="0"/>
            </a:br>
            <a:r>
              <a:rPr lang="cs-CZ" sz="1600" i="1" dirty="0"/>
              <a:t>vztahují se na všechny stránky výuky, na učitele, na žáka</a:t>
            </a:r>
            <a:br>
              <a:rPr lang="cs-CZ" sz="1600" i="1" dirty="0"/>
            </a:br>
            <a:endParaRPr lang="cs-CZ" sz="1600" i="1" dirty="0" smtClean="0"/>
          </a:p>
          <a:p>
            <a:r>
              <a:rPr lang="cs-CZ" sz="1600" b="1" dirty="0" smtClean="0"/>
              <a:t>didaktické </a:t>
            </a:r>
            <a:r>
              <a:rPr lang="cs-CZ" sz="1600" b="1" dirty="0"/>
              <a:t>principy </a:t>
            </a:r>
            <a:r>
              <a:rPr lang="cs-CZ" sz="1600" dirty="0"/>
              <a:t>– obecnější zásady</a:t>
            </a:r>
            <a:br>
              <a:rPr lang="cs-CZ" sz="1600" dirty="0"/>
            </a:br>
            <a:r>
              <a:rPr lang="cs-CZ" sz="1600" b="1" dirty="0"/>
              <a:t>didaktická pravidla </a:t>
            </a:r>
            <a:r>
              <a:rPr lang="cs-CZ" sz="1600" dirty="0"/>
              <a:t>– konkrétní postupy , pokyny pro správné vedení </a:t>
            </a:r>
            <a:r>
              <a:rPr lang="cs-CZ" sz="1600" dirty="0" smtClean="0"/>
              <a:t>výuky</a:t>
            </a:r>
          </a:p>
        </p:txBody>
      </p:sp>
    </p:spTree>
    <p:extLst>
      <p:ext uri="{BB962C8B-B14F-4D97-AF65-F5344CB8AC3E}">
        <p14:creationId xmlns:p14="http://schemas.microsoft.com/office/powerpoint/2010/main" val="2342819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5543803"/>
              </p:ext>
            </p:extLst>
          </p:nvPr>
        </p:nvGraphicFramePr>
        <p:xfrm>
          <a:off x="539552" y="260648"/>
          <a:ext cx="7954789" cy="6120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Prezentace" r:id="rId4" imgW="4570586" imgH="3427608" progId="PowerPoint.Show.12">
                  <p:embed/>
                </p:oleObj>
              </mc:Choice>
              <mc:Fallback>
                <p:oleObj name="Prezentace" r:id="rId4" imgW="4570586" imgH="3427608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260648"/>
                        <a:ext cx="7954789" cy="61206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9388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23528" y="476672"/>
            <a:ext cx="8372568" cy="6048672"/>
          </a:xfrm>
          <a:noFill/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/>
              <a:t/>
            </a:r>
            <a:br>
              <a:rPr lang="cs-CZ" sz="2800" b="1" dirty="0"/>
            </a:br>
            <a:r>
              <a:rPr lang="cs-CZ" sz="2800" b="1" dirty="0" smtClean="0"/>
              <a:t>DIDAKTICKÉ ZÁSADY</a:t>
            </a:r>
            <a:br>
              <a:rPr lang="cs-CZ" sz="2800" b="1" dirty="0" smtClean="0"/>
            </a:br>
            <a:r>
              <a:rPr lang="cs-CZ" sz="1600" b="1" dirty="0" smtClean="0"/>
              <a:t/>
            </a:r>
            <a:br>
              <a:rPr lang="cs-CZ" sz="1600" b="1" dirty="0" smtClean="0"/>
            </a:br>
            <a:r>
              <a:rPr lang="cs-CZ" sz="2000" dirty="0" smtClean="0"/>
              <a:t>- </a:t>
            </a:r>
            <a:r>
              <a:rPr lang="cs-CZ" sz="2000" b="1" dirty="0" smtClean="0">
                <a:solidFill>
                  <a:schemeClr val="tx1"/>
                </a:solidFill>
              </a:rPr>
              <a:t>komplexního rozvoje osobnosti žáka</a:t>
            </a:r>
            <a:br>
              <a:rPr lang="cs-CZ" sz="2000" b="1" dirty="0" smtClean="0">
                <a:solidFill>
                  <a:schemeClr val="tx1"/>
                </a:solidFill>
              </a:rPr>
            </a:br>
            <a:r>
              <a:rPr lang="cs-CZ" sz="2000" b="1" dirty="0" smtClean="0">
                <a:solidFill>
                  <a:schemeClr val="tx1"/>
                </a:solidFill>
              </a:rPr>
              <a:t> </a:t>
            </a:r>
            <a:r>
              <a:rPr lang="cs-CZ" sz="1800" i="1" dirty="0" smtClean="0">
                <a:solidFill>
                  <a:schemeClr val="tx1"/>
                </a:solidFill>
              </a:rPr>
              <a:t>v oblasti cílů kognitivních, afektivních , psychomotorických </a:t>
            </a:r>
            <a:br>
              <a:rPr lang="cs-CZ" sz="1800" i="1" dirty="0" smtClean="0">
                <a:solidFill>
                  <a:schemeClr val="tx1"/>
                </a:solidFill>
              </a:rPr>
            </a:br>
            <a:r>
              <a:rPr lang="cs-CZ" sz="1800" i="1" dirty="0" smtClean="0">
                <a:solidFill>
                  <a:schemeClr val="tx1"/>
                </a:solidFill>
              </a:rPr>
              <a:t/>
            </a:r>
            <a:br>
              <a:rPr lang="cs-CZ" sz="1800" i="1" dirty="0" smtClean="0">
                <a:solidFill>
                  <a:schemeClr val="tx1"/>
                </a:solidFill>
              </a:rPr>
            </a:br>
            <a:r>
              <a:rPr lang="cs-CZ" sz="2000" b="1" dirty="0" smtClean="0">
                <a:solidFill>
                  <a:schemeClr val="tx1"/>
                </a:solidFill>
              </a:rPr>
              <a:t>- vědeckosti </a:t>
            </a:r>
            <a:br>
              <a:rPr lang="cs-CZ" sz="2000" b="1" dirty="0" smtClean="0">
                <a:solidFill>
                  <a:schemeClr val="tx1"/>
                </a:solidFill>
              </a:rPr>
            </a:br>
            <a:r>
              <a:rPr lang="cs-CZ" sz="1800" i="1" dirty="0" smtClean="0"/>
              <a:t>v souladu s nejnovějšími vědeckými poznatky</a:t>
            </a:r>
            <a:br>
              <a:rPr lang="cs-CZ" sz="1800" i="1" dirty="0" smtClean="0"/>
            </a:br>
            <a:r>
              <a:rPr lang="cs-CZ" sz="1800" i="1" dirty="0" smtClean="0">
                <a:solidFill>
                  <a:schemeClr val="tx1"/>
                </a:solidFill>
              </a:rPr>
              <a:t/>
            </a:r>
            <a:br>
              <a:rPr lang="cs-CZ" sz="1800" i="1" dirty="0" smtClean="0">
                <a:solidFill>
                  <a:schemeClr val="tx1"/>
                </a:solidFill>
              </a:rPr>
            </a:br>
            <a:r>
              <a:rPr lang="cs-CZ" sz="2000" b="1" dirty="0" smtClean="0">
                <a:solidFill>
                  <a:schemeClr val="tx1"/>
                </a:solidFill>
              </a:rPr>
              <a:t>- individuálního přístupu k žákům</a:t>
            </a:r>
            <a:br>
              <a:rPr lang="cs-CZ" sz="2000" b="1" dirty="0" smtClean="0">
                <a:solidFill>
                  <a:schemeClr val="tx1"/>
                </a:solidFill>
              </a:rPr>
            </a:br>
            <a:r>
              <a:rPr lang="cs-CZ" sz="1800" i="1" dirty="0" smtClean="0">
                <a:solidFill>
                  <a:schemeClr val="tx1"/>
                </a:solidFill>
              </a:rPr>
              <a:t>respektujeme  individualitu žáka (inkluze)</a:t>
            </a:r>
            <a:br>
              <a:rPr lang="cs-CZ" sz="1800" i="1" dirty="0" smtClean="0">
                <a:solidFill>
                  <a:schemeClr val="tx1"/>
                </a:solidFill>
              </a:rPr>
            </a:br>
            <a:r>
              <a:rPr lang="cs-CZ" sz="1800" i="1" dirty="0" smtClean="0">
                <a:solidFill>
                  <a:schemeClr val="tx1"/>
                </a:solidFill>
              </a:rPr>
              <a:t/>
            </a:r>
            <a:br>
              <a:rPr lang="cs-CZ" sz="1800" i="1" dirty="0" smtClean="0">
                <a:solidFill>
                  <a:schemeClr val="tx1"/>
                </a:solidFill>
              </a:rPr>
            </a:br>
            <a:r>
              <a:rPr lang="cs-CZ" sz="2000" b="1" dirty="0" smtClean="0">
                <a:solidFill>
                  <a:schemeClr val="tx1"/>
                </a:solidFill>
              </a:rPr>
              <a:t>- spojení teorie s praxí</a:t>
            </a:r>
            <a:br>
              <a:rPr lang="cs-CZ" sz="2000" b="1" dirty="0" smtClean="0">
                <a:solidFill>
                  <a:schemeClr val="tx1"/>
                </a:solidFill>
              </a:rPr>
            </a:br>
            <a:r>
              <a:rPr lang="cs-CZ" sz="1800" i="1" dirty="0" smtClean="0">
                <a:solidFill>
                  <a:schemeClr val="tx1"/>
                </a:solidFill>
              </a:rPr>
              <a:t>aplikace vědomostí a dovedností, smysluplnost obsahu výuky</a:t>
            </a:r>
            <a:br>
              <a:rPr lang="cs-CZ" sz="1800" i="1" dirty="0" smtClean="0">
                <a:solidFill>
                  <a:schemeClr val="tx1"/>
                </a:solidFill>
              </a:rPr>
            </a:br>
            <a:r>
              <a:rPr lang="cs-CZ" sz="1800" i="1" dirty="0" smtClean="0">
                <a:solidFill>
                  <a:schemeClr val="tx1"/>
                </a:solidFill>
              </a:rPr>
              <a:t/>
            </a:r>
            <a:br>
              <a:rPr lang="cs-CZ" sz="1800" i="1" dirty="0" smtClean="0">
                <a:solidFill>
                  <a:schemeClr val="tx1"/>
                </a:solidFill>
              </a:rPr>
            </a:br>
            <a:r>
              <a:rPr lang="cs-CZ" sz="2000" b="1" dirty="0" smtClean="0">
                <a:solidFill>
                  <a:schemeClr val="tx1"/>
                </a:solidFill>
              </a:rPr>
              <a:t>- uvědomělosti a aktivity</a:t>
            </a:r>
            <a:br>
              <a:rPr lang="cs-CZ" sz="2000" b="1" dirty="0" smtClean="0">
                <a:solidFill>
                  <a:schemeClr val="tx1"/>
                </a:solidFill>
              </a:rPr>
            </a:br>
            <a:r>
              <a:rPr lang="cs-CZ" sz="1800" i="1" dirty="0" smtClean="0">
                <a:solidFill>
                  <a:schemeClr val="tx1"/>
                </a:solidFill>
              </a:rPr>
              <a:t>uvědoměle získané poznatky jsou trvalé, aktivní žák je motivovaný a sám </a:t>
            </a:r>
            <a:br>
              <a:rPr lang="cs-CZ" sz="1800" i="1" dirty="0" smtClean="0">
                <a:solidFill>
                  <a:schemeClr val="tx1"/>
                </a:solidFill>
              </a:rPr>
            </a:br>
            <a:r>
              <a:rPr lang="cs-CZ" sz="2000" b="1" dirty="0" smtClean="0">
                <a:solidFill>
                  <a:schemeClr val="tx1"/>
                </a:solidFill>
              </a:rPr>
              <a:t/>
            </a:r>
            <a:br>
              <a:rPr lang="cs-CZ" sz="2000" b="1" dirty="0" smtClean="0">
                <a:solidFill>
                  <a:schemeClr val="tx1"/>
                </a:solidFill>
              </a:rPr>
            </a:br>
            <a:r>
              <a:rPr lang="cs-CZ" sz="2000" b="1" dirty="0" smtClean="0">
                <a:solidFill>
                  <a:schemeClr val="tx1"/>
                </a:solidFill>
              </a:rPr>
              <a:t>- názornosti</a:t>
            </a:r>
            <a:br>
              <a:rPr lang="cs-CZ" sz="2000" b="1" dirty="0" smtClean="0">
                <a:solidFill>
                  <a:schemeClr val="tx1"/>
                </a:solidFill>
              </a:rPr>
            </a:br>
            <a:r>
              <a:rPr lang="cs-CZ" sz="1800" i="1" dirty="0" smtClean="0">
                <a:solidFill>
                  <a:schemeClr val="tx1"/>
                </a:solidFill>
              </a:rPr>
              <a:t>nabídnout žákům příklady, ukázky, vizuální vnímání</a:t>
            </a:r>
            <a:br>
              <a:rPr lang="cs-CZ" sz="1800" i="1" dirty="0" smtClean="0">
                <a:solidFill>
                  <a:schemeClr val="tx1"/>
                </a:solidFill>
              </a:rPr>
            </a:br>
            <a:r>
              <a:rPr lang="cs-CZ" sz="1800" i="1" dirty="0" smtClean="0">
                <a:solidFill>
                  <a:schemeClr val="tx1"/>
                </a:solidFill>
              </a:rPr>
              <a:t/>
            </a:r>
            <a:br>
              <a:rPr lang="cs-CZ" sz="1800" i="1" dirty="0" smtClean="0">
                <a:solidFill>
                  <a:schemeClr val="tx1"/>
                </a:solidFill>
              </a:rPr>
            </a:br>
            <a:r>
              <a:rPr lang="cs-CZ" sz="2000" b="1" dirty="0" smtClean="0">
                <a:solidFill>
                  <a:schemeClr val="tx1"/>
                </a:solidFill>
              </a:rPr>
              <a:t>- soustavnosti a přiměřenosti</a:t>
            </a:r>
            <a:br>
              <a:rPr lang="cs-CZ" sz="2000" b="1" dirty="0" smtClean="0">
                <a:solidFill>
                  <a:schemeClr val="tx1"/>
                </a:solidFill>
              </a:rPr>
            </a:br>
            <a:r>
              <a:rPr lang="cs-CZ" sz="1800" i="1" dirty="0" smtClean="0">
                <a:solidFill>
                  <a:schemeClr val="tx1"/>
                </a:solidFill>
              </a:rPr>
              <a:t>logické uspořádání učiva, pravidelnost, domácí úkoly</a:t>
            </a:r>
            <a:br>
              <a:rPr lang="cs-CZ" sz="1800" i="1" dirty="0" smtClean="0">
                <a:solidFill>
                  <a:schemeClr val="tx1"/>
                </a:solidFill>
              </a:rPr>
            </a:br>
            <a:r>
              <a:rPr lang="cs-CZ" sz="1800" i="1" dirty="0" smtClean="0">
                <a:solidFill>
                  <a:schemeClr val="tx1"/>
                </a:solidFill>
              </a:rPr>
              <a:t/>
            </a:r>
            <a:br>
              <a:rPr lang="cs-CZ" sz="1800" i="1" dirty="0" smtClean="0">
                <a:solidFill>
                  <a:schemeClr val="tx1"/>
                </a:solidFill>
              </a:rPr>
            </a:br>
            <a:r>
              <a:rPr lang="cs-CZ" sz="1800" i="1" dirty="0" smtClean="0"/>
              <a:t>zpracovala Vladimíra Neužilová</a:t>
            </a:r>
            <a:r>
              <a:rPr lang="cs-CZ" sz="2000" b="1" dirty="0"/>
              <a:t/>
            </a:r>
            <a:br>
              <a:rPr lang="cs-CZ" sz="2000" b="1" dirty="0"/>
            </a:br>
            <a:r>
              <a:rPr lang="cs-CZ" sz="1050" dirty="0" smtClean="0">
                <a:solidFill>
                  <a:schemeClr val="tx1"/>
                </a:solidFill>
              </a:rPr>
              <a:t/>
            </a:r>
            <a:br>
              <a:rPr lang="cs-CZ" sz="1050" dirty="0" smtClean="0">
                <a:solidFill>
                  <a:schemeClr val="tx1"/>
                </a:solidFill>
              </a:rPr>
            </a:br>
            <a:r>
              <a:rPr lang="cs-CZ" sz="1050" dirty="0" smtClean="0">
                <a:solidFill>
                  <a:schemeClr val="tx1"/>
                </a:solidFill>
              </a:rPr>
              <a:t/>
            </a:r>
            <a:br>
              <a:rPr lang="cs-CZ" sz="1050" dirty="0" smtClean="0">
                <a:solidFill>
                  <a:schemeClr val="tx1"/>
                </a:solidFill>
              </a:rPr>
            </a:br>
            <a:r>
              <a:rPr lang="cs-CZ" sz="1100" dirty="0" smtClean="0">
                <a:solidFill>
                  <a:schemeClr val="tx1"/>
                </a:solidFill>
              </a:rPr>
              <a:t/>
            </a:r>
            <a:br>
              <a:rPr lang="cs-CZ" sz="1100" dirty="0" smtClean="0">
                <a:solidFill>
                  <a:schemeClr val="tx1"/>
                </a:solidFill>
              </a:rPr>
            </a:br>
            <a:r>
              <a:rPr lang="cs-CZ" sz="1200" dirty="0" smtClean="0">
                <a:solidFill>
                  <a:schemeClr val="tx1"/>
                </a:solidFill>
              </a:rPr>
              <a:t/>
            </a:r>
            <a:br>
              <a:rPr lang="cs-CZ" sz="1200" dirty="0" smtClean="0">
                <a:solidFill>
                  <a:schemeClr val="tx1"/>
                </a:solidFill>
              </a:rPr>
            </a:br>
            <a:r>
              <a:rPr lang="cs-CZ" sz="1400" dirty="0" smtClean="0">
                <a:solidFill>
                  <a:schemeClr val="tx1"/>
                </a:solidFill>
              </a:rPr>
              <a:t/>
            </a:r>
            <a:br>
              <a:rPr lang="cs-CZ" sz="1400" dirty="0" smtClean="0">
                <a:solidFill>
                  <a:schemeClr val="tx1"/>
                </a:solidFill>
              </a:rPr>
            </a:br>
            <a:r>
              <a:rPr lang="cs-CZ" sz="1600" dirty="0" smtClean="0">
                <a:solidFill>
                  <a:schemeClr val="tx1"/>
                </a:solidFill>
              </a:rPr>
              <a:t/>
            </a:r>
            <a:br>
              <a:rPr lang="cs-CZ" sz="1600" dirty="0" smtClean="0">
                <a:solidFill>
                  <a:schemeClr val="tx1"/>
                </a:solidFill>
              </a:rPr>
            </a:br>
            <a:r>
              <a:rPr lang="cs-CZ" sz="1800" dirty="0" smtClean="0"/>
              <a:t/>
            </a:r>
            <a:br>
              <a:rPr lang="cs-CZ" sz="1800" dirty="0" smtClean="0"/>
            </a:br>
            <a:endParaRPr lang="cs-CZ" sz="1800" b="1" i="1" dirty="0"/>
          </a:p>
        </p:txBody>
      </p:sp>
    </p:spTree>
    <p:extLst>
      <p:ext uri="{BB962C8B-B14F-4D97-AF65-F5344CB8AC3E}">
        <p14:creationId xmlns:p14="http://schemas.microsoft.com/office/powerpoint/2010/main" val="12208123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27</Words>
  <Application>Microsoft Office PowerPoint</Application>
  <PresentationFormat>Předvádění na obrazovce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5" baseType="lpstr">
      <vt:lpstr>Motiv systému Office</vt:lpstr>
      <vt:lpstr>Prezentace</vt:lpstr>
      <vt:lpstr>Prezentace aplikace PowerPoint</vt:lpstr>
      <vt:lpstr>Prezentace aplikace PowerPoint</vt:lpstr>
      <vt:lpstr>   DIDAKTICKÉ ZÁSADY  - komplexního rozvoje osobnosti žáka  v oblasti cílů kognitivních, afektivních , psychomotorických   - vědeckosti  v souladu s nejnovějšími vědeckými poznatky  - individuálního přístupu k žákům respektujeme  individualitu žáka (inkluze)  - spojení teorie s praxí aplikace vědomostí a dovedností, smysluplnost obsahu výuky  - uvědomělosti a aktivity uvědoměle získané poznatky jsou trvalé, aktivní žák je motivovaný a sám   - názornosti nabídnout žákům příklady, ukázky, vizuální vnímání  - soustavnosti a přiměřenosti logické uspořádání učiva, pravidelnost, domácí úkoly  zpracovala Vladimíra Neužilová        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DIDAKTICKÉ ZÁSADY -  obecné požadavky uplatňované v procesu výuky zajiš´tují   -  zajišťují</dc:title>
  <dc:creator>Vladimíra Neužilová</dc:creator>
  <cp:lastModifiedBy>Vladimíra Neužilová</cp:lastModifiedBy>
  <cp:revision>11</cp:revision>
  <dcterms:created xsi:type="dcterms:W3CDTF">2016-03-13T18:21:56Z</dcterms:created>
  <dcterms:modified xsi:type="dcterms:W3CDTF">2016-04-25T17:04:53Z</dcterms:modified>
</cp:coreProperties>
</file>