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6" r:id="rId5"/>
    <p:sldId id="257" r:id="rId6"/>
    <p:sldId id="258" r:id="rId7"/>
    <p:sldId id="259" r:id="rId8"/>
    <p:sldId id="260" r:id="rId9"/>
    <p:sldId id="264" r:id="rId10"/>
    <p:sldId id="261" r:id="rId11"/>
    <p:sldId id="263" r:id="rId12"/>
    <p:sldId id="26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53EA9439-5DEE-4F14-887B-875C26FEB7F7}">
          <p14:sldIdLst>
            <p14:sldId id="256"/>
            <p14:sldId id="257"/>
            <p14:sldId id="258"/>
            <p14:sldId id="259"/>
            <p14:sldId id="260"/>
            <p14:sldId id="264"/>
            <p14:sldId id="261"/>
            <p14:sldId id="263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EDBB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36" autoAdjust="0"/>
    <p:restoredTop sz="97059" autoAdjust="0"/>
  </p:normalViewPr>
  <p:slideViewPr>
    <p:cSldViewPr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2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799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692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117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8657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995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5835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998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7726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7784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738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107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8752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6347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7452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46720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24748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95811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4858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7040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6637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55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120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4075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53794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49467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8557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469527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76105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4577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353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19205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48774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9137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573013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04283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48325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01564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605876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9475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46248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2_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75855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3_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24865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4_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093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604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6234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971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788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3892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6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3B00D-D09F-4EE4-8E63-235554EB2EB2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4126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0DFE7-CBA8-456C-B7D0-430D2DAF12B6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894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BCDD6-36F7-4F48-9E46-DA92DD561A4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210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BCDD6-36F7-4F48-9E46-DA92DD561A43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926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VYUČOVACÍ PROCE S A JEHO FÁZE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4294967295"/>
          </p:nvPr>
        </p:nvSpPr>
        <p:spPr>
          <a:xfrm>
            <a:off x="1043608" y="2349501"/>
            <a:ext cx="1880569" cy="3167063"/>
          </a:xfrm>
        </p:spPr>
        <p:txBody>
          <a:bodyPr>
            <a:normAutofit lnSpcReduction="10000"/>
          </a:bodyPr>
          <a:lstStyle/>
          <a:p>
            <a:r>
              <a:rPr lang="cs-CZ" sz="2000" b="1" dirty="0" smtClean="0"/>
              <a:t>Motivace</a:t>
            </a:r>
            <a:r>
              <a:rPr lang="cs-CZ" sz="2000" dirty="0" smtClean="0"/>
              <a:t> </a:t>
            </a:r>
          </a:p>
          <a:p>
            <a:endParaRPr lang="cs-CZ" sz="2000" dirty="0" smtClean="0"/>
          </a:p>
          <a:p>
            <a:r>
              <a:rPr lang="cs-CZ" sz="2000" b="1" dirty="0" smtClean="0"/>
              <a:t>Expozice</a:t>
            </a:r>
          </a:p>
          <a:p>
            <a:endParaRPr lang="cs-CZ" sz="2000" b="1" dirty="0"/>
          </a:p>
          <a:p>
            <a:r>
              <a:rPr lang="cs-CZ" sz="2000" b="1" dirty="0" smtClean="0"/>
              <a:t>Fixace 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Diagnóza</a:t>
            </a:r>
            <a:r>
              <a:rPr lang="cs-CZ" sz="2000" dirty="0" smtClean="0"/>
              <a:t> </a:t>
            </a:r>
          </a:p>
          <a:p>
            <a:endParaRPr lang="cs-CZ" sz="2000" dirty="0"/>
          </a:p>
          <a:p>
            <a:r>
              <a:rPr lang="cs-CZ" sz="2000" b="1" dirty="0" smtClean="0"/>
              <a:t>Aplikace</a:t>
            </a:r>
            <a:endParaRPr lang="cs-CZ" sz="1400" b="1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4294967295"/>
          </p:nvPr>
        </p:nvSpPr>
        <p:spPr>
          <a:xfrm rot="10800000" flipV="1">
            <a:off x="971599" y="1268414"/>
            <a:ext cx="2312939" cy="10810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u="sng" dirty="0" smtClean="0"/>
              <a:t>I. Klasické pojetí</a:t>
            </a:r>
            <a:endParaRPr lang="cs-CZ" sz="2000" u="sng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4294967295"/>
          </p:nvPr>
        </p:nvSpPr>
        <p:spPr>
          <a:xfrm rot="10800000" flipV="1">
            <a:off x="4571998" y="1268760"/>
            <a:ext cx="3600451" cy="46089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u="sng" dirty="0" smtClean="0"/>
              <a:t>II. Konstruktivistické pojetí</a:t>
            </a:r>
            <a:endParaRPr lang="cs-CZ" sz="2000" u="sng" dirty="0"/>
          </a:p>
          <a:p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r>
              <a:rPr lang="cs-CZ" sz="2000" b="1" dirty="0" smtClean="0"/>
              <a:t>Evokace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Uvědomění si významu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Reflexe</a:t>
            </a:r>
          </a:p>
          <a:p>
            <a:endParaRPr lang="cs-CZ" sz="2000" b="1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6897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</a:t>
            </a:r>
            <a:endParaRPr lang="cs-CZ" dirty="0"/>
          </a:p>
        </p:txBody>
      </p:sp>
      <p:sp>
        <p:nvSpPr>
          <p:cNvPr id="14" name="Zástupný symbol pro obsah 13"/>
          <p:cNvSpPr>
            <a:spLocks noGrp="1"/>
          </p:cNvSpPr>
          <p:nvPr>
            <p:ph idx="4294967295"/>
          </p:nvPr>
        </p:nvSpPr>
        <p:spPr>
          <a:xfrm>
            <a:off x="971600" y="1628801"/>
            <a:ext cx="7258000" cy="4497363"/>
          </a:xfrm>
        </p:spPr>
        <p:txBody>
          <a:bodyPr/>
          <a:lstStyle/>
          <a:p>
            <a:endParaRPr lang="cs-CZ" sz="2000" b="1" dirty="0" smtClean="0"/>
          </a:p>
          <a:p>
            <a:pPr marL="0" indent="0">
              <a:buNone/>
            </a:pPr>
            <a:r>
              <a:rPr lang="cs-CZ" sz="2000" dirty="0" smtClean="0"/>
              <a:t>- </a:t>
            </a:r>
            <a:r>
              <a:rPr lang="cs-CZ" sz="2000" i="1" dirty="0" smtClean="0"/>
              <a:t>prostředek zvyšování efektivity učební činnosti žáků</a:t>
            </a:r>
          </a:p>
          <a:p>
            <a:pPr marL="400050" lvl="1" indent="0">
              <a:buNone/>
            </a:pPr>
            <a:r>
              <a:rPr lang="cs-CZ" sz="2000" dirty="0" smtClean="0"/>
              <a:t>- vnější</a:t>
            </a:r>
          </a:p>
          <a:p>
            <a:pPr marL="400050" lvl="1" indent="0">
              <a:buNone/>
            </a:pPr>
            <a:r>
              <a:rPr lang="cs-CZ" sz="2000" dirty="0" smtClean="0"/>
              <a:t>- vnitřní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360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9160" y="-171400"/>
            <a:ext cx="8229600" cy="792088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EXPOZICE</a:t>
            </a:r>
            <a:endParaRPr lang="cs-CZ" sz="2800" b="1" dirty="0"/>
          </a:p>
        </p:txBody>
      </p:sp>
      <p:sp>
        <p:nvSpPr>
          <p:cNvPr id="3" name="Obdélník 2"/>
          <p:cNvSpPr/>
          <p:nvPr/>
        </p:nvSpPr>
        <p:spPr>
          <a:xfrm>
            <a:off x="227768" y="636500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i="1" dirty="0"/>
              <a:t>ž</a:t>
            </a:r>
            <a:r>
              <a:rPr lang="cs-CZ" i="1" dirty="0" smtClean="0"/>
              <a:t>áci si osvojují nové poznatky pod vedením učitele  </a:t>
            </a:r>
          </a:p>
          <a:p>
            <a:r>
              <a:rPr lang="cs-CZ" i="1" dirty="0" smtClean="0"/>
              <a:t>- postup od konkrétního k abstraktnímu</a:t>
            </a:r>
          </a:p>
          <a:p>
            <a:r>
              <a:rPr lang="cs-CZ" i="1" dirty="0" smtClean="0"/>
              <a:t>-vytváření pojmů</a:t>
            </a:r>
            <a:endParaRPr lang="cs-CZ" i="1" dirty="0"/>
          </a:p>
          <a:p>
            <a:r>
              <a:rPr lang="cs-CZ" b="1" dirty="0" smtClean="0"/>
              <a:t>POJEM</a:t>
            </a:r>
            <a:r>
              <a:rPr lang="cs-CZ" i="1" dirty="0" smtClean="0"/>
              <a:t> </a:t>
            </a:r>
            <a:r>
              <a:rPr lang="cs-CZ" b="1" dirty="0" smtClean="0"/>
              <a:t>= </a:t>
            </a:r>
            <a:r>
              <a:rPr lang="cs-CZ" sz="1400" dirty="0" smtClean="0"/>
              <a:t>kategorie věcí, myšlenek, které mají společné nejdůležitější /podstatné/ vlastnosti, vyjádřen jedním, </a:t>
            </a:r>
          </a:p>
          <a:p>
            <a:r>
              <a:rPr lang="cs-CZ" sz="1400" dirty="0" smtClean="0"/>
              <a:t>                      dvěma slovy</a:t>
            </a:r>
          </a:p>
          <a:p>
            <a:pPr lvl="1"/>
            <a:r>
              <a:rPr lang="cs-CZ" b="1" dirty="0" smtClean="0"/>
              <a:t>a) konkrétní </a:t>
            </a:r>
            <a:r>
              <a:rPr lang="cs-CZ" sz="1400" dirty="0" smtClean="0"/>
              <a:t>je možno popsat vyjmenováním pozorovatelných podstatných vlastností /město, pes/    </a:t>
            </a:r>
            <a:r>
              <a:rPr lang="cs-CZ" dirty="0" smtClean="0"/>
              <a:t>        </a:t>
            </a:r>
          </a:p>
          <a:p>
            <a:r>
              <a:rPr lang="cs-CZ" dirty="0" smtClean="0"/>
              <a:t>         </a:t>
            </a:r>
            <a:r>
              <a:rPr lang="cs-CZ" b="1" dirty="0" smtClean="0"/>
              <a:t>b) abstraktní </a:t>
            </a:r>
            <a:r>
              <a:rPr lang="cs-CZ" sz="1400" dirty="0" smtClean="0"/>
              <a:t>nemá konkrétní rozměry, není možno pozorovat /důvěra, hodnota/</a:t>
            </a:r>
          </a:p>
          <a:p>
            <a:r>
              <a:rPr lang="cs-CZ" b="1" dirty="0"/>
              <a:t>p</a:t>
            </a:r>
            <a:r>
              <a:rPr lang="cs-CZ" b="1" dirty="0" smtClean="0"/>
              <a:t>ojmová mapa = </a:t>
            </a:r>
            <a:r>
              <a:rPr lang="cs-CZ" sz="1400" b="1" dirty="0" smtClean="0"/>
              <a:t>myšlenkový proces, vizuální zobrazení souvislostí mezi poznatky dané oblasti učiva, </a:t>
            </a:r>
          </a:p>
          <a:p>
            <a:r>
              <a:rPr lang="cs-CZ" sz="1400" b="1" dirty="0"/>
              <a:t> </a:t>
            </a:r>
            <a:r>
              <a:rPr lang="cs-CZ" sz="1400" b="1" dirty="0" smtClean="0"/>
              <a:t>                                        lze znázornit vztahy mezi nim, </a:t>
            </a:r>
            <a:r>
              <a:rPr lang="cs-CZ" sz="1200" b="1" dirty="0" smtClean="0"/>
              <a:t>POSTUPUJEME KE KONKRÉTNÍM FAKTŮM</a:t>
            </a:r>
          </a:p>
          <a:p>
            <a:endParaRPr lang="cs-CZ" i="1" dirty="0" smtClean="0">
              <a:solidFill>
                <a:srgbClr val="FF0000"/>
              </a:solidFill>
            </a:endParaRPr>
          </a:p>
          <a:p>
            <a:endParaRPr lang="cs-CZ" i="1" dirty="0" smtClean="0"/>
          </a:p>
          <a:p>
            <a:endParaRPr lang="cs-CZ" i="1" dirty="0" smtClean="0"/>
          </a:p>
          <a:p>
            <a:endParaRPr lang="cs-CZ" i="1" dirty="0"/>
          </a:p>
          <a:p>
            <a:endParaRPr lang="cs-CZ" i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GENERALIZACE /zobecnění/ = </a:t>
            </a:r>
            <a:r>
              <a:rPr lang="cs-CZ" sz="1400" b="1" dirty="0" smtClean="0"/>
              <a:t>výrok, vyjadřuje vztahy mezi dvěma pojmy, vyjádřena složitějším výrokem, </a:t>
            </a:r>
          </a:p>
          <a:p>
            <a:r>
              <a:rPr lang="cs-CZ" sz="1400" b="1" dirty="0"/>
              <a:t> </a:t>
            </a:r>
            <a:r>
              <a:rPr lang="cs-CZ" sz="1400" b="1" dirty="0" smtClean="0"/>
              <a:t>                                                                       souvětím = </a:t>
            </a:r>
            <a:r>
              <a:rPr lang="cs-CZ" sz="1600" b="1" dirty="0" smtClean="0"/>
              <a:t>výsledek učení</a:t>
            </a:r>
            <a:endParaRPr lang="cs-CZ" sz="1600" b="1" dirty="0"/>
          </a:p>
          <a:p>
            <a:endParaRPr lang="cs-CZ" i="1" dirty="0" smtClean="0"/>
          </a:p>
          <a:p>
            <a:r>
              <a:rPr lang="cs-CZ" i="1" dirty="0" smtClean="0"/>
              <a:t>- vytváření základů dovedností a návyků</a:t>
            </a:r>
            <a:endParaRPr lang="cs-CZ" i="1" dirty="0"/>
          </a:p>
        </p:txBody>
      </p:sp>
      <p:sp>
        <p:nvSpPr>
          <p:cNvPr id="4" name="Ovál 3"/>
          <p:cNvSpPr/>
          <p:nvPr/>
        </p:nvSpPr>
        <p:spPr>
          <a:xfrm>
            <a:off x="2505952" y="3354092"/>
            <a:ext cx="1113284" cy="4140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MĚSTO</a:t>
            </a:r>
            <a:endParaRPr lang="cs-CZ" sz="1200" dirty="0"/>
          </a:p>
        </p:txBody>
      </p:sp>
      <p:sp>
        <p:nvSpPr>
          <p:cNvPr id="5" name="Ovál 4"/>
          <p:cNvSpPr/>
          <p:nvPr/>
        </p:nvSpPr>
        <p:spPr>
          <a:xfrm>
            <a:off x="3900176" y="3389096"/>
            <a:ext cx="1224136" cy="22977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/>
              <a:t>DOPRAVA</a:t>
            </a:r>
            <a:endParaRPr lang="cs-CZ" sz="1000" dirty="0"/>
          </a:p>
        </p:txBody>
      </p:sp>
      <p:sp>
        <p:nvSpPr>
          <p:cNvPr id="6" name="Ovál 5"/>
          <p:cNvSpPr/>
          <p:nvPr/>
        </p:nvSpPr>
        <p:spPr>
          <a:xfrm>
            <a:off x="1115616" y="3320834"/>
            <a:ext cx="1008112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1194520" y="3719405"/>
            <a:ext cx="1008112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2435810" y="4052481"/>
            <a:ext cx="1008112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3793448" y="4062498"/>
            <a:ext cx="1198416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 smtClean="0"/>
              <a:t>UBYTOVÁNÍ</a:t>
            </a:r>
            <a:endParaRPr lang="cs-CZ" sz="900" dirty="0"/>
          </a:p>
        </p:txBody>
      </p:sp>
      <p:cxnSp>
        <p:nvCxnSpPr>
          <p:cNvPr id="11" name="Přímá spojnice se šipkou 10"/>
          <p:cNvCxnSpPr/>
          <p:nvPr/>
        </p:nvCxnSpPr>
        <p:spPr>
          <a:xfrm flipV="1">
            <a:off x="3619236" y="3493985"/>
            <a:ext cx="312488" cy="671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4" idx="5"/>
            <a:endCxn id="9" idx="1"/>
          </p:cNvCxnSpPr>
          <p:nvPr/>
        </p:nvCxnSpPr>
        <p:spPr>
          <a:xfrm>
            <a:off x="3456199" y="3707502"/>
            <a:ext cx="512753" cy="3919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endCxn id="8" idx="0"/>
          </p:cNvCxnSpPr>
          <p:nvPr/>
        </p:nvCxnSpPr>
        <p:spPr>
          <a:xfrm>
            <a:off x="2939866" y="3768326"/>
            <a:ext cx="0" cy="2841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4" idx="3"/>
            <a:endCxn id="7" idx="6"/>
          </p:cNvCxnSpPr>
          <p:nvPr/>
        </p:nvCxnSpPr>
        <p:spPr>
          <a:xfrm flipH="1">
            <a:off x="2202632" y="3707502"/>
            <a:ext cx="466357" cy="1379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4" idx="2"/>
            <a:endCxn id="6" idx="6"/>
          </p:cNvCxnSpPr>
          <p:nvPr/>
        </p:nvCxnSpPr>
        <p:spPr>
          <a:xfrm flipH="1" flipV="1">
            <a:off x="2123728" y="3446848"/>
            <a:ext cx="382224" cy="1142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ál 28"/>
          <p:cNvSpPr/>
          <p:nvPr/>
        </p:nvSpPr>
        <p:spPr>
          <a:xfrm>
            <a:off x="5410944" y="3569439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vál 29"/>
          <p:cNvSpPr/>
          <p:nvPr/>
        </p:nvSpPr>
        <p:spPr>
          <a:xfrm>
            <a:off x="5410944" y="3876711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vál 30"/>
          <p:cNvSpPr/>
          <p:nvPr/>
        </p:nvSpPr>
        <p:spPr>
          <a:xfrm>
            <a:off x="5288935" y="3089163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vál 31"/>
          <p:cNvSpPr/>
          <p:nvPr/>
        </p:nvSpPr>
        <p:spPr>
          <a:xfrm>
            <a:off x="6439394" y="4123376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vál 32"/>
          <p:cNvSpPr/>
          <p:nvPr/>
        </p:nvSpPr>
        <p:spPr>
          <a:xfrm>
            <a:off x="6144703" y="3320834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5410944" y="4270071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7" name="Přímá spojnice se šipkou 36"/>
          <p:cNvCxnSpPr>
            <a:stCxn id="5" idx="6"/>
            <a:endCxn id="29" idx="2"/>
          </p:cNvCxnSpPr>
          <p:nvPr/>
        </p:nvCxnSpPr>
        <p:spPr>
          <a:xfrm>
            <a:off x="5124312" y="3503981"/>
            <a:ext cx="286632" cy="215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>
            <a:stCxn id="5" idx="7"/>
            <a:endCxn id="31" idx="2"/>
          </p:cNvCxnSpPr>
          <p:nvPr/>
        </p:nvCxnSpPr>
        <p:spPr>
          <a:xfrm flipV="1">
            <a:off x="4945041" y="3239130"/>
            <a:ext cx="343894" cy="1836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>
            <a:stCxn id="5" idx="5"/>
            <a:endCxn id="30" idx="3"/>
          </p:cNvCxnSpPr>
          <p:nvPr/>
        </p:nvCxnSpPr>
        <p:spPr>
          <a:xfrm>
            <a:off x="4945041" y="3585217"/>
            <a:ext cx="599814" cy="5475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>
            <a:endCxn id="34" idx="1"/>
          </p:cNvCxnSpPr>
          <p:nvPr/>
        </p:nvCxnSpPr>
        <p:spPr>
          <a:xfrm>
            <a:off x="4753895" y="3623495"/>
            <a:ext cx="790960" cy="690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>
            <a:stCxn id="5" idx="6"/>
          </p:cNvCxnSpPr>
          <p:nvPr/>
        </p:nvCxnSpPr>
        <p:spPr>
          <a:xfrm>
            <a:off x="5124312" y="3503981"/>
            <a:ext cx="1086989" cy="235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/>
          <p:cNvCxnSpPr/>
          <p:nvPr/>
        </p:nvCxnSpPr>
        <p:spPr>
          <a:xfrm>
            <a:off x="4940286" y="3587113"/>
            <a:ext cx="1584176" cy="4524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se šipkou 54"/>
          <p:cNvCxnSpPr>
            <a:endCxn id="32" idx="1"/>
          </p:cNvCxnSpPr>
          <p:nvPr/>
        </p:nvCxnSpPr>
        <p:spPr>
          <a:xfrm flipV="1">
            <a:off x="6312121" y="4185754"/>
            <a:ext cx="212341" cy="175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ál 57"/>
          <p:cNvSpPr/>
          <p:nvPr/>
        </p:nvSpPr>
        <p:spPr>
          <a:xfrm>
            <a:off x="6474889" y="3697429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Ovál 58"/>
          <p:cNvSpPr/>
          <p:nvPr/>
        </p:nvSpPr>
        <p:spPr>
          <a:xfrm>
            <a:off x="6865577" y="4420037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Ovál 59"/>
          <p:cNvSpPr/>
          <p:nvPr/>
        </p:nvSpPr>
        <p:spPr>
          <a:xfrm>
            <a:off x="6601903" y="3860532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74" name="Přímá spojnice se šipkou 73"/>
          <p:cNvCxnSpPr>
            <a:endCxn id="59" idx="3"/>
          </p:cNvCxnSpPr>
          <p:nvPr/>
        </p:nvCxnSpPr>
        <p:spPr>
          <a:xfrm>
            <a:off x="6156176" y="4570004"/>
            <a:ext cx="794469" cy="2136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Ovál 96"/>
          <p:cNvSpPr/>
          <p:nvPr/>
        </p:nvSpPr>
        <p:spPr>
          <a:xfrm>
            <a:off x="602529" y="3559188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8" name="Ovál 97"/>
          <p:cNvSpPr/>
          <p:nvPr/>
        </p:nvSpPr>
        <p:spPr>
          <a:xfrm>
            <a:off x="252564" y="3826548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9" name="Ovál 98"/>
          <p:cNvSpPr/>
          <p:nvPr/>
        </p:nvSpPr>
        <p:spPr>
          <a:xfrm>
            <a:off x="455759" y="3267310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0" name="Ovál 99"/>
          <p:cNvSpPr/>
          <p:nvPr/>
        </p:nvSpPr>
        <p:spPr>
          <a:xfrm>
            <a:off x="455759" y="3636343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1" name="Ovál 100"/>
          <p:cNvSpPr/>
          <p:nvPr/>
        </p:nvSpPr>
        <p:spPr>
          <a:xfrm>
            <a:off x="1006474" y="4203321"/>
            <a:ext cx="1008112" cy="252028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3" name="Přímá spojnice se šipkou 102"/>
          <p:cNvCxnSpPr>
            <a:stCxn id="101" idx="0"/>
            <a:endCxn id="100" idx="6"/>
          </p:cNvCxnSpPr>
          <p:nvPr/>
        </p:nvCxnSpPr>
        <p:spPr>
          <a:xfrm flipH="1" flipV="1">
            <a:off x="1036637" y="3849317"/>
            <a:ext cx="473893" cy="3540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Přímá spojnice se šipkou 104"/>
          <p:cNvCxnSpPr>
            <a:stCxn id="101" idx="2"/>
            <a:endCxn id="98" idx="5"/>
          </p:cNvCxnSpPr>
          <p:nvPr/>
        </p:nvCxnSpPr>
        <p:spPr>
          <a:xfrm flipH="1" flipV="1">
            <a:off x="748374" y="4190117"/>
            <a:ext cx="258100" cy="1392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Přímá spojnice se šipkou 110"/>
          <p:cNvCxnSpPr>
            <a:stCxn id="7" idx="4"/>
          </p:cNvCxnSpPr>
          <p:nvPr/>
        </p:nvCxnSpPr>
        <p:spPr>
          <a:xfrm>
            <a:off x="1698576" y="3971433"/>
            <a:ext cx="0" cy="281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6308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FIXACE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683568" y="1268761"/>
            <a:ext cx="77768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i="1" dirty="0" smtClean="0"/>
              <a:t>1. </a:t>
            </a:r>
            <a:r>
              <a:rPr lang="cs-CZ" i="1" dirty="0"/>
              <a:t>U</a:t>
            </a:r>
            <a:r>
              <a:rPr lang="cs-CZ" i="1" dirty="0" smtClean="0"/>
              <a:t>pevnění osvojených </a:t>
            </a:r>
            <a:r>
              <a:rPr lang="cs-CZ" b="1" i="1" dirty="0" smtClean="0"/>
              <a:t>vědomostí</a:t>
            </a:r>
            <a:r>
              <a:rPr lang="cs-CZ" i="1" dirty="0" smtClean="0"/>
              <a:t> a dovedností opakováním a cvičením</a:t>
            </a:r>
            <a:endParaRPr lang="cs-CZ" dirty="0" smtClean="0"/>
          </a:p>
          <a:p>
            <a:r>
              <a:rPr lang="cs-CZ" dirty="0" smtClean="0"/>
              <a:t> - opakování prvotní</a:t>
            </a:r>
          </a:p>
          <a:p>
            <a:r>
              <a:rPr lang="cs-CZ" dirty="0" smtClean="0"/>
              <a:t> - opakování průběžné </a:t>
            </a:r>
          </a:p>
          <a:p>
            <a:r>
              <a:rPr lang="cs-CZ" dirty="0" smtClean="0"/>
              <a:t> - opakování zobecňující </a:t>
            </a:r>
          </a:p>
          <a:p>
            <a:r>
              <a:rPr lang="cs-CZ" dirty="0" smtClean="0"/>
              <a:t> - </a:t>
            </a:r>
            <a:r>
              <a:rPr lang="cs-CZ" b="1" dirty="0" smtClean="0"/>
              <a:t>opakování problémové</a:t>
            </a:r>
          </a:p>
          <a:p>
            <a:r>
              <a:rPr lang="cs-CZ" dirty="0"/>
              <a:t> </a:t>
            </a:r>
            <a:r>
              <a:rPr lang="cs-CZ" dirty="0" smtClean="0"/>
              <a:t>   </a:t>
            </a:r>
            <a:r>
              <a:rPr lang="cs-CZ" i="1" dirty="0"/>
              <a:t>ž</a:t>
            </a:r>
            <a:r>
              <a:rPr lang="cs-CZ" i="1" dirty="0" smtClean="0"/>
              <a:t>ák aktivně používá vlastní poznávací činnosti, odhalování chybějících dat,</a:t>
            </a:r>
          </a:p>
          <a:p>
            <a:r>
              <a:rPr lang="cs-CZ" i="1" dirty="0"/>
              <a:t> </a:t>
            </a:r>
            <a:r>
              <a:rPr lang="cs-CZ" i="1" dirty="0" smtClean="0"/>
              <a:t>   překonává obtíže, ověřuje hypotézy, řeší problém, </a:t>
            </a:r>
            <a:endParaRPr lang="cs-CZ" i="1" dirty="0"/>
          </a:p>
          <a:p>
            <a:endParaRPr lang="cs-CZ" dirty="0" smtClean="0"/>
          </a:p>
          <a:p>
            <a:r>
              <a:rPr lang="cs-CZ" dirty="0" smtClean="0"/>
              <a:t>2. </a:t>
            </a:r>
            <a:r>
              <a:rPr lang="cs-CZ" dirty="0"/>
              <a:t>U</a:t>
            </a:r>
            <a:r>
              <a:rPr lang="cs-CZ" dirty="0" smtClean="0"/>
              <a:t>pevnění  </a:t>
            </a:r>
            <a:r>
              <a:rPr lang="cs-CZ" b="1" dirty="0" smtClean="0"/>
              <a:t>dovedností – </a:t>
            </a:r>
            <a:r>
              <a:rPr lang="cs-CZ" sz="1400" b="1" dirty="0" smtClean="0"/>
              <a:t>intelektové, senzomotorické, komunikativní, sociální, osobnostní</a:t>
            </a:r>
          </a:p>
          <a:p>
            <a:r>
              <a:rPr lang="cs-CZ" b="1" dirty="0"/>
              <a:t> </a:t>
            </a:r>
            <a:r>
              <a:rPr lang="cs-CZ" b="1" dirty="0" smtClean="0"/>
              <a:t>    = </a:t>
            </a:r>
            <a:r>
              <a:rPr lang="cs-CZ" i="1" dirty="0" smtClean="0"/>
              <a:t>učením získaná pohotovost ke správnému vykonávání určité činnosti</a:t>
            </a:r>
          </a:p>
          <a:p>
            <a:endParaRPr lang="cs-CZ" i="1" dirty="0" smtClean="0"/>
          </a:p>
          <a:p>
            <a:r>
              <a:rPr lang="cs-CZ" b="1" dirty="0" smtClean="0"/>
              <a:t>Jak probíhá  vytváření dovedností ve </a:t>
            </a:r>
            <a:r>
              <a:rPr lang="cs-CZ" b="1" smtClean="0"/>
              <a:t>vyučovacím procesu</a:t>
            </a:r>
          </a:p>
          <a:p>
            <a:endParaRPr lang="cs-CZ" b="1" dirty="0" smtClean="0"/>
          </a:p>
          <a:p>
            <a:r>
              <a:rPr lang="cs-CZ" dirty="0" smtClean="0"/>
              <a:t>a) seznámení s požadavky - žák opakuje vzor /modelová situace/</a:t>
            </a:r>
            <a:endParaRPr lang="cs-CZ" dirty="0"/>
          </a:p>
          <a:p>
            <a:r>
              <a:rPr lang="cs-CZ" dirty="0" smtClean="0"/>
              <a:t>b) používání pravidel v praxi – vědomá pozornost, </a:t>
            </a:r>
            <a:r>
              <a:rPr lang="cs-CZ" dirty="0"/>
              <a:t>k</a:t>
            </a:r>
            <a:r>
              <a:rPr lang="cs-CZ" dirty="0" smtClean="0"/>
              <a:t>ontrola X nesoustředěnost</a:t>
            </a:r>
          </a:p>
          <a:p>
            <a:r>
              <a:rPr lang="cs-CZ" dirty="0" smtClean="0"/>
              <a:t>c) automatizace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07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864096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DIAGNÓZA </a:t>
            </a:r>
            <a:r>
              <a:rPr lang="cs-CZ" sz="2000" dirty="0" smtClean="0"/>
              <a:t>didaktická//pedagogická</a:t>
            </a:r>
            <a:endParaRPr lang="cs-CZ" sz="2000" dirty="0"/>
          </a:p>
        </p:txBody>
      </p:sp>
      <p:sp>
        <p:nvSpPr>
          <p:cNvPr id="3" name="Obdélník 2"/>
          <p:cNvSpPr/>
          <p:nvPr/>
        </p:nvSpPr>
        <p:spPr>
          <a:xfrm>
            <a:off x="395536" y="1268761"/>
            <a:ext cx="8136905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i="1" dirty="0"/>
              <a:t>Cíl = </a:t>
            </a:r>
            <a:r>
              <a:rPr lang="cs-CZ" b="1" i="1" dirty="0" smtClean="0"/>
              <a:t>poznání  průběhu </a:t>
            </a:r>
            <a:r>
              <a:rPr lang="cs-CZ" b="1" i="1" dirty="0" err="1" smtClean="0"/>
              <a:t>vzděl</a:t>
            </a:r>
            <a:r>
              <a:rPr lang="cs-CZ" b="1" i="1" dirty="0" smtClean="0"/>
              <a:t>. procesu žáka a návrh </a:t>
            </a:r>
            <a:r>
              <a:rPr lang="cs-CZ" b="1" i="1" dirty="0"/>
              <a:t>pedagogických </a:t>
            </a:r>
            <a:r>
              <a:rPr lang="cs-CZ" b="1" i="1" dirty="0" smtClean="0"/>
              <a:t>opatření</a:t>
            </a:r>
            <a:endParaRPr lang="cs-CZ" i="1" dirty="0"/>
          </a:p>
          <a:p>
            <a:endParaRPr lang="cs-CZ" b="1" i="1" dirty="0" smtClean="0"/>
          </a:p>
          <a:p>
            <a:r>
              <a:rPr lang="cs-CZ" b="1" i="1" dirty="0" smtClean="0"/>
              <a:t>Obsah = aktuální zjišťování, posuzování, hodnocení vnitřních a vnějších podmínek </a:t>
            </a:r>
          </a:p>
          <a:p>
            <a:r>
              <a:rPr lang="cs-CZ" b="1" i="1" dirty="0"/>
              <a:t> </a:t>
            </a:r>
            <a:r>
              <a:rPr lang="cs-CZ" b="1" i="1" dirty="0" smtClean="0"/>
              <a:t>               průběhu a výsledku vzdělávacího procesu</a:t>
            </a:r>
            <a:r>
              <a:rPr lang="cs-CZ" i="1" dirty="0" smtClean="0"/>
              <a:t> </a:t>
            </a:r>
          </a:p>
          <a:p>
            <a:r>
              <a:rPr lang="cs-CZ" i="1" dirty="0" smtClean="0"/>
              <a:t>     a)   dosažená úroveň vědomostí, dovedností, návyků, osvojování nových poznatků,</a:t>
            </a:r>
          </a:p>
          <a:p>
            <a:r>
              <a:rPr lang="cs-CZ" i="1" dirty="0"/>
              <a:t> </a:t>
            </a:r>
            <a:r>
              <a:rPr lang="cs-CZ" i="1" dirty="0" smtClean="0"/>
              <a:t>           zapojení do výuky</a:t>
            </a:r>
          </a:p>
          <a:p>
            <a:r>
              <a:rPr lang="cs-CZ" i="1" dirty="0"/>
              <a:t> </a:t>
            </a:r>
            <a:r>
              <a:rPr lang="cs-CZ" i="1" dirty="0" smtClean="0"/>
              <a:t>    b)   účinnost učitelových metodických postupů</a:t>
            </a:r>
          </a:p>
          <a:p>
            <a:endParaRPr lang="cs-CZ" b="1" i="1" dirty="0" smtClean="0"/>
          </a:p>
          <a:p>
            <a:r>
              <a:rPr lang="cs-CZ" b="1" i="1" dirty="0" smtClean="0"/>
              <a:t>Druh diagnózy /</a:t>
            </a:r>
            <a:r>
              <a:rPr lang="cs-CZ" i="1" dirty="0" smtClean="0"/>
              <a:t>v různých etapách vyučovacího procesu</a:t>
            </a:r>
            <a:r>
              <a:rPr lang="cs-CZ" b="1" i="1" dirty="0" smtClean="0"/>
              <a:t>/:</a:t>
            </a:r>
          </a:p>
          <a:p>
            <a:pPr marL="342900" indent="-342900">
              <a:buAutoNum type="arabicPeriod"/>
            </a:pPr>
            <a:r>
              <a:rPr lang="cs-CZ" i="1" dirty="0" err="1" smtClean="0"/>
              <a:t>Mikrodiagnóza</a:t>
            </a:r>
            <a:r>
              <a:rPr lang="cs-CZ" i="1" dirty="0" smtClean="0"/>
              <a:t>   2. Základní denní diagnóza 3. Dlouhodobá diagnóza</a:t>
            </a:r>
          </a:p>
          <a:p>
            <a:endParaRPr lang="cs-CZ" b="1" i="1" dirty="0" smtClean="0"/>
          </a:p>
          <a:p>
            <a:r>
              <a:rPr lang="cs-CZ" b="1" i="1" dirty="0" smtClean="0"/>
              <a:t>Zásady:</a:t>
            </a:r>
          </a:p>
          <a:p>
            <a:pPr marL="342900" indent="-342900">
              <a:buAutoNum type="arabicPeriod"/>
            </a:pPr>
            <a:r>
              <a:rPr lang="cs-CZ" b="1" i="1" dirty="0" smtClean="0"/>
              <a:t>Poznávání žáka -  dlouhodobý proces</a:t>
            </a:r>
          </a:p>
          <a:p>
            <a:pPr marL="342900" indent="-342900">
              <a:buAutoNum type="arabicPeriod"/>
            </a:pPr>
            <a:r>
              <a:rPr lang="cs-CZ" b="1" i="1" dirty="0" smtClean="0"/>
              <a:t>Spolupráce s ostatními učiteli, rodiči</a:t>
            </a:r>
          </a:p>
          <a:p>
            <a:pPr marL="342900" indent="-342900">
              <a:buAutoNum type="arabicPeriod"/>
            </a:pPr>
            <a:r>
              <a:rPr lang="cs-CZ" b="1" i="1" dirty="0" smtClean="0"/>
              <a:t>Hledání příčin</a:t>
            </a:r>
          </a:p>
          <a:p>
            <a:pPr marL="342900" indent="-342900">
              <a:buAutoNum type="arabicPeriod"/>
            </a:pPr>
            <a:r>
              <a:rPr lang="cs-CZ" b="1" i="1" dirty="0" smtClean="0"/>
              <a:t>Dodržovat individuální přístup</a:t>
            </a:r>
          </a:p>
          <a:p>
            <a:pPr marL="342900" indent="-342900">
              <a:buAutoNum type="arabicPeriod"/>
            </a:pPr>
            <a:r>
              <a:rPr lang="cs-CZ" b="1" i="1" dirty="0" smtClean="0"/>
              <a:t>Návrh konkrétních opatření</a:t>
            </a:r>
          </a:p>
          <a:p>
            <a:pPr marL="342900" indent="-342900">
              <a:buAutoNum type="arabicPeriod"/>
            </a:pPr>
            <a:endParaRPr lang="cs-CZ" b="1" i="1" dirty="0" smtClean="0"/>
          </a:p>
          <a:p>
            <a:endParaRPr lang="cs-CZ" b="1" i="1" dirty="0" smtClean="0"/>
          </a:p>
          <a:p>
            <a:endParaRPr lang="cs-CZ" b="1" i="1" dirty="0"/>
          </a:p>
          <a:p>
            <a:endParaRPr lang="cs-CZ" sz="2400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2579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DIAGNOSTICKÉ METODY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dirty="0" smtClean="0"/>
              <a:t>1. Ústní zkoušky</a:t>
            </a:r>
            <a:r>
              <a:rPr lang="cs-CZ" sz="1800" dirty="0" smtClean="0"/>
              <a:t>: </a:t>
            </a:r>
            <a:r>
              <a:rPr lang="cs-CZ" sz="2000" dirty="0" smtClean="0"/>
              <a:t>	</a:t>
            </a:r>
            <a:r>
              <a:rPr lang="cs-CZ" sz="1600" i="1" dirty="0" smtClean="0"/>
              <a:t>a)orientační 	b)klasifikační</a:t>
            </a:r>
          </a:p>
          <a:p>
            <a:pPr marL="0" indent="0">
              <a:buNone/>
            </a:pPr>
            <a:r>
              <a:rPr lang="cs-CZ" sz="1800" b="1" dirty="0" smtClean="0"/>
              <a:t>2. Písemné zkoušky</a:t>
            </a:r>
          </a:p>
          <a:p>
            <a:pPr>
              <a:buAutoNum type="alphaLcParenR"/>
            </a:pPr>
            <a:r>
              <a:rPr lang="cs-CZ" sz="1600" i="1" dirty="0" smtClean="0"/>
              <a:t>dlouhodobé práce – </a:t>
            </a:r>
            <a:r>
              <a:rPr lang="cs-CZ" sz="1600" i="1" dirty="0" err="1" smtClean="0"/>
              <a:t>zpracov</a:t>
            </a:r>
            <a:r>
              <a:rPr lang="cs-CZ" sz="1600" i="1" dirty="0" smtClean="0"/>
              <a:t>. projektu, vedení čtenář. záznamů</a:t>
            </a:r>
          </a:p>
          <a:p>
            <a:pPr>
              <a:buAutoNum type="alphaLcParenR"/>
            </a:pPr>
            <a:r>
              <a:rPr lang="cs-CZ" sz="1600" i="1" dirty="0" smtClean="0"/>
              <a:t>analýza obsahu – diktáty, sloh. cvičení, </a:t>
            </a:r>
            <a:r>
              <a:rPr lang="cs-CZ" sz="1600" i="1" dirty="0" err="1" smtClean="0"/>
              <a:t>pís</a:t>
            </a:r>
            <a:r>
              <a:rPr lang="cs-CZ" sz="1600" i="1" dirty="0" smtClean="0"/>
              <a:t>. práce  matematiky, cizích jazyků</a:t>
            </a:r>
          </a:p>
          <a:p>
            <a:pPr marL="0" indent="0">
              <a:buNone/>
            </a:pPr>
            <a:r>
              <a:rPr lang="cs-CZ" sz="1800" b="1" dirty="0" smtClean="0"/>
              <a:t>3. Analýza úkolů a výkonů žáka </a:t>
            </a:r>
            <a:r>
              <a:rPr lang="cs-CZ" sz="1600" i="1" dirty="0" smtClean="0"/>
              <a:t>– rozbor celkové učební činnosti, procesu učení, jazykových </a:t>
            </a:r>
          </a:p>
          <a:p>
            <a:pPr marL="0" indent="0">
              <a:buNone/>
            </a:pPr>
            <a:r>
              <a:rPr lang="cs-CZ" sz="1600" i="1" dirty="0" smtClean="0"/>
              <a:t>       projevů, technických prací</a:t>
            </a:r>
          </a:p>
          <a:p>
            <a:pPr marL="0" indent="0">
              <a:buNone/>
            </a:pPr>
            <a:r>
              <a:rPr lang="cs-CZ" sz="1800" b="1" dirty="0" smtClean="0"/>
              <a:t>4. Analýza výsledků činnosti   </a:t>
            </a:r>
            <a:r>
              <a:rPr lang="cs-CZ" sz="1600" i="1" dirty="0" smtClean="0"/>
              <a:t>- výrobků, výkresů</a:t>
            </a:r>
          </a:p>
          <a:p>
            <a:pPr marL="0" indent="0">
              <a:buNone/>
            </a:pPr>
            <a:r>
              <a:rPr lang="cs-CZ" sz="1800" b="1" dirty="0" smtClean="0"/>
              <a:t>5. Didaktické testy</a:t>
            </a:r>
          </a:p>
          <a:p>
            <a:pPr marL="0" indent="0">
              <a:buNone/>
            </a:pPr>
            <a:r>
              <a:rPr lang="cs-CZ" sz="1800" b="1" dirty="0" smtClean="0"/>
              <a:t>6. Metoda rozhovoru</a:t>
            </a:r>
          </a:p>
          <a:p>
            <a:pPr marL="0" indent="0">
              <a:buNone/>
            </a:pPr>
            <a:r>
              <a:rPr lang="cs-CZ" sz="1800" b="1" dirty="0" smtClean="0"/>
              <a:t>7. Systematické dlouhodobé pozorování žáka</a:t>
            </a:r>
          </a:p>
          <a:p>
            <a:pPr marL="0" indent="0">
              <a:buNone/>
            </a:pPr>
            <a:r>
              <a:rPr lang="cs-CZ" sz="1800" b="1" dirty="0" smtClean="0"/>
              <a:t>8. Dotazník</a:t>
            </a:r>
          </a:p>
          <a:p>
            <a:pPr marL="0" indent="0">
              <a:buNone/>
            </a:pPr>
            <a:r>
              <a:rPr lang="cs-CZ" sz="1800" b="1" dirty="0" smtClean="0"/>
              <a:t>9. Retrospektivní  a anamnestické metody</a:t>
            </a:r>
          </a:p>
          <a:p>
            <a:pPr marL="0" indent="0">
              <a:buNone/>
            </a:pPr>
            <a:r>
              <a:rPr lang="cs-CZ" sz="1800" b="1" dirty="0" smtClean="0"/>
              <a:t>10 Studium pedagogické dokumentace a údajů o žákovi</a:t>
            </a:r>
          </a:p>
          <a:p>
            <a:pPr marL="0" indent="0">
              <a:buNone/>
            </a:pPr>
            <a:r>
              <a:rPr lang="cs-CZ" sz="1800" b="1" dirty="0" smtClean="0"/>
              <a:t>-------------------------------------------------------------------------------------------------------------------</a:t>
            </a:r>
          </a:p>
          <a:p>
            <a:pPr marL="0" indent="0">
              <a:buNone/>
            </a:pPr>
            <a:r>
              <a:rPr lang="cs-CZ" sz="1800" b="1" dirty="0" smtClean="0"/>
              <a:t>Diagnóza skupiny, třídy - </a:t>
            </a:r>
            <a:r>
              <a:rPr lang="cs-CZ" sz="1600" i="1" dirty="0" smtClean="0"/>
              <a:t>hospitace</a:t>
            </a:r>
          </a:p>
          <a:p>
            <a:pPr marL="0" indent="0">
              <a:buNone/>
            </a:pPr>
            <a:r>
              <a:rPr lang="cs-CZ" sz="1800" b="1" dirty="0" smtClean="0"/>
              <a:t>Metody </a:t>
            </a:r>
            <a:r>
              <a:rPr lang="cs-CZ" sz="1800" b="1" dirty="0" err="1" smtClean="0"/>
              <a:t>autodiagnostické</a:t>
            </a:r>
            <a:r>
              <a:rPr lang="cs-CZ" sz="1800" b="1" dirty="0" smtClean="0"/>
              <a:t>  - </a:t>
            </a:r>
            <a:r>
              <a:rPr lang="cs-CZ" sz="1600" i="1" dirty="0" smtClean="0"/>
              <a:t>posuzování vlastního pedagogického působení</a:t>
            </a:r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2946514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12777"/>
            <a:ext cx="8229600" cy="144016"/>
          </a:xfrm>
        </p:spPr>
        <p:txBody>
          <a:bodyPr>
            <a:normAutofit fontScale="90000"/>
          </a:bodyPr>
          <a:lstStyle/>
          <a:p>
            <a:r>
              <a:rPr lang="cs-CZ" sz="4900" dirty="0" smtClean="0"/>
              <a:t>APLIKACE</a:t>
            </a:r>
            <a:br>
              <a:rPr lang="cs-CZ" sz="4900" dirty="0" smtClean="0"/>
            </a:br>
            <a:r>
              <a:rPr lang="cs-CZ" sz="4900" dirty="0"/>
              <a:t/>
            </a:r>
            <a:br>
              <a:rPr lang="cs-CZ" sz="49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28801"/>
            <a:ext cx="7571184" cy="44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i="1" dirty="0" smtClean="0"/>
              <a:t>- používání získaných abstraktních vědomostí a dovedností v praktické činnosti</a:t>
            </a:r>
          </a:p>
          <a:p>
            <a:pPr marL="0" indent="0">
              <a:buNone/>
            </a:pPr>
            <a:endParaRPr lang="cs-CZ" sz="1800" i="1" dirty="0"/>
          </a:p>
          <a:p>
            <a:pPr>
              <a:buFontTx/>
              <a:buChar char="-"/>
            </a:pPr>
            <a:r>
              <a:rPr lang="cs-CZ" sz="1800" i="1" dirty="0" smtClean="0"/>
              <a:t>využití zobecněných postupů pro řešení  širokého okruhu problémů</a:t>
            </a:r>
          </a:p>
          <a:p>
            <a:pPr>
              <a:buFontTx/>
              <a:buChar char="-"/>
            </a:pPr>
            <a:r>
              <a:rPr lang="cs-CZ" sz="1800" i="1" dirty="0"/>
              <a:t>u</a:t>
            </a:r>
            <a:r>
              <a:rPr lang="cs-CZ" sz="1800" i="1" dirty="0" smtClean="0"/>
              <a:t>čit žáky spojovat teorii s praxí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381509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I. Konstruktivistické pojetí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5"/>
          </a:xfrm>
        </p:spPr>
        <p:txBody>
          <a:bodyPr>
            <a:normAutofit fontScale="85000" lnSpcReduction="20000"/>
          </a:bodyPr>
          <a:lstStyle/>
          <a:p>
            <a:r>
              <a:rPr lang="cs-CZ" sz="2400" b="1" dirty="0"/>
              <a:t>Evokace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je </a:t>
            </a:r>
            <a:r>
              <a:rPr lang="cs-CZ" sz="2000" dirty="0"/>
              <a:t>první fází procesu učení. Jejím cílem je pomoci žákům vybavit si (evokovat):</a:t>
            </a:r>
          </a:p>
          <a:p>
            <a:r>
              <a:rPr lang="cs-CZ" sz="2000" dirty="0"/>
              <a:t>- co již o tématu vědí,</a:t>
            </a:r>
            <a:br>
              <a:rPr lang="cs-CZ" sz="2000" dirty="0"/>
            </a:br>
            <a:r>
              <a:rPr lang="cs-CZ" sz="2000" dirty="0"/>
              <a:t>- co se domnívají, že o něm vědí,</a:t>
            </a:r>
            <a:br>
              <a:rPr lang="cs-CZ" sz="2000" dirty="0"/>
            </a:br>
            <a:r>
              <a:rPr lang="cs-CZ" sz="2000" dirty="0"/>
              <a:t>- jaké je napadají otázky,</a:t>
            </a:r>
            <a:br>
              <a:rPr lang="cs-CZ" sz="2000" dirty="0"/>
            </a:br>
            <a:r>
              <a:rPr lang="cs-CZ" sz="2000" dirty="0"/>
              <a:t>- co si o tématu myslí apod</a:t>
            </a:r>
            <a:r>
              <a:rPr lang="cs-CZ" sz="2000" dirty="0" smtClean="0"/>
              <a:t>.</a:t>
            </a:r>
          </a:p>
          <a:p>
            <a:endParaRPr lang="cs-CZ" sz="2000" dirty="0"/>
          </a:p>
          <a:p>
            <a:r>
              <a:rPr lang="cs-CZ" sz="2400" b="1" dirty="0" smtClean="0"/>
              <a:t>Uvědomění </a:t>
            </a:r>
            <a:r>
              <a:rPr lang="cs-CZ" sz="2400" b="1" dirty="0"/>
              <a:t>si významu nové </a:t>
            </a:r>
            <a:r>
              <a:rPr lang="cs-CZ" sz="2400" b="1" dirty="0" smtClean="0"/>
              <a:t>informace</a:t>
            </a:r>
          </a:p>
          <a:p>
            <a:r>
              <a:rPr lang="cs-CZ" sz="2000" dirty="0" smtClean="0"/>
              <a:t>je </a:t>
            </a:r>
            <a:r>
              <a:rPr lang="cs-CZ" sz="2000" dirty="0"/>
              <a:t>druhá fáze procesu učení. Žáci v ní zpracovávají nové informace a zařazují si je do vlastní struktury poznání (mezi informace, které si již vybavili a utřídili si během evokace).</a:t>
            </a:r>
          </a:p>
          <a:p>
            <a:endParaRPr lang="cs-CZ" sz="2000" b="1" dirty="0" smtClean="0"/>
          </a:p>
          <a:p>
            <a:r>
              <a:rPr lang="cs-CZ" sz="2400" b="1" dirty="0" smtClean="0"/>
              <a:t>Reflexe </a:t>
            </a:r>
            <a:endParaRPr lang="cs-CZ" sz="2400" b="1" dirty="0"/>
          </a:p>
          <a:p>
            <a:r>
              <a:rPr lang="cs-CZ" sz="2000" dirty="0" smtClean="0"/>
              <a:t>Reflektovat </a:t>
            </a:r>
            <a:r>
              <a:rPr lang="cs-CZ" sz="2000" dirty="0"/>
              <a:t>je možné jak obsah (co nyní žáci o tématu vědí, co si potvrdili, co si vyvrátili, co si upřesnili, na jaké otázky stále neznají odpověď, co dalšího by chtěli o tématu vědět apod.), tak také procesy (jak k těmto poznatkům došli, co se během učení dělo, zda se jim práce dařila a díky čemu apod.). </a:t>
            </a:r>
          </a:p>
          <a:p>
            <a:r>
              <a:rPr lang="cs-CZ" sz="2000" dirty="0" smtClean="0"/>
              <a:t>Důležité </a:t>
            </a:r>
            <a:r>
              <a:rPr lang="cs-CZ" sz="2000" dirty="0"/>
              <a:t>na reflexi je to, že ji provádí žáci společně s učitelem, nejedná se tedy o zhodnocení práce žáků učitelem.</a:t>
            </a:r>
          </a:p>
          <a:p>
            <a:r>
              <a:rPr lang="cs-CZ" sz="2000" dirty="0"/>
              <a:t>E-U-R slouží učiteli k tomu, aby plánoval svou výuku se zachováním co nejvíce rysů přirozeného učení, které je pro žáky nejefektivnější. 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073539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1916832"/>
            <a:ext cx="78488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Pasch, M. et al. (1998). </a:t>
            </a:r>
            <a:r>
              <a:rPr lang="cs-CZ" sz="2000" i="1" dirty="0"/>
              <a:t>Od vzdělávacího programu k vyučovací hodině.</a:t>
            </a:r>
            <a:r>
              <a:rPr lang="cs-CZ" sz="2000" dirty="0"/>
              <a:t> Praha: Portál.</a:t>
            </a:r>
          </a:p>
          <a:p>
            <a:r>
              <a:rPr lang="cs-CZ" sz="2000" dirty="0"/>
              <a:t>Janík, </a:t>
            </a:r>
            <a:r>
              <a:rPr lang="cs-CZ" sz="2000" dirty="0" err="1"/>
              <a:t>T.,Maňák</a:t>
            </a:r>
            <a:r>
              <a:rPr lang="cs-CZ" sz="2000" dirty="0"/>
              <a:t>, </a:t>
            </a:r>
            <a:r>
              <a:rPr lang="cs-CZ" sz="2000" dirty="0" err="1"/>
              <a:t>J.,Knecht</a:t>
            </a:r>
            <a:r>
              <a:rPr lang="cs-CZ" sz="2000" dirty="0"/>
              <a:t>, P. (2009). </a:t>
            </a:r>
            <a:r>
              <a:rPr lang="cs-CZ" sz="2000" i="1" dirty="0"/>
              <a:t>Cíle a obsahy školního vzdělávání a metodologie jejich utváření</a:t>
            </a:r>
            <a:r>
              <a:rPr lang="cs-CZ" sz="2000" dirty="0"/>
              <a:t>. Brno: </a:t>
            </a:r>
            <a:r>
              <a:rPr lang="cs-CZ" sz="2000" dirty="0" err="1"/>
              <a:t>Paido</a:t>
            </a:r>
            <a:r>
              <a:rPr lang="cs-CZ" sz="2000" dirty="0"/>
              <a:t>. </a:t>
            </a:r>
          </a:p>
          <a:p>
            <a:r>
              <a:rPr lang="cs-CZ" sz="2000" dirty="0"/>
              <a:t>Skalková, J. (2007).  </a:t>
            </a:r>
            <a:r>
              <a:rPr lang="cs-CZ" sz="2000" i="1" dirty="0"/>
              <a:t>Obecná didaktika</a:t>
            </a:r>
            <a:r>
              <a:rPr lang="cs-CZ" sz="2000" dirty="0"/>
              <a:t>. Praha: </a:t>
            </a:r>
            <a:r>
              <a:rPr lang="cs-CZ" sz="2000" dirty="0" err="1"/>
              <a:t>Grada</a:t>
            </a:r>
            <a:r>
              <a:rPr lang="cs-CZ" sz="2000" dirty="0" smtClean="0"/>
              <a:t>.</a:t>
            </a:r>
            <a:endParaRPr lang="cs-CZ" sz="20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Slavík, Jan.(1999).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Hodnocení v současné škole. Praha: Portál.</a:t>
            </a:r>
            <a:endParaRPr lang="cs-CZ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899592" y="1013519"/>
            <a:ext cx="15797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Literatura:</a:t>
            </a:r>
            <a:endParaRPr lang="cs-CZ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92929" y="4725144"/>
            <a:ext cx="219213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i="1" dirty="0"/>
              <a:t>Zpracovala: Vladimíra Neužilová</a:t>
            </a:r>
          </a:p>
        </p:txBody>
      </p:sp>
    </p:spTree>
    <p:extLst>
      <p:ext uri="{BB962C8B-B14F-4D97-AF65-F5344CB8AC3E}">
        <p14:creationId xmlns:p14="http://schemas.microsoft.com/office/powerpoint/2010/main" val="31795669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497</Words>
  <Application>Microsoft Office PowerPoint</Application>
  <PresentationFormat>Předvádění na obrazovce (4:3)</PresentationFormat>
  <Paragraphs>149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4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Motiv systému Office</vt:lpstr>
      <vt:lpstr>Vlastní návrh</vt:lpstr>
      <vt:lpstr>1_Vlastní návrh</vt:lpstr>
      <vt:lpstr>2_Vlastní návrh</vt:lpstr>
      <vt:lpstr>VYUČOVACÍ PROCE S A JEHO FÁZE</vt:lpstr>
      <vt:lpstr>MOTIVACE</vt:lpstr>
      <vt:lpstr>EXPOZICE</vt:lpstr>
      <vt:lpstr>FIXACE </vt:lpstr>
      <vt:lpstr>DIAGNÓZA didaktická//pedagogická</vt:lpstr>
      <vt:lpstr>DIAGNOSTICKÉ METODY</vt:lpstr>
      <vt:lpstr>APLIKACE    </vt:lpstr>
      <vt:lpstr>I. Konstruktivistické pojetí</vt:lpstr>
      <vt:lpstr>Prezentace aplikace PowerPoint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VYUČOVACÍ PROCE S A JEHO FÁZE</dc:title>
  <dc:creator>Vladimíra Neužilová</dc:creator>
  <cp:lastModifiedBy>Vladimíra Neužilová</cp:lastModifiedBy>
  <cp:revision>40</cp:revision>
  <dcterms:created xsi:type="dcterms:W3CDTF">2013-03-05T17:49:48Z</dcterms:created>
  <dcterms:modified xsi:type="dcterms:W3CDTF">2016-04-25T17:18:18Z</dcterms:modified>
</cp:coreProperties>
</file>