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0"/>
  </p:notesMasterIdLst>
  <p:sldIdLst>
    <p:sldId id="256" r:id="rId2"/>
    <p:sldId id="280" r:id="rId3"/>
    <p:sldId id="281" r:id="rId4"/>
    <p:sldId id="266" r:id="rId5"/>
    <p:sldId id="295" r:id="rId6"/>
    <p:sldId id="282" r:id="rId7"/>
    <p:sldId id="296" r:id="rId8"/>
    <p:sldId id="297" r:id="rId9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7"/>
    <p:restoredTop sz="94687"/>
  </p:normalViewPr>
  <p:slideViewPr>
    <p:cSldViewPr>
      <p:cViewPr varScale="1">
        <p:scale>
          <a:sx n="120" d="100"/>
          <a:sy n="120" d="100"/>
        </p:scale>
        <p:origin x="1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how_to_escape_education_s_death_valle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d.com/talks/sir_ken_robinson_bring_on_the_revolution" TargetMode="External"/><Relationship Id="rId4" Type="http://schemas.openxmlformats.org/officeDocument/2006/relationships/hyperlink" Target="http://www.ted.com/talks/ken_robinson_changing_education_paradigms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158104"/>
            <a:ext cx="8569325" cy="1538242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smtClean="0"/>
              <a:t>Psychologie Výchovy a vzdělávání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 a o vědním oboru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126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dopoledne </a:t>
            </a:r>
            <a:r>
              <a:rPr lang="cs-CZ" i="1" dirty="0" smtClean="0"/>
              <a:t>(9:00-10:00)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/>
          </a:bodyPr>
          <a:lstStyle/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Zkouškový test ve zkouškovém období</a:t>
            </a:r>
          </a:p>
          <a:p>
            <a:pPr marL="654050" lvl="2" indent="-352425" eaLnBrk="1" hangingPunct="1">
              <a:spcBef>
                <a:spcPts val="775"/>
              </a:spcBef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25 otázek, nucená volba, el. zpracování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Některé podklady k přednáškám (hlavně </a:t>
            </a:r>
            <a:r>
              <a:rPr lang="cs-CZ" dirty="0" err="1"/>
              <a:t>ppt</a:t>
            </a:r>
            <a:r>
              <a:rPr lang="cs-CZ" dirty="0"/>
              <a:t>. prezentace) budou umístěny v </a:t>
            </a:r>
            <a:r>
              <a:rPr lang="cs-CZ" dirty="0" err="1"/>
              <a:t>ISu</a:t>
            </a:r>
            <a:r>
              <a:rPr lang="cs-CZ" dirty="0"/>
              <a:t>, v sekci Studijní materiály.</a:t>
            </a:r>
            <a:endParaRPr lang="cs-CZ" dirty="0" smtClean="0"/>
          </a:p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J. </a:t>
            </a:r>
            <a:r>
              <a:rPr lang="en-US" dirty="0" err="1"/>
              <a:t>Pedagogická</a:t>
            </a:r>
            <a:r>
              <a:rPr lang="en-US" dirty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r>
              <a:rPr lang="cs-CZ" dirty="0"/>
              <a:t>Sylabus předmětu http://bit.ly/1GyMnvN </a:t>
            </a:r>
            <a:endParaRPr lang="cs-CZ" dirty="0" smtClean="0"/>
          </a:p>
          <a:p>
            <a:r>
              <a:rPr lang="cs-CZ" dirty="0" smtClean="0"/>
              <a:t>Podklady </a:t>
            </a:r>
            <a:r>
              <a:rPr lang="cs-CZ" dirty="0"/>
              <a:t>prof. Kohoutka v e-</a:t>
            </a:r>
            <a:r>
              <a:rPr lang="cs-CZ" dirty="0" err="1"/>
              <a:t>learningu</a:t>
            </a:r>
            <a:r>
              <a:rPr lang="cs-CZ" dirty="0"/>
              <a:t> http://moodlinka.ped.muni.cz/course/view.php?id=1546 </a:t>
            </a:r>
            <a:endParaRPr lang="cs-CZ" dirty="0" smtClean="0"/>
          </a:p>
          <a:p>
            <a:r>
              <a:rPr lang="cs-CZ" dirty="0" smtClean="0"/>
              <a:t>Internetové </a:t>
            </a:r>
            <a:r>
              <a:rPr lang="cs-CZ" dirty="0"/>
              <a:t>zdroje (netřeba příliš vysvětlovat, ale…) </a:t>
            </a:r>
            <a:r>
              <a:rPr lang="cs-CZ" dirty="0" err="1"/>
              <a:t>videopřednášky</a:t>
            </a:r>
            <a:r>
              <a:rPr lang="cs-CZ" dirty="0"/>
              <a:t>: http://www.ted.com/topics/psychology </a:t>
            </a:r>
            <a:endParaRPr lang="cs-CZ" dirty="0" smtClean="0"/>
          </a:p>
          <a:p>
            <a:r>
              <a:rPr lang="cs-CZ" dirty="0" smtClean="0"/>
              <a:t>Elektronické </a:t>
            </a:r>
            <a:r>
              <a:rPr lang="cs-CZ" dirty="0"/>
              <a:t>zdroje dostupné prostřednictvím knihovny </a:t>
            </a:r>
            <a:r>
              <a:rPr lang="cs-CZ" dirty="0" err="1"/>
              <a:t>PedF</a:t>
            </a:r>
            <a:r>
              <a:rPr lang="cs-CZ" dirty="0"/>
              <a:t> MU http://www.ped.muni.cz/wlib/neweb/index.php </a:t>
            </a:r>
            <a:endParaRPr lang="cs-CZ" dirty="0" smtClean="0"/>
          </a:p>
          <a:p>
            <a:r>
              <a:rPr lang="cs-CZ" dirty="0" smtClean="0"/>
              <a:t>Další </a:t>
            </a:r>
            <a:r>
              <a:rPr lang="cs-CZ" dirty="0"/>
              <a:t>odkazy viz Informační služby na webu </a:t>
            </a:r>
            <a:r>
              <a:rPr lang="cs-CZ" dirty="0" err="1"/>
              <a:t>PedF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Odborné </a:t>
            </a:r>
            <a:r>
              <a:rPr lang="cs-CZ" dirty="0"/>
              <a:t>časopisy Pedagogika, Studia </a:t>
            </a:r>
            <a:r>
              <a:rPr lang="cs-CZ" dirty="0" err="1"/>
              <a:t>paedagogica</a:t>
            </a:r>
            <a:r>
              <a:rPr lang="cs-CZ" dirty="0"/>
              <a:t>, Orbis </a:t>
            </a:r>
            <a:r>
              <a:rPr lang="cs-CZ" dirty="0" err="1"/>
              <a:t>Scholae</a:t>
            </a:r>
            <a:r>
              <a:rPr lang="cs-CZ" dirty="0"/>
              <a:t>, Pedagogická orientace, </a:t>
            </a:r>
            <a:r>
              <a:rPr lang="cs-CZ" dirty="0" smtClean="0"/>
              <a:t>Komenský, </a:t>
            </a:r>
            <a:r>
              <a:rPr lang="cs-CZ" dirty="0" err="1" smtClean="0"/>
              <a:t>Psychológia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patopsychologia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 a </a:t>
            </a:r>
            <a:r>
              <a:rPr lang="cs-CZ" dirty="0" smtClean="0"/>
              <a:t>další</a:t>
            </a:r>
          </a:p>
          <a:p>
            <a:r>
              <a:rPr lang="cs-CZ" dirty="0" smtClean="0"/>
              <a:t> </a:t>
            </a:r>
            <a:r>
              <a:rPr lang="cs-CZ" dirty="0"/>
              <a:t>Další (populární) zdroje…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2038403"/>
            <a:ext cx="1549735" cy="220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endParaRPr lang="cs-CZ" dirty="0" smtClean="0"/>
          </a:p>
          <a:p>
            <a:pPr marL="0" indent="0">
              <a:buNone/>
              <a:defRPr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www.ted.com/talks/ken_robinson_how_to_escape_education_s_death_valley</a:t>
            </a:r>
            <a:endParaRPr lang="cs-CZ" dirty="0" smtClean="0">
              <a:hlinkClick r:id="rId4"/>
            </a:endParaRPr>
          </a:p>
          <a:p>
            <a:pPr>
              <a:defRPr/>
            </a:pPr>
            <a:endParaRPr lang="cs-CZ" dirty="0" smtClean="0">
              <a:hlinkClick r:id="rId4"/>
            </a:endParaRPr>
          </a:p>
          <a:p>
            <a:pPr>
              <a:defRPr/>
            </a:pPr>
            <a:r>
              <a:rPr lang="cs-CZ" dirty="0" smtClean="0"/>
              <a:t>Pro zájemce ještě jedno video</a:t>
            </a:r>
            <a:endParaRPr lang="cs-CZ" dirty="0">
              <a:hlinkClick r:id="rId5"/>
            </a:endParaRPr>
          </a:p>
          <a:p>
            <a:pPr>
              <a:defRPr/>
            </a:pPr>
            <a:endParaRPr lang="cs-CZ" dirty="0" smtClean="0">
              <a:hlinkClick r:id="rId5"/>
            </a:endParaRPr>
          </a:p>
          <a:p>
            <a:pPr marL="0" indent="0">
              <a:buNone/>
              <a:defRPr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www.ted.com/talks/sir_ken_robinson_bring_on_the_revolution</a:t>
            </a:r>
            <a:endParaRPr lang="cs-CZ" dirty="0"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jako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mě na výuce baví a proč vlastně chci učit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Sledovat vývoj různých dětí a jejich zájem</a:t>
            </a:r>
          </a:p>
          <a:p>
            <a:pPr lvl="1"/>
            <a:r>
              <a:rPr lang="cs-CZ" dirty="0" smtClean="0"/>
              <a:t>Motivovat je k učení na celý život</a:t>
            </a:r>
          </a:p>
          <a:p>
            <a:pPr lvl="1"/>
            <a:r>
              <a:rPr lang="cs-CZ" dirty="0" smtClean="0"/>
              <a:t>Zaujmout je pro předmět, který učím</a:t>
            </a:r>
            <a:endParaRPr lang="cs-CZ" dirty="0" smtClean="0"/>
          </a:p>
          <a:p>
            <a:r>
              <a:rPr lang="cs-CZ" dirty="0" smtClean="0"/>
              <a:t>Které činnosti v rámci profese učitele mě naplňují (jsou součástí mého „já“) a které ne?</a:t>
            </a:r>
          </a:p>
          <a:p>
            <a:r>
              <a:rPr lang="cs-CZ" dirty="0" smtClean="0"/>
              <a:t>Čeho se jako učitel bojím?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29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se ve výuce změnilo a jaké jsou výzvy pro učitele v </a:t>
            </a:r>
            <a:r>
              <a:rPr lang="cs-CZ" smtClean="0"/>
              <a:t>současné škole?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Narůstající diverzita </a:t>
            </a:r>
          </a:p>
          <a:p>
            <a:pPr lvl="1"/>
            <a:r>
              <a:rPr lang="cs-CZ" dirty="0" smtClean="0"/>
              <a:t>v populaci žáků i rodičů</a:t>
            </a:r>
          </a:p>
          <a:p>
            <a:pPr lvl="1"/>
            <a:r>
              <a:rPr lang="cs-CZ" dirty="0" smtClean="0"/>
              <a:t>V přístupech k výuce aj.</a:t>
            </a:r>
          </a:p>
          <a:p>
            <a:r>
              <a:rPr lang="cs-CZ" dirty="0" smtClean="0"/>
              <a:t>Vliv komunikačních technologií na obsah i průběh výuky</a:t>
            </a:r>
          </a:p>
          <a:p>
            <a:r>
              <a:rPr lang="cs-CZ" dirty="0" smtClean="0"/>
              <a:t>Tlak na evaluaci, hodnocení a efektivitu výuky</a:t>
            </a:r>
          </a:p>
          <a:p>
            <a:r>
              <a:rPr lang="cs-CZ" dirty="0" smtClean="0"/>
              <a:t>Tlak na celoživotní profesní rozvoj učitelů a změny v pojetí profese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615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</TotalTime>
  <Words>340</Words>
  <Application>Microsoft Office PowerPoint</Application>
  <PresentationFormat>Vlastní</PresentationFormat>
  <Paragraphs>52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Times New Roman</vt:lpstr>
      <vt:lpstr>Tw Cen MT</vt:lpstr>
      <vt:lpstr>Verdana</vt:lpstr>
      <vt:lpstr>Wingdings</vt:lpstr>
      <vt:lpstr>Wingdings 2</vt:lpstr>
      <vt:lpstr>Medián</vt:lpstr>
      <vt:lpstr>Psychologie Výchovy a vzdělávání</vt:lpstr>
      <vt:lpstr>Kontakt</vt:lpstr>
      <vt:lpstr>Požadavky na ukončení kurzu</vt:lpstr>
      <vt:lpstr>Koncepce kurzu</vt:lpstr>
      <vt:lpstr>Literatura</vt:lpstr>
      <vt:lpstr>Pedagogická psychologie</vt:lpstr>
      <vt:lpstr>Já jako učitel</vt:lpstr>
      <vt:lpstr>Co se ve výuce změnilo a jaké jsou výzvy pro učitele v současné škole?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46</cp:revision>
  <dcterms:modified xsi:type="dcterms:W3CDTF">2016-02-24T09:49:34Z</dcterms:modified>
</cp:coreProperties>
</file>