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0"/>
  </p:notesMasterIdLst>
  <p:sldIdLst>
    <p:sldId id="256" r:id="rId2"/>
    <p:sldId id="280" r:id="rId3"/>
    <p:sldId id="281" r:id="rId4"/>
    <p:sldId id="266" r:id="rId5"/>
    <p:sldId id="295" r:id="rId6"/>
    <p:sldId id="282" r:id="rId7"/>
    <p:sldId id="296" r:id="rId8"/>
    <p:sldId id="297" r:id="rId9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7"/>
    <p:restoredTop sz="94687"/>
  </p:normalViewPr>
  <p:slideViewPr>
    <p:cSldViewPr>
      <p:cViewPr varScale="1">
        <p:scale>
          <a:sx n="120" d="100"/>
          <a:sy n="120" d="100"/>
        </p:scale>
        <p:origin x="18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596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02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58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562385-A5A5-42B2-8648-EAC448C8A9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5C44-CE27-49B3-9D83-BA9C31E42C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C2F0-2B8A-4C4A-A921-1F506CCF4D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01C4-4B3C-4BC7-8D07-5C26F87724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26832-F69C-46AC-AA09-4EAE1F7D59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63BE8D-A110-4DE8-A763-4CF1E64697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4E6E03-2787-43A6-94A7-90C5F1CB3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7AC2-CF05-496A-922A-4ECBF127B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0C83BF-0878-488C-887F-74B7D38EA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9A2E-1984-46DB-8402-7EC3AB42A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16D64C60-0C56-4391-AE9E-19C2F18D0E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B26229-CB39-4CC2-831F-97F1B5D0A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0" r:id="rId2"/>
    <p:sldLayoutId id="2147483865" r:id="rId3"/>
    <p:sldLayoutId id="2147483866" r:id="rId4"/>
    <p:sldLayoutId id="2147483867" r:id="rId5"/>
    <p:sldLayoutId id="2147483861" r:id="rId6"/>
    <p:sldLayoutId id="2147483868" r:id="rId7"/>
    <p:sldLayoutId id="2147483862" r:id="rId8"/>
    <p:sldLayoutId id="2147483869" r:id="rId9"/>
    <p:sldLayoutId id="2147483863" r:id="rId10"/>
    <p:sldLayoutId id="21474838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ken_robinson_how_to_escape_education_s_death_valle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d.com/talks/sir_ken_robinson_bring_on_the_revolution" TargetMode="External"/><Relationship Id="rId4" Type="http://schemas.openxmlformats.org/officeDocument/2006/relationships/hyperlink" Target="http://www.ted.com/talks/ken_robinson_changing_education_paradigms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55650" y="1158104"/>
            <a:ext cx="8569325" cy="1538242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cs-CZ" dirty="0" smtClean="0"/>
              <a:t>Psychologie Výchovy a vzdělávání</a:t>
            </a:r>
            <a:endParaRPr lang="en-GB" dirty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Vstupní informace a o vědním oboru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8963"/>
            <a:ext cx="9074150" cy="6937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Kontakt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3412601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 smtClean="0"/>
              <a:t>Mgr. </a:t>
            </a:r>
            <a:r>
              <a:rPr lang="cs-CZ" b="1" dirty="0" err="1" smtClean="0"/>
              <a:t>et</a:t>
            </a:r>
            <a:r>
              <a:rPr lang="cs-CZ" b="1" dirty="0" smtClean="0"/>
              <a:t> Mgr. </a:t>
            </a:r>
            <a:r>
              <a:rPr lang="en-GB" b="1" dirty="0" smtClean="0"/>
              <a:t>Jan 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  <a:endParaRPr lang="en-GB" b="1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mares@</a:t>
            </a:r>
            <a:r>
              <a:rPr lang="cs-CZ" dirty="0" err="1" smtClean="0"/>
              <a:t>ped</a:t>
            </a:r>
            <a:r>
              <a:rPr lang="en-GB" dirty="0" smtClean="0"/>
              <a:t>.</a:t>
            </a:r>
            <a:r>
              <a:rPr lang="en-GB" dirty="0" err="1" smtClean="0"/>
              <a:t>muni.cz</a:t>
            </a:r>
            <a:r>
              <a:rPr lang="en-GB" dirty="0" smtClean="0"/>
              <a:t>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>
                <a:solidFill>
                  <a:srgbClr val="FF0000"/>
                </a:solidFill>
              </a:rPr>
              <a:t>Prosím uvádět v předmětu kód předmětu!</a:t>
            </a:r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diskusní fórum předmětu</a:t>
            </a:r>
            <a:endParaRPr lang="en-GB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konzultační</a:t>
            </a:r>
            <a:r>
              <a:rPr lang="en-GB" dirty="0" smtClean="0"/>
              <a:t> </a:t>
            </a:r>
            <a:r>
              <a:rPr lang="en-GB" dirty="0" err="1" smtClean="0"/>
              <a:t>hodiny</a:t>
            </a:r>
            <a:r>
              <a:rPr lang="en-GB" dirty="0" smtClean="0"/>
              <a:t>: </a:t>
            </a:r>
            <a:r>
              <a:rPr lang="cs-CZ" dirty="0" smtClean="0"/>
              <a:t>pondělí dopoledne </a:t>
            </a:r>
            <a:r>
              <a:rPr lang="cs-CZ" i="1" dirty="0" smtClean="0"/>
              <a:t>(9:00-10:00)</a:t>
            </a:r>
            <a:r>
              <a:rPr lang="en-GB" dirty="0" smtClean="0"/>
              <a:t>;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jindy</a:t>
            </a:r>
            <a:r>
              <a:rPr lang="en-GB" dirty="0" smtClean="0"/>
              <a:t> </a:t>
            </a:r>
            <a:r>
              <a:rPr lang="cs-CZ" dirty="0" smtClean="0"/>
              <a:t>jen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předchozí</a:t>
            </a:r>
            <a:r>
              <a:rPr lang="en-GB" dirty="0" smtClean="0"/>
              <a:t> </a:t>
            </a:r>
            <a:r>
              <a:rPr lang="en-GB" dirty="0" err="1" smtClean="0"/>
              <a:t>domluvě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(</a:t>
            </a:r>
            <a:r>
              <a:rPr lang="en-GB" dirty="0" err="1" smtClean="0"/>
              <a:t>Katedra</a:t>
            </a:r>
            <a:r>
              <a:rPr lang="en-GB" dirty="0" smtClean="0"/>
              <a:t> </a:t>
            </a:r>
            <a:r>
              <a:rPr lang="en-GB" dirty="0" err="1" smtClean="0"/>
              <a:t>psychologie</a:t>
            </a:r>
            <a:r>
              <a:rPr lang="en-GB" dirty="0" smtClean="0"/>
              <a:t>, </a:t>
            </a:r>
            <a:r>
              <a:rPr lang="cs-CZ" dirty="0" smtClean="0"/>
              <a:t>Poříčí 31</a:t>
            </a:r>
            <a:r>
              <a:rPr lang="en-GB" dirty="0" smtClean="0"/>
              <a:t>, Brno)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Požadavky na ukončení kurzu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/>
          </a:bodyPr>
          <a:lstStyle/>
          <a:p>
            <a:pPr marL="352425" lvl="1" indent="-352425" eaLnBrk="1" hangingPunct="1">
              <a:spcBef>
                <a:spcPts val="775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cs-CZ" dirty="0" smtClean="0"/>
              <a:t>Zkouškový test ve zkouškovém období</a:t>
            </a:r>
          </a:p>
          <a:p>
            <a:pPr marL="654050" lvl="2" indent="-352425" eaLnBrk="1" hangingPunct="1">
              <a:spcBef>
                <a:spcPts val="775"/>
              </a:spcBef>
              <a:buSzPct val="60000"/>
              <a:buFont typeface="Wingdings" pitchFamily="2" charset="2"/>
              <a:buChar char=""/>
              <a:defRPr/>
            </a:pPr>
            <a:r>
              <a:rPr lang="cs-CZ" dirty="0" smtClean="0"/>
              <a:t>25 otázek, nucená volba, el. zpracování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Koncepce kurzu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116000"/>
              </a:lnSpc>
            </a:pPr>
            <a:r>
              <a:rPr lang="en-GB" sz="2700" b="1" i="1" smtClean="0"/>
              <a:t>Kurs je věnován</a:t>
            </a:r>
            <a:r>
              <a:rPr lang="cs-CZ" sz="2700" b="1" i="1" smtClean="0"/>
              <a:t>: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vybraným</a:t>
            </a:r>
            <a:r>
              <a:rPr lang="cs-CZ" sz="2200" b="1" i="1" smtClean="0"/>
              <a:t> </a:t>
            </a:r>
            <a:r>
              <a:rPr lang="en-GB" sz="2200" b="1" i="1" smtClean="0"/>
              <a:t>teoretickým a metodologickým otázkám výchovy a vzdělávání </a:t>
            </a:r>
            <a:r>
              <a:rPr lang="en-GB" sz="2200" i="1" smtClean="0"/>
              <a:t>z pohledu 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en-GB" sz="2200" b="1" i="1" smtClean="0"/>
              <a:t>studiu metod </a:t>
            </a:r>
            <a:r>
              <a:rPr lang="en-GB" sz="2200" i="1" smtClean="0"/>
              <a:t>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některým </a:t>
            </a:r>
            <a:r>
              <a:rPr lang="en-GB" sz="2200" b="1" i="1" smtClean="0"/>
              <a:t>širším souvislostem výchovy a vzdělávání ve škole a v rodině,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b="1" i="1" smtClean="0"/>
              <a:t>vybraným </a:t>
            </a:r>
            <a:r>
              <a:rPr lang="en-GB" sz="2200" b="1" i="1" smtClean="0"/>
              <a:t>speciálním tématům</a:t>
            </a:r>
            <a:r>
              <a:rPr lang="en-GB" sz="2200" i="1" smtClean="0"/>
              <a:t> pedagogické a školní psychologie</a:t>
            </a:r>
            <a:endParaRPr lang="cs-CZ" sz="2200" i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Některé podklady k přednáškám (hlavně </a:t>
            </a:r>
            <a:r>
              <a:rPr lang="cs-CZ" dirty="0" err="1"/>
              <a:t>ppt</a:t>
            </a:r>
            <a:r>
              <a:rPr lang="cs-CZ" dirty="0"/>
              <a:t>. prezentace) budou umístěny v </a:t>
            </a:r>
            <a:r>
              <a:rPr lang="cs-CZ" dirty="0" err="1"/>
              <a:t>ISu</a:t>
            </a:r>
            <a:r>
              <a:rPr lang="cs-CZ" dirty="0"/>
              <a:t>, v sekci Studijní materiály.</a:t>
            </a:r>
            <a:endParaRPr lang="cs-CZ" dirty="0" smtClean="0"/>
          </a:p>
          <a:p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studijní</a:t>
            </a:r>
            <a:r>
              <a:rPr lang="en-US" dirty="0" smtClean="0"/>
              <a:t> text</a:t>
            </a:r>
          </a:p>
          <a:p>
            <a:r>
              <a:rPr lang="en-US" dirty="0"/>
              <a:t>MAREŠ, J. </a:t>
            </a:r>
            <a:r>
              <a:rPr lang="en-US" dirty="0" err="1"/>
              <a:t>Pedagogická</a:t>
            </a:r>
            <a:r>
              <a:rPr lang="en-US" dirty="0"/>
              <a:t> </a:t>
            </a:r>
            <a:r>
              <a:rPr lang="en-US" dirty="0" err="1" smtClean="0"/>
              <a:t>psychologie</a:t>
            </a:r>
            <a:r>
              <a:rPr lang="en-US" dirty="0" smtClean="0"/>
              <a:t>. Praha: </a:t>
            </a:r>
            <a:r>
              <a:rPr lang="en-US" dirty="0" err="1" smtClean="0"/>
              <a:t>Portál</a:t>
            </a:r>
            <a:r>
              <a:rPr lang="en-US" dirty="0" smtClean="0"/>
              <a:t> 2013.</a:t>
            </a:r>
          </a:p>
          <a:p>
            <a:r>
              <a:rPr lang="cs-CZ" dirty="0"/>
              <a:t>Sylabus předmětu http://bit.ly/1GyMnvN </a:t>
            </a:r>
            <a:endParaRPr lang="cs-CZ" dirty="0" smtClean="0"/>
          </a:p>
          <a:p>
            <a:r>
              <a:rPr lang="cs-CZ" dirty="0" smtClean="0"/>
              <a:t>Podklady </a:t>
            </a:r>
            <a:r>
              <a:rPr lang="cs-CZ" dirty="0"/>
              <a:t>prof. Kohoutka v e-</a:t>
            </a:r>
            <a:r>
              <a:rPr lang="cs-CZ" dirty="0" err="1"/>
              <a:t>learningu</a:t>
            </a:r>
            <a:r>
              <a:rPr lang="cs-CZ" dirty="0"/>
              <a:t> http://moodlinka.ped.muni.cz/course/view.php?id=1546 </a:t>
            </a:r>
            <a:endParaRPr lang="cs-CZ" dirty="0" smtClean="0"/>
          </a:p>
          <a:p>
            <a:r>
              <a:rPr lang="cs-CZ" dirty="0" smtClean="0"/>
              <a:t>Internetové </a:t>
            </a:r>
            <a:r>
              <a:rPr lang="cs-CZ" dirty="0"/>
              <a:t>zdroje (netřeba příliš vysvětlovat, ale…) </a:t>
            </a:r>
            <a:r>
              <a:rPr lang="cs-CZ" dirty="0" err="1"/>
              <a:t>videopřednášky</a:t>
            </a:r>
            <a:r>
              <a:rPr lang="cs-CZ" dirty="0"/>
              <a:t>: http://www.ted.com/topics/psychology </a:t>
            </a:r>
            <a:endParaRPr lang="cs-CZ" dirty="0" smtClean="0"/>
          </a:p>
          <a:p>
            <a:r>
              <a:rPr lang="cs-CZ" dirty="0" smtClean="0"/>
              <a:t>Elektronické </a:t>
            </a:r>
            <a:r>
              <a:rPr lang="cs-CZ" dirty="0"/>
              <a:t>zdroje dostupné prostřednictvím knihovny </a:t>
            </a:r>
            <a:r>
              <a:rPr lang="cs-CZ" dirty="0" err="1"/>
              <a:t>PedF</a:t>
            </a:r>
            <a:r>
              <a:rPr lang="cs-CZ" dirty="0"/>
              <a:t> MU http://www.ped.muni.cz/wlib/neweb/index.php </a:t>
            </a:r>
            <a:endParaRPr lang="cs-CZ" dirty="0" smtClean="0"/>
          </a:p>
          <a:p>
            <a:r>
              <a:rPr lang="cs-CZ" dirty="0" smtClean="0"/>
              <a:t>Další </a:t>
            </a:r>
            <a:r>
              <a:rPr lang="cs-CZ" dirty="0"/>
              <a:t>odkazy viz Informační služby na webu </a:t>
            </a:r>
            <a:r>
              <a:rPr lang="cs-CZ" dirty="0" err="1"/>
              <a:t>PedF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Odborné </a:t>
            </a:r>
            <a:r>
              <a:rPr lang="cs-CZ" dirty="0"/>
              <a:t>časopisy Pedagogika, Studia </a:t>
            </a:r>
            <a:r>
              <a:rPr lang="cs-CZ" dirty="0" err="1"/>
              <a:t>paedagogica</a:t>
            </a:r>
            <a:r>
              <a:rPr lang="cs-CZ" dirty="0"/>
              <a:t>, Orbis </a:t>
            </a:r>
            <a:r>
              <a:rPr lang="cs-CZ" dirty="0" err="1"/>
              <a:t>Scholae</a:t>
            </a:r>
            <a:r>
              <a:rPr lang="cs-CZ" dirty="0"/>
              <a:t>, Pedagogická orientace, </a:t>
            </a:r>
            <a:r>
              <a:rPr lang="cs-CZ" dirty="0" smtClean="0"/>
              <a:t>Komenský, </a:t>
            </a:r>
            <a:r>
              <a:rPr lang="cs-CZ" dirty="0" err="1" smtClean="0"/>
              <a:t>Psychológia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patopsychologia</a:t>
            </a:r>
            <a:r>
              <a:rPr lang="cs-CZ" dirty="0"/>
              <a:t> </a:t>
            </a:r>
            <a:r>
              <a:rPr lang="cs-CZ" dirty="0" err="1"/>
              <a:t>dieťaťa</a:t>
            </a:r>
            <a:r>
              <a:rPr lang="cs-CZ" dirty="0"/>
              <a:t> a </a:t>
            </a:r>
            <a:r>
              <a:rPr lang="cs-CZ" dirty="0" smtClean="0"/>
              <a:t>další</a:t>
            </a:r>
          </a:p>
          <a:p>
            <a:r>
              <a:rPr lang="cs-CZ" dirty="0" smtClean="0"/>
              <a:t> </a:t>
            </a:r>
            <a:r>
              <a:rPr lang="cs-CZ" dirty="0"/>
              <a:t>Další (populární) zdroje…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0890" y="2038403"/>
            <a:ext cx="1549735" cy="220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6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Pedagogická psychologie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9405937" cy="4956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Video na úvod: K. Robinson a jeho přednáška pro TED </a:t>
            </a:r>
            <a:endParaRPr lang="cs-CZ" dirty="0" smtClean="0"/>
          </a:p>
          <a:p>
            <a:pPr marL="0" indent="0">
              <a:buNone/>
              <a:defRPr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www.ted.com/talks/ken_robinson_how_to_escape_education_s_death_valley</a:t>
            </a:r>
            <a:endParaRPr lang="cs-CZ" dirty="0" smtClean="0">
              <a:hlinkClick r:id="rId4"/>
            </a:endParaRPr>
          </a:p>
          <a:p>
            <a:pPr>
              <a:defRPr/>
            </a:pPr>
            <a:endParaRPr lang="cs-CZ" dirty="0" smtClean="0">
              <a:hlinkClick r:id="rId4"/>
            </a:endParaRPr>
          </a:p>
          <a:p>
            <a:pPr>
              <a:defRPr/>
            </a:pPr>
            <a:r>
              <a:rPr lang="cs-CZ" dirty="0" smtClean="0"/>
              <a:t>Pro zájemce ještě jedno video</a:t>
            </a:r>
            <a:endParaRPr lang="cs-CZ" dirty="0">
              <a:hlinkClick r:id="rId5"/>
            </a:endParaRPr>
          </a:p>
          <a:p>
            <a:pPr>
              <a:defRPr/>
            </a:pPr>
            <a:endParaRPr lang="cs-CZ" dirty="0" smtClean="0">
              <a:hlinkClick r:id="rId5"/>
            </a:endParaRPr>
          </a:p>
          <a:p>
            <a:pPr marL="0" indent="0">
              <a:buNone/>
              <a:defRPr/>
            </a:pP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www.ted.com/talks/sir_ken_robinson_bring_on_the_revolution</a:t>
            </a:r>
            <a:endParaRPr lang="cs-CZ" dirty="0">
              <a:hlinkClick r:id="rId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Já jako učitel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mě na výuce baví a proč vlastně chci učit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Sledovat vývoj různých dětí a jejich zájem</a:t>
            </a:r>
          </a:p>
          <a:p>
            <a:pPr lvl="1"/>
            <a:r>
              <a:rPr lang="cs-CZ" dirty="0" smtClean="0"/>
              <a:t>Motivovat je k učení na celý život</a:t>
            </a:r>
          </a:p>
          <a:p>
            <a:pPr lvl="1"/>
            <a:r>
              <a:rPr lang="cs-CZ" dirty="0" smtClean="0"/>
              <a:t>Zaujmout je pro předmět, který učím</a:t>
            </a:r>
            <a:endParaRPr lang="cs-CZ" dirty="0" smtClean="0"/>
          </a:p>
          <a:p>
            <a:r>
              <a:rPr lang="cs-CZ" dirty="0" smtClean="0"/>
              <a:t>Které činnosti v rámci profese učitele mě naplňují (jsou součástí mého „já“) a které ne?</a:t>
            </a:r>
          </a:p>
          <a:p>
            <a:r>
              <a:rPr lang="cs-CZ" dirty="0" smtClean="0"/>
              <a:t>Čeho se jako učitel bojím?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7297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se ve výuce změnilo a jaké jsou výzvy pro učitele v </a:t>
            </a:r>
            <a:r>
              <a:rPr lang="cs-CZ" smtClean="0"/>
              <a:t>současné škole?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Narůstající diverzita </a:t>
            </a:r>
          </a:p>
          <a:p>
            <a:pPr lvl="1"/>
            <a:r>
              <a:rPr lang="cs-CZ" dirty="0" smtClean="0"/>
              <a:t>v populaci žáků i rodičů</a:t>
            </a:r>
          </a:p>
          <a:p>
            <a:pPr lvl="1"/>
            <a:r>
              <a:rPr lang="cs-CZ" dirty="0" smtClean="0"/>
              <a:t>V přístupech k výuce aj.</a:t>
            </a:r>
          </a:p>
          <a:p>
            <a:r>
              <a:rPr lang="cs-CZ" dirty="0" smtClean="0"/>
              <a:t>Vliv komunikačních technologií na obsah i průběh výuky</a:t>
            </a:r>
          </a:p>
          <a:p>
            <a:r>
              <a:rPr lang="cs-CZ" dirty="0" smtClean="0"/>
              <a:t>Tlak na evaluaci, hodnocení a efektivitu výuky</a:t>
            </a:r>
          </a:p>
          <a:p>
            <a:r>
              <a:rPr lang="cs-CZ" dirty="0" smtClean="0"/>
              <a:t>Tlak na celoživotní profesní rozvoj učitelů a změny v pojetí profese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615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523</TotalTime>
  <Words>340</Words>
  <Application>Microsoft Office PowerPoint</Application>
  <PresentationFormat>Vlastní</PresentationFormat>
  <Paragraphs>52</Paragraphs>
  <Slides>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Times New Roman</vt:lpstr>
      <vt:lpstr>Tw Cen MT</vt:lpstr>
      <vt:lpstr>Verdana</vt:lpstr>
      <vt:lpstr>Wingdings</vt:lpstr>
      <vt:lpstr>Wingdings 2</vt:lpstr>
      <vt:lpstr>Medián</vt:lpstr>
      <vt:lpstr>Psychologie Výchovy a vzdělávání</vt:lpstr>
      <vt:lpstr>Kontakt</vt:lpstr>
      <vt:lpstr>Požadavky na ukončení kurzu</vt:lpstr>
      <vt:lpstr>Koncepce kurzu</vt:lpstr>
      <vt:lpstr>Literatura</vt:lpstr>
      <vt:lpstr>Pedagogická psychologie</vt:lpstr>
      <vt:lpstr>Já jako učitel</vt:lpstr>
      <vt:lpstr>Co se ve výuce změnilo a jaké jsou výzvy pro učitele v současné škole?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Mares</cp:lastModifiedBy>
  <cp:revision>46</cp:revision>
  <dcterms:modified xsi:type="dcterms:W3CDTF">2016-02-24T09:49:34Z</dcterms:modified>
</cp:coreProperties>
</file>