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8" r:id="rId4"/>
    <p:sldId id="259" r:id="rId5"/>
    <p:sldId id="267" r:id="rId6"/>
    <p:sldId id="271" r:id="rId7"/>
    <p:sldId id="268" r:id="rId8"/>
    <p:sldId id="269" r:id="rId9"/>
    <p:sldId id="260" r:id="rId10"/>
    <p:sldId id="261" r:id="rId11"/>
    <p:sldId id="266" r:id="rId12"/>
    <p:sldId id="272" r:id="rId13"/>
    <p:sldId id="262" r:id="rId14"/>
    <p:sldId id="264" r:id="rId15"/>
    <p:sldId id="265" r:id="rId16"/>
    <p:sldId id="257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5" d="100"/>
          <a:sy n="125" d="100"/>
        </p:scale>
        <p:origin x="3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7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E4C1D02-5DE7-4BB1-A765-DA9BB400B81F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10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095B-4688-42FC-B824-4F95B295B3A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654741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FBFA53-B34D-43D3-8BEB-0E1241B18602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7D73D-1B50-4711-8FB5-4CF6755C248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73472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67322-319E-4D66-B98B-387456073D87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22098973-E392-4A84-A411-09E64DF4CF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663314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17EDB3-A2EB-43E0-AF18-518470F30E68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F5FA99-56D9-44E5-A6D0-58EF1456E85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0025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4D976-63DB-40FB-853A-44E534BA07EF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8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C51EA093-6B36-4CC5-8008-9105AC5BF617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8074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E3B68D8-B55D-453A-8009-E6846873CF25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6" name="Zástupný symbol pro číslo snímku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DCF0966-A5D4-4B0B-BD08-CA313524B30F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7" name="Zástupný symbol pro zápatí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9795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41B3D1-AAFE-4A80-A519-053304388F57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8" name="Zástupný symbol pro číslo snímku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91A95EB-B36B-45D8-BE1C-C3721FF62862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9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7505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AA985-C178-4CA1-84C5-63CD7CCE9F2A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4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905452-A006-4073-9D34-302C62F7969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4298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DCD79-55FF-4E2B-B577-570A682789FC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68B7143-BAA0-4F0E-93CA-127112C7E9D2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6082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696604-979C-445C-9D4F-F177734A7E34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10382D-7092-4B74-A6AD-D8ECF20F9F0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88529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9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6C69E51-D08E-4EB4-AB88-B09BB3DE12E9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10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0927B83A-A557-4446-9C2B-D3F53DD5EACB}" type="slidenum">
              <a:rPr lang="cs-CZ" altLang="cs-CZ"/>
              <a:pPr/>
              <a:t>‹#›</a:t>
            </a:fld>
            <a:endParaRPr lang="cs-CZ" altLang="cs-CZ"/>
          </a:p>
        </p:txBody>
      </p:sp>
      <p:sp>
        <p:nvSpPr>
          <p:cNvPr id="11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476898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  <a:endParaRPr lang="en-US" altLang="cs-CZ" smtClean="0"/>
          </a:p>
        </p:txBody>
      </p:sp>
      <p:sp>
        <p:nvSpPr>
          <p:cNvPr id="1027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893844AA-32D2-4966-B098-9EC93AB51BDD}" type="datetimeFigureOut">
              <a:rPr lang="cs-CZ"/>
              <a:pPr>
                <a:defRPr/>
              </a:pPr>
              <a:t>1.3.2016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Tw Cen MT" panose="020B0602020104020603" pitchFamily="34" charset="-18"/>
              </a:defRPr>
            </a:lvl1pPr>
          </a:lstStyle>
          <a:p>
            <a:fld id="{B9487F6E-6278-4D30-B2E2-F9570392104F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1" r:id="rId2"/>
    <p:sldLayoutId id="2147483756" r:id="rId3"/>
    <p:sldLayoutId id="2147483757" r:id="rId4"/>
    <p:sldLayoutId id="2147483758" r:id="rId5"/>
    <p:sldLayoutId id="2147483752" r:id="rId6"/>
    <p:sldLayoutId id="2147483759" r:id="rId7"/>
    <p:sldLayoutId id="2147483753" r:id="rId8"/>
    <p:sldLayoutId id="2147483760" r:id="rId9"/>
    <p:sldLayoutId id="2147483754" r:id="rId10"/>
    <p:sldLayoutId id="214748376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-18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smt.cz/vzdelavani/skolstvi-v-cr/skolskareforma/autoevaluace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evaluacninastroje.rvp.cz/" TargetMode="External"/><Relationship Id="rId2" Type="http://schemas.openxmlformats.org/officeDocument/2006/relationships/hyperlink" Target="http://www.nuov.cz/uploads/Publikace/Zajistovani_kvality_OV/Autoevaluace_skoly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msmt.cz/vzdelavani/skolstvi-v-cr/skolskareforma/autoevaluace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journals.muni.cz/pedor/article/view/1107/867" TargetMode="External"/><Relationship Id="rId2" Type="http://schemas.openxmlformats.org/officeDocument/2006/relationships/hyperlink" Target="https://journals.muni.cz/pedor/article/view/3709/pdf_stech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-metodologia.fedu.uniba.sk/kapitoly/informacna-priprava-vyskumu/mares-intervence.pdf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Psychologie </a:t>
            </a:r>
            <a:r>
              <a:rPr lang="cs-CZ" dirty="0" smtClean="0"/>
              <a:t>Výchovy a vzdělávání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err="1" smtClean="0"/>
              <a:t>Autoevaluace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Kvalita a efektivita výuky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Model operacinalizace kvality</a:t>
            </a:r>
          </a:p>
        </p:txBody>
      </p:sp>
      <p:pic>
        <p:nvPicPr>
          <p:cNvPr id="18435" name="Zástupný symbol pro obsah 3" descr="2.gif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174875" y="1600200"/>
            <a:ext cx="502920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Operacionalizace kvality </a:t>
            </a:r>
            <a:br>
              <a:rPr lang="cs-CZ" dirty="0" smtClean="0"/>
            </a:br>
            <a:r>
              <a:rPr lang="cs-CZ" dirty="0" smtClean="0"/>
              <a:t>(legenda k předchozímu obrázku)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0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(1) Vztah mezi vstupy a výstupy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Např. </a:t>
            </a:r>
            <a:r>
              <a:rPr lang="pl-PL" dirty="0" smtClean="0"/>
              <a:t>testy znalostí na začátku a na konci výuky</a:t>
            </a:r>
            <a:r>
              <a:rPr lang="cs-CZ" dirty="0" smtClean="0"/>
              <a:t>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(2) Vztah mezi procesy a výstupy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Nejčastější v </a:t>
            </a:r>
            <a:r>
              <a:rPr lang="cs-CZ" dirty="0" err="1" smtClean="0"/>
              <a:t>ped</a:t>
            </a:r>
            <a:r>
              <a:rPr lang="cs-CZ" dirty="0" smtClean="0"/>
              <a:t>. </a:t>
            </a:r>
            <a:r>
              <a:rPr lang="cs-CZ" dirty="0" smtClean="0"/>
              <a:t>výzkumu; Procesy jsou efektivní (účinné), pokud vedou k požadovaným výsledkům (formulovaným podle </a:t>
            </a:r>
            <a:r>
              <a:rPr lang="cs-CZ" dirty="0" smtClean="0"/>
              <a:t>edukačních cílů</a:t>
            </a:r>
            <a:r>
              <a:rPr lang="cs-CZ" dirty="0" smtClean="0"/>
              <a:t>).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(3) Vztah mezi zásadami a procesy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pl-PL" dirty="0" smtClean="0"/>
              <a:t>Kvalita </a:t>
            </a:r>
            <a:r>
              <a:rPr lang="pl-PL" dirty="0" smtClean="0"/>
              <a:t>procesu je definována jako soulad se zásadami </a:t>
            </a:r>
            <a:r>
              <a:rPr lang="pl-PL" dirty="0" smtClean="0"/>
              <a:t>(např. alternativní </a:t>
            </a:r>
            <a:r>
              <a:rPr lang="pl-PL" dirty="0" smtClean="0"/>
              <a:t>školy)</a:t>
            </a: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(4) Vztah mezi cíli a výstupy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v případě výuky prioritní zájem učitelů. Předpokládá důslednou operacionalizaci cílu tak, aby dříve, než budou realizovány procesy, bylo známo, jak bude vyhodnoceno jejich dosažení (úroveň výstupu) – </a:t>
            </a:r>
            <a:r>
              <a:rPr lang="cs-CZ" dirty="0" err="1" smtClean="0"/>
              <a:t>srv</a:t>
            </a:r>
            <a:r>
              <a:rPr lang="cs-CZ" dirty="0" smtClean="0"/>
              <a:t>. ECTS na MU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(5) Vztah mezi cíli, výstupy a procesy – jedná se o sjednocení variant (2) a (4). 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(6) Vztah mezi skutečnými a dosažitelnými výstupy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Dosud spíše nerealizováno (málo údajů). </a:t>
            </a:r>
            <a:r>
              <a:rPr lang="cs-CZ" dirty="0" err="1" smtClean="0"/>
              <a:t>Benchmarking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Výhody autoevaluce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eaLnBrk="1" hangingPunct="1">
              <a:defRPr/>
            </a:pPr>
            <a:r>
              <a:rPr lang="cs-CZ" dirty="0" smtClean="0"/>
              <a:t>Citlivost na specifika konkrétní školy </a:t>
            </a:r>
          </a:p>
          <a:p>
            <a:pPr lvl="1" eaLnBrk="1" hangingPunct="1">
              <a:defRPr/>
            </a:pPr>
            <a:r>
              <a:rPr lang="cs-CZ" dirty="0" smtClean="0"/>
              <a:t>v porovnání s obecnými nástroji</a:t>
            </a:r>
          </a:p>
          <a:p>
            <a:pPr eaLnBrk="1" hangingPunct="1">
              <a:defRPr/>
            </a:pPr>
            <a:r>
              <a:rPr lang="cs-CZ" dirty="0" smtClean="0"/>
              <a:t>Hodnotiteli jsou sami aktéři </a:t>
            </a:r>
          </a:p>
          <a:p>
            <a:pPr lvl="1" eaLnBrk="1" hangingPunct="1">
              <a:defRPr/>
            </a:pPr>
            <a:r>
              <a:rPr lang="cs-CZ" dirty="0" smtClean="0"/>
              <a:t>zpětná vazba je důvěryhodnější.</a:t>
            </a:r>
          </a:p>
          <a:p>
            <a:pPr eaLnBrk="1" hangingPunct="1">
              <a:defRPr/>
            </a:pPr>
            <a:r>
              <a:rPr lang="cs-CZ" dirty="0" smtClean="0"/>
              <a:t>Tlačí ke komunikaci o škole </a:t>
            </a:r>
          </a:p>
          <a:p>
            <a:pPr lvl="1" eaLnBrk="1" hangingPunct="1">
              <a:defRPr/>
            </a:pPr>
            <a:r>
              <a:rPr lang="cs-CZ" dirty="0" smtClean="0"/>
              <a:t>rozvíjí potenciál ke spolupráci – mezi učiteli, žáky, rodiči i zřizovatelem</a:t>
            </a:r>
          </a:p>
          <a:p>
            <a:pPr eaLnBrk="1" hangingPunct="1">
              <a:defRPr/>
            </a:pPr>
            <a:r>
              <a:rPr lang="cs-CZ" dirty="0" smtClean="0"/>
              <a:t>Tlačí k formulování východisek i záměrů </a:t>
            </a:r>
          </a:p>
          <a:p>
            <a:pPr lvl="1" eaLnBrk="1" hangingPunct="1">
              <a:defRPr/>
            </a:pPr>
            <a:r>
              <a:rPr lang="cs-CZ" dirty="0" smtClean="0"/>
              <a:t>co, kdy a proč</a:t>
            </a:r>
          </a:p>
          <a:p>
            <a:pPr eaLnBrk="1" hangingPunct="1">
              <a:defRPr/>
            </a:pPr>
            <a:r>
              <a:rPr lang="cs-CZ" dirty="0" smtClean="0"/>
              <a:t>„Deprivatizace“ učitelského povolání </a:t>
            </a:r>
          </a:p>
          <a:p>
            <a:pPr lvl="1" eaLnBrk="1" hangingPunct="1">
              <a:defRPr/>
            </a:pPr>
            <a:r>
              <a:rPr lang="cs-CZ" dirty="0" smtClean="0"/>
              <a:t>výuková aktivita a její výsledky může být objektem debaty; výsledky jsou veřejné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Stav autoevaluace na ZŠ a SŠ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Závažnými zjištěními TZI ČŠI: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„školy zpravidla nevyhodnocují výsledky vzhledem ke vzdělávacím programům, tedy neanalyzují efektivitu vzdělávacích strategií vzhledem ke stanoveným cílům;</a:t>
            </a:r>
          </a:p>
          <a:p>
            <a:pPr marL="514350" indent="-5143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dirty="0" smtClean="0"/>
              <a:t>jen v menší míře se </a:t>
            </a:r>
            <a:r>
              <a:rPr lang="cs-CZ" dirty="0" err="1" smtClean="0"/>
              <a:t>autoevaluační</a:t>
            </a:r>
            <a:r>
              <a:rPr lang="cs-CZ" dirty="0" smtClean="0"/>
              <a:t> zjištění promítají do konkrétních opatření, do stanovování cílů, volby strategií, plánování rozvoje či podpory efektivních přístupů ve vyučování“ (ČŠI ČR 2005).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z="2800" dirty="0" err="1" smtClean="0"/>
              <a:t>Info</a:t>
            </a:r>
            <a:r>
              <a:rPr lang="cs-CZ" altLang="cs-CZ" sz="2800" dirty="0" smtClean="0"/>
              <a:t> MŠMT</a:t>
            </a:r>
            <a:r>
              <a:rPr lang="cs-CZ" altLang="cs-CZ" sz="2800" dirty="0" smtClean="0"/>
              <a:t>				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www.msmt.cz/vzdelavani/skolstvi-v-cr/skolskareforma/autoevaluace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2532" name="Obdélník 3"/>
          <p:cNvSpPr>
            <a:spLocks noChangeArrowheads="1"/>
          </p:cNvSpPr>
          <p:nvPr/>
        </p:nvSpPr>
        <p:spPr bwMode="auto">
          <a:xfrm>
            <a:off x="1000125" y="4071938"/>
            <a:ext cx="81438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cs-CZ" altLang="cs-CZ">
                <a:latin typeface="Tw Cen MT" panose="020B0602020104020603" pitchFamily="34" charset="-18"/>
              </a:rPr>
              <a:t>							</a:t>
            </a:r>
          </a:p>
          <a:p>
            <a:pPr eaLnBrk="1" hangingPunct="1"/>
            <a:r>
              <a:rPr lang="cs-CZ" altLang="cs-CZ">
                <a:latin typeface="Tw Cen MT" panose="020B0602020104020603" pitchFamily="34" charset="-18"/>
              </a:rPr>
              <a:t>						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z="3600" smtClean="0"/>
              <a:t>Kritéria hodnocení podmínek, průběhu a výsledků vzdělávání a školských služeb ČŠI</a:t>
            </a:r>
          </a:p>
        </p:txBody>
      </p:sp>
      <p:pic>
        <p:nvPicPr>
          <p:cNvPr id="2355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612775" y="1651000"/>
            <a:ext cx="8153400" cy="4394200"/>
          </a:xfrm>
          <a:noFill/>
          <a:ln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55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Průcha</a:t>
            </a:r>
            <a:r>
              <a:rPr lang="cs-CZ" dirty="0"/>
              <a:t>, J. </a:t>
            </a:r>
            <a:r>
              <a:rPr lang="cs-CZ" i="1" dirty="0"/>
              <a:t>Pedagogická evaluace. Brno, MU CDVU, 1996.</a:t>
            </a: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Janík, T.  a kol. </a:t>
            </a:r>
            <a:r>
              <a:rPr lang="cs-CZ" i="1" dirty="0" smtClean="0"/>
              <a:t>Kvalita (ve) vzdělávání: obsahově zaměřený přístup ke zkoumání a zlepšování výuky</a:t>
            </a:r>
            <a:r>
              <a:rPr lang="cs-CZ" dirty="0" smtClean="0"/>
              <a:t>. Brno: </a:t>
            </a:r>
            <a:r>
              <a:rPr lang="cs-CZ" dirty="0" err="1" smtClean="0"/>
              <a:t>Muni</a:t>
            </a:r>
            <a:r>
              <a:rPr lang="cs-CZ" dirty="0" smtClean="0"/>
              <a:t> </a:t>
            </a:r>
            <a:r>
              <a:rPr lang="cs-CZ" dirty="0" err="1" smtClean="0"/>
              <a:t>Press</a:t>
            </a:r>
            <a:r>
              <a:rPr lang="cs-CZ" dirty="0" smtClean="0"/>
              <a:t>, 2013.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Starý, K. </a:t>
            </a:r>
            <a:r>
              <a:rPr lang="cs-CZ" i="1" dirty="0" err="1" smtClean="0"/>
              <a:t>Autoevaluace</a:t>
            </a:r>
            <a:r>
              <a:rPr lang="cs-CZ" i="1" dirty="0" smtClean="0"/>
              <a:t> školy</a:t>
            </a:r>
            <a:r>
              <a:rPr lang="cs-CZ" dirty="0" smtClean="0"/>
              <a:t>. Praha, Národní ústav odborného vzdělávání 2005. 20 s. Studijní text </a:t>
            </a:r>
            <a:r>
              <a:rPr lang="cs-CZ" dirty="0" err="1" smtClean="0"/>
              <a:t>autoevaluace</a:t>
            </a:r>
            <a:r>
              <a:rPr lang="cs-CZ" dirty="0" smtClean="0"/>
              <a:t> školy vytvořený pro systémový projekt PILOT S - </a:t>
            </a:r>
            <a:r>
              <a:rPr lang="cs-CZ" dirty="0" err="1" smtClean="0"/>
              <a:t>autoevaluace</a:t>
            </a:r>
            <a:r>
              <a:rPr lang="cs-CZ" dirty="0" smtClean="0"/>
              <a:t> škol vzhledem k zavádění ŠVP. Dostupný z www: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nuov.cz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uploads</a:t>
            </a:r>
            <a:r>
              <a:rPr lang="cs-CZ" dirty="0" smtClean="0">
                <a:hlinkClick r:id="rId2"/>
              </a:rPr>
              <a:t>/Publikace/</a:t>
            </a:r>
            <a:r>
              <a:rPr lang="cs-CZ" dirty="0" err="1" smtClean="0">
                <a:hlinkClick r:id="rId2"/>
              </a:rPr>
              <a:t>Zajistovani</a:t>
            </a:r>
            <a:r>
              <a:rPr lang="cs-CZ" dirty="0" smtClean="0">
                <a:hlinkClick r:id="rId2"/>
              </a:rPr>
              <a:t>_kvality_OV/</a:t>
            </a:r>
            <a:r>
              <a:rPr lang="cs-CZ" dirty="0" err="1" smtClean="0">
                <a:hlinkClick r:id="rId2"/>
              </a:rPr>
              <a:t>Autoevaluace</a:t>
            </a:r>
            <a:r>
              <a:rPr lang="cs-CZ" dirty="0" smtClean="0">
                <a:hlinkClick r:id="rId2"/>
              </a:rPr>
              <a:t>_</a:t>
            </a:r>
            <a:r>
              <a:rPr lang="cs-CZ" dirty="0" err="1" smtClean="0">
                <a:hlinkClick r:id="rId2"/>
              </a:rPr>
              <a:t>skoly.pdf</a:t>
            </a:r>
            <a:endParaRPr lang="cs-CZ" dirty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Starý, K., Chvál, M. Kvalita a efektivita výuky: metodologické </a:t>
            </a:r>
            <a:r>
              <a:rPr lang="cs-CZ" dirty="0" err="1" smtClean="0"/>
              <a:t>prístupy</a:t>
            </a:r>
            <a:r>
              <a:rPr lang="cs-CZ" dirty="0" smtClean="0"/>
              <a:t>. In Janíková M. - Vlčková, K. a kol. </a:t>
            </a:r>
            <a:r>
              <a:rPr lang="cs-CZ" i="1" dirty="0" smtClean="0"/>
              <a:t>Výzkum výuky: Tematické oblasti, výzkumné přístupy a metody</a:t>
            </a:r>
            <a:r>
              <a:rPr lang="cs-CZ" dirty="0" smtClean="0"/>
              <a:t>. Brno: </a:t>
            </a:r>
            <a:r>
              <a:rPr lang="cs-CZ" dirty="0" err="1" smtClean="0"/>
              <a:t>Paido</a:t>
            </a:r>
            <a:r>
              <a:rPr lang="cs-CZ" dirty="0" smtClean="0"/>
              <a:t> 2009.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err="1" smtClean="0"/>
              <a:t>Vašťatková</a:t>
            </a:r>
            <a:r>
              <a:rPr lang="cs-CZ" dirty="0" smtClean="0"/>
              <a:t>, J. Úvod do </a:t>
            </a:r>
            <a:r>
              <a:rPr lang="cs-CZ" dirty="0" err="1" smtClean="0"/>
              <a:t>autoevaluace</a:t>
            </a:r>
            <a:r>
              <a:rPr lang="cs-CZ" dirty="0" smtClean="0"/>
              <a:t> školy. Univerzita Palackého v Olomouci, Olomouc, 2006.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Další viz:</a:t>
            </a:r>
          </a:p>
          <a:p>
            <a:pPr marL="640715" lvl="1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hlinkClick r:id="rId3"/>
              </a:rPr>
              <a:t>http://evaluacninastroje.rvp.cz/ </a:t>
            </a:r>
            <a:endParaRPr lang="cs-CZ" dirty="0" smtClean="0"/>
          </a:p>
          <a:p>
            <a:pPr marL="640715" lvl="1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www.msmt.cz/vzdelavani/skolstvi-v-cr/skolskareforma/autoevaluace</a:t>
            </a:r>
            <a:r>
              <a:rPr lang="cs-CZ" dirty="0" smtClean="0"/>
              <a:t> </a:t>
            </a:r>
            <a:endParaRPr lang="cs-CZ" dirty="0" smtClean="0"/>
          </a:p>
          <a:p>
            <a:pPr marL="640715" lvl="1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b="1" dirty="0" smtClean="0"/>
          </a:p>
          <a:p>
            <a:pPr marL="640715" lvl="1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 dirty="0" smtClean="0"/>
              <a:t>Kde hledat metody: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>
                <a:hlinkClick r:id="rId3"/>
              </a:rPr>
              <a:t>http://evaluacninastroje.rvp.cz/</a:t>
            </a:r>
            <a:r>
              <a:rPr lang="cs-CZ" dirty="0" smtClean="0"/>
              <a:t> 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Jak se dívat na metody?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defRPr/>
            </a:pPr>
            <a:r>
              <a:rPr lang="cs-CZ" dirty="0" smtClean="0"/>
              <a:t>Struktura </a:t>
            </a:r>
            <a:r>
              <a:rPr lang="cs-CZ" dirty="0" smtClean="0"/>
              <a:t>(typy metod)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(pozorování – druhy; dotazníky – typy; analýza produktů činnosti; postojové škály; projektivní techniky…)</a:t>
            </a:r>
          </a:p>
          <a:p>
            <a:pPr>
              <a:defRPr/>
            </a:pPr>
            <a:r>
              <a:rPr lang="cs-CZ" dirty="0" smtClean="0"/>
              <a:t>Účel (</a:t>
            </a:r>
            <a:r>
              <a:rPr lang="cs-CZ" smtClean="0"/>
              <a:t>co způsobuje, že…)</a:t>
            </a:r>
            <a:endParaRPr lang="cs-CZ" dirty="0" smtClean="0"/>
          </a:p>
          <a:p>
            <a:pPr lvl="1">
              <a:defRPr/>
            </a:pPr>
            <a:r>
              <a:rPr lang="cs-CZ" dirty="0" smtClean="0"/>
              <a:t>Co mne zajímá / Co chci zjistit / Co si potřebuji ověřit?</a:t>
            </a:r>
          </a:p>
          <a:p>
            <a:pPr lvl="1">
              <a:defRPr/>
            </a:pPr>
            <a:endParaRPr lang="cs-CZ" dirty="0" smtClean="0"/>
          </a:p>
          <a:p>
            <a:pPr marL="319088" lvl="1" indent="-319088">
              <a:spcBef>
                <a:spcPts val="700"/>
              </a:spcBef>
              <a:buClr>
                <a:schemeClr val="accent2"/>
              </a:buClr>
              <a:buSzPct val="60000"/>
              <a:buFont typeface="Wingdings" pitchFamily="2" charset="2"/>
              <a:buChar char=""/>
              <a:defRPr/>
            </a:pPr>
            <a:r>
              <a:rPr lang="cs-CZ" dirty="0" smtClean="0"/>
              <a:t>Analogicky u metodologie </a:t>
            </a:r>
          </a:p>
          <a:p>
            <a:pPr marL="593725" lvl="2" indent="-319088">
              <a:spcBef>
                <a:spcPts val="700"/>
              </a:spcBef>
              <a:buSzPct val="60000"/>
              <a:buFont typeface="Wingdings" panose="05000000000000000000" pitchFamily="2" charset="2"/>
              <a:buChar char=""/>
              <a:defRPr/>
            </a:pPr>
            <a:r>
              <a:rPr lang="cs-CZ" dirty="0" smtClean="0"/>
              <a:t>(kvalitativní; kvantitativní; longitudinální; experiment (…) vs. </a:t>
            </a:r>
            <a:r>
              <a:rPr lang="cs-CZ" dirty="0" smtClean="0"/>
              <a:t>Co mne zajímá / Co chci zjistit / Co si potřebuji ověřit?)</a:t>
            </a:r>
          </a:p>
          <a:p>
            <a:pPr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Co je to (auto)evaluace</a:t>
            </a:r>
          </a:p>
        </p:txBody>
      </p:sp>
      <p:sp>
        <p:nvSpPr>
          <p:cNvPr id="1126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altLang="cs-CZ" smtClean="0"/>
              <a:t>Proces získání podkladů pro rozhodnutí na úrovni jednotlivce (žáka, učitele) – skupiny (třídy, skupiny předmětů) – celé školy</a:t>
            </a:r>
          </a:p>
          <a:p>
            <a:pPr eaLnBrk="1" hangingPunct="1"/>
            <a:r>
              <a:rPr lang="cs-CZ" altLang="cs-CZ" smtClean="0"/>
              <a:t>Zjištění kvality práce školy</a:t>
            </a:r>
          </a:p>
          <a:p>
            <a:pPr lvl="1" eaLnBrk="1" hangingPunct="1"/>
            <a:r>
              <a:rPr lang="cs-CZ" altLang="cs-CZ" b="1" smtClean="0"/>
              <a:t>označení míry </a:t>
            </a:r>
            <a:r>
              <a:rPr lang="cs-CZ" altLang="cs-CZ" smtClean="0"/>
              <a:t>(úrovně) nejakého stavu (např. „kvalita výuky angličtiny ve škole XY je vysoká/nízká“)</a:t>
            </a:r>
          </a:p>
          <a:p>
            <a:pPr lvl="1" eaLnBrk="1" hangingPunct="1"/>
            <a:r>
              <a:rPr lang="cs-CZ" altLang="cs-CZ" b="1" smtClean="0"/>
              <a:t>vyjádření stavu</a:t>
            </a:r>
            <a:r>
              <a:rPr lang="cs-CZ" altLang="cs-CZ" smtClean="0"/>
              <a:t>, který je optimální, žádoucí, ideální, tedy a priori pozitivní (např. „je potřeba klást důraz na kvalitu výuky“)</a:t>
            </a:r>
          </a:p>
          <a:p>
            <a:pPr eaLnBrk="1" hangingPunct="1"/>
            <a:r>
              <a:rPr lang="cs-CZ" altLang="cs-CZ" smtClean="0"/>
              <a:t>Odraz i v platné legislativě.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Druhy evaluace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625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Z hlediska hodnotitele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Externí (ČŠI… </a:t>
            </a:r>
            <a:r>
              <a:rPr lang="cs-CZ" dirty="0" err="1" smtClean="0"/>
              <a:t>Kalibro</a:t>
            </a:r>
            <a:r>
              <a:rPr lang="cs-CZ" dirty="0" smtClean="0"/>
              <a:t>, </a:t>
            </a:r>
            <a:r>
              <a:rPr lang="cs-CZ" dirty="0" smtClean="0"/>
              <a:t>SCIO; PISA atd.)</a:t>
            </a:r>
          </a:p>
          <a:p>
            <a:pPr marL="914717" lvl="2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journals.muni.cz/pedor/article/view/3709/pdf_stech</a:t>
            </a:r>
            <a:r>
              <a:rPr lang="cs-CZ" dirty="0" smtClean="0"/>
              <a:t> </a:t>
            </a:r>
            <a:endParaRPr lang="cs-CZ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Interní (</a:t>
            </a:r>
            <a:r>
              <a:rPr lang="cs-CZ" dirty="0" err="1" smtClean="0"/>
              <a:t>autoevaluace</a:t>
            </a:r>
            <a:r>
              <a:rPr lang="cs-CZ" dirty="0" smtClean="0"/>
              <a:t> – vychází z potřeb školy a je </a:t>
            </a:r>
            <a:r>
              <a:rPr lang="cs-CZ" dirty="0" smtClean="0"/>
              <a:t>specifická)</a:t>
            </a:r>
          </a:p>
          <a:p>
            <a:pPr marL="914717" lvl="2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Pověření zástupci školy (evaluační tým; školní poradenské pracoviště)</a:t>
            </a:r>
          </a:p>
          <a:p>
            <a:pPr marL="914717" lvl="2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Studentské / žákovské hodnocení výuky</a:t>
            </a: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Z hlediska účelu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err="1" smtClean="0"/>
              <a:t>Sumativní</a:t>
            </a:r>
            <a:r>
              <a:rPr lang="cs-CZ" dirty="0" smtClean="0"/>
              <a:t> (závěrečné, celkové hodnocení)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Formativní (průběžné)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/>
              <a:t>Z hlediska </a:t>
            </a:r>
            <a:r>
              <a:rPr lang="cs-CZ" dirty="0" err="1" smtClean="0"/>
              <a:t>interperetace</a:t>
            </a:r>
            <a:endParaRPr lang="cs-CZ" dirty="0" smtClean="0"/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Normativní (relace k ostatním – např. žebříčky škol)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cs-CZ" dirty="0" smtClean="0"/>
              <a:t>Kriteriální (relace k předem stanovenému kritériu – např. počet bodů)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V současnosti je kladen důraz </a:t>
            </a:r>
            <a:r>
              <a:rPr lang="cs-CZ" dirty="0" err="1" smtClean="0"/>
              <a:t>důraz</a:t>
            </a:r>
            <a:r>
              <a:rPr lang="cs-CZ" dirty="0" smtClean="0"/>
              <a:t> na evaluaci interní, formativní a kriteriální (</a:t>
            </a:r>
            <a:r>
              <a:rPr lang="cs-CZ" dirty="0" err="1" smtClean="0"/>
              <a:t>autoevaluace</a:t>
            </a:r>
            <a:r>
              <a:rPr lang="cs-CZ" dirty="0" smtClean="0"/>
              <a:t> </a:t>
            </a:r>
            <a:r>
              <a:rPr lang="cs-CZ" dirty="0" smtClean="0"/>
              <a:t>;)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	</a:t>
            </a:r>
            <a:r>
              <a:rPr lang="cs-CZ" dirty="0" err="1" smtClean="0"/>
              <a:t>Srv</a:t>
            </a:r>
            <a:r>
              <a:rPr lang="cs-CZ" dirty="0"/>
              <a:t>. </a:t>
            </a:r>
            <a:r>
              <a:rPr lang="cs-CZ" dirty="0">
                <a:hlinkClick r:id="rId3"/>
              </a:rPr>
              <a:t>https://</a:t>
            </a:r>
            <a:r>
              <a:rPr lang="cs-CZ" dirty="0" smtClean="0">
                <a:hlinkClick r:id="rId3"/>
              </a:rPr>
              <a:t>journals.muni.cz/pedor/article/view/1107/867</a:t>
            </a: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Autoevaluace ve škole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lvl="1" eaLnBrk="1" hangingPunct="1"/>
            <a:r>
              <a:rPr lang="cs-CZ" altLang="cs-CZ" dirty="0" smtClean="0"/>
              <a:t>Různé úrovně obecnosti, se kterými jste se už setkali</a:t>
            </a:r>
          </a:p>
          <a:p>
            <a:pPr lvl="2" eaLnBrk="1" hangingPunct="1"/>
            <a:r>
              <a:rPr lang="cs-CZ" altLang="cs-CZ" dirty="0" err="1" smtClean="0"/>
              <a:t>Autoevaluce</a:t>
            </a:r>
            <a:r>
              <a:rPr lang="cs-CZ" altLang="cs-CZ" dirty="0" smtClean="0"/>
              <a:t> ve smyslu autoregulace ( např. styl učení, akademické aspirace…)</a:t>
            </a:r>
          </a:p>
          <a:p>
            <a:pPr lvl="2" eaLnBrk="1" hangingPunct="1"/>
            <a:r>
              <a:rPr lang="cs-CZ" altLang="cs-CZ" dirty="0" err="1" smtClean="0"/>
              <a:t>Autoevaluace</a:t>
            </a:r>
            <a:r>
              <a:rPr lang="cs-CZ" altLang="cs-CZ" dirty="0" smtClean="0"/>
              <a:t> učitele (např. klima </a:t>
            </a:r>
            <a:r>
              <a:rPr lang="cs-CZ" altLang="cs-CZ" dirty="0" smtClean="0"/>
              <a:t>třídy, interakční styl, báze moci…)</a:t>
            </a:r>
            <a:endParaRPr lang="cs-CZ" altLang="cs-CZ" dirty="0" smtClean="0"/>
          </a:p>
          <a:p>
            <a:pPr lvl="2" eaLnBrk="1" hangingPunct="1"/>
            <a:r>
              <a:rPr lang="cs-CZ" altLang="cs-CZ" dirty="0" err="1" smtClean="0"/>
              <a:t>Autoevaluace</a:t>
            </a:r>
            <a:r>
              <a:rPr lang="cs-CZ" altLang="cs-CZ" dirty="0" smtClean="0"/>
              <a:t> skupiny předmětů</a:t>
            </a:r>
          </a:p>
          <a:p>
            <a:pPr lvl="2" eaLnBrk="1" hangingPunct="1"/>
            <a:endParaRPr lang="cs-CZ" altLang="cs-CZ" dirty="0" smtClean="0"/>
          </a:p>
          <a:p>
            <a:pPr lvl="2" eaLnBrk="1" hangingPunct="1"/>
            <a:r>
              <a:rPr lang="cs-CZ" altLang="cs-CZ" b="1" dirty="0" err="1" smtClean="0"/>
              <a:t>Autoevaluace</a:t>
            </a:r>
            <a:r>
              <a:rPr lang="cs-CZ" altLang="cs-CZ" b="1" dirty="0" smtClean="0"/>
              <a:t> školy </a:t>
            </a:r>
            <a:r>
              <a:rPr lang="cs-CZ" altLang="cs-CZ" dirty="0" smtClean="0"/>
              <a:t>(např. klima </a:t>
            </a:r>
            <a:r>
              <a:rPr lang="cs-CZ" altLang="cs-CZ" dirty="0" smtClean="0"/>
              <a:t>školy)</a:t>
            </a:r>
            <a:endParaRPr lang="cs-CZ" altLang="cs-CZ" dirty="0" smtClean="0"/>
          </a:p>
        </p:txBody>
      </p:sp>
      <p:sp>
        <p:nvSpPr>
          <p:cNvPr id="4" name="Šipka dolů 3"/>
          <p:cNvSpPr/>
          <p:nvPr/>
        </p:nvSpPr>
        <p:spPr>
          <a:xfrm>
            <a:off x="971600" y="2348880"/>
            <a:ext cx="357187" cy="14287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cs-CZ" altLang="cs-CZ" smtClean="0"/>
              <a:t>Co tedy potřebuji vědět?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r>
              <a:rPr lang="cs-CZ" altLang="cs-CZ" dirty="0" smtClean="0"/>
              <a:t>Důležité je vědět, co chci zjistit.</a:t>
            </a:r>
          </a:p>
          <a:p>
            <a:pPr lvl="1"/>
            <a:r>
              <a:rPr lang="cs-CZ" altLang="cs-CZ" dirty="0" smtClean="0"/>
              <a:t>Spoustu věcí už </a:t>
            </a:r>
            <a:r>
              <a:rPr lang="cs-CZ" altLang="cs-CZ" dirty="0" smtClean="0"/>
              <a:t>„víme“.</a:t>
            </a:r>
            <a:endParaRPr lang="cs-CZ" altLang="cs-CZ" dirty="0" smtClean="0"/>
          </a:p>
          <a:p>
            <a:pPr lvl="1"/>
            <a:r>
              <a:rPr lang="cs-CZ" altLang="cs-CZ" dirty="0" smtClean="0"/>
              <a:t>To, že „mám nějaký dotazník“ může věcem i uškodit.</a:t>
            </a:r>
          </a:p>
          <a:p>
            <a:pPr lvl="1"/>
            <a:r>
              <a:rPr lang="cs-CZ" altLang="cs-CZ" dirty="0" smtClean="0"/>
              <a:t>Snadnost sběru dat může lidi znechucovat („</a:t>
            </a:r>
            <a:r>
              <a:rPr lang="cs-CZ" altLang="cs-CZ" dirty="0" err="1" smtClean="0"/>
              <a:t>přetestovanost</a:t>
            </a:r>
            <a:r>
              <a:rPr lang="cs-CZ" altLang="cs-CZ" dirty="0" smtClean="0"/>
              <a:t>“)</a:t>
            </a:r>
          </a:p>
          <a:p>
            <a:pPr lvl="1"/>
            <a:r>
              <a:rPr lang="cs-CZ" altLang="cs-CZ" dirty="0" smtClean="0"/>
              <a:t>Dobré je mít informace z různých zdrojů a konfrontovat je („triangulace</a:t>
            </a:r>
            <a:r>
              <a:rPr lang="cs-CZ" altLang="cs-CZ" dirty="0" smtClean="0"/>
              <a:t>“)</a:t>
            </a:r>
          </a:p>
          <a:p>
            <a:r>
              <a:rPr lang="cs-CZ" altLang="cs-CZ" dirty="0" smtClean="0"/>
              <a:t>A také co budu s výsledky dělat…</a:t>
            </a:r>
            <a:endParaRPr lang="cs-CZ" altLang="cs-CZ" dirty="0"/>
          </a:p>
          <a:p>
            <a:pPr lvl="1"/>
            <a:r>
              <a:rPr lang="cs-CZ" altLang="cs-CZ" dirty="0" smtClean="0"/>
              <a:t>Promyšlená strategie intervence vs. víra v dobrý výsledek diagnostického postupu (</a:t>
            </a:r>
            <a:r>
              <a:rPr lang="cs-CZ" altLang="cs-CZ" i="1" dirty="0" smtClean="0"/>
              <a:t>ale co když výsledek nebude dobrý?</a:t>
            </a:r>
            <a:r>
              <a:rPr lang="cs-CZ" altLang="cs-CZ" dirty="0" smtClean="0"/>
              <a:t>)</a:t>
            </a:r>
          </a:p>
          <a:p>
            <a:pPr lvl="2"/>
            <a:r>
              <a:rPr lang="cs-CZ" altLang="cs-CZ" dirty="0" smtClean="0">
                <a:hlinkClick r:id="rId2"/>
              </a:rPr>
              <a:t>http://www.e-metodologia.fedu.uniba.sk/kapitoly/informacna-priprava-vyskumu/mares-intervence.pdf</a:t>
            </a:r>
            <a:r>
              <a:rPr lang="cs-CZ" altLang="cs-CZ" dirty="0" smtClean="0"/>
              <a:t> </a:t>
            </a: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cs-CZ" dirty="0" smtClean="0"/>
              <a:t>Jak se pozná dobrá škola (třída…)?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endParaRPr lang="cs-CZ" altLang="cs-CZ" smtClean="0"/>
          </a:p>
        </p:txBody>
      </p:sp>
      <p:sp>
        <p:nvSpPr>
          <p:cNvPr id="16387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cs-CZ" dirty="0" smtClean="0"/>
              <a:t>Řada možných kriterií</a:t>
            </a:r>
          </a:p>
          <a:p>
            <a:pPr eaLnBrk="1" hangingPunct="1">
              <a:defRPr/>
            </a:pPr>
            <a:r>
              <a:rPr lang="cs-CZ" dirty="0" smtClean="0"/>
              <a:t>Postihující výsledky - např.:</a:t>
            </a:r>
          </a:p>
          <a:p>
            <a:pPr lvl="1" eaLnBrk="1" hangingPunct="1">
              <a:defRPr/>
            </a:pPr>
            <a:r>
              <a:rPr lang="cs-CZ" dirty="0" smtClean="0"/>
              <a:t>Prospěch (průměr)</a:t>
            </a:r>
          </a:p>
          <a:p>
            <a:pPr lvl="1" eaLnBrk="1" hangingPunct="1">
              <a:defRPr/>
            </a:pPr>
            <a:r>
              <a:rPr lang="cs-CZ" dirty="0" smtClean="0"/>
              <a:t>Výkon v plošném didaktickém testu </a:t>
            </a:r>
            <a:r>
              <a:rPr lang="cs-CZ" i="1" dirty="0" smtClean="0"/>
              <a:t>(5., 9. třída, maturita)</a:t>
            </a:r>
            <a:endParaRPr lang="cs-CZ" i="1" dirty="0" smtClean="0"/>
          </a:p>
          <a:p>
            <a:pPr lvl="1" eaLnBrk="1" hangingPunct="1">
              <a:defRPr/>
            </a:pPr>
            <a:r>
              <a:rPr lang="cs-CZ" dirty="0" smtClean="0"/>
              <a:t>Procento přijatých na vyšší stupeň školy</a:t>
            </a:r>
          </a:p>
          <a:p>
            <a:pPr lvl="1" eaLnBrk="1" hangingPunct="1">
              <a:defRPr/>
            </a:pPr>
            <a:r>
              <a:rPr lang="cs-CZ" dirty="0" smtClean="0"/>
              <a:t>(…)</a:t>
            </a:r>
          </a:p>
          <a:p>
            <a:pPr eaLnBrk="1" hangingPunct="1">
              <a:defRPr/>
            </a:pPr>
            <a:r>
              <a:rPr lang="cs-CZ" dirty="0" smtClean="0"/>
              <a:t>Postihující proces</a:t>
            </a:r>
          </a:p>
          <a:p>
            <a:pPr lvl="1" eaLnBrk="1" hangingPunct="1">
              <a:defRPr/>
            </a:pPr>
            <a:r>
              <a:rPr lang="cs-CZ" i="1" dirty="0" smtClean="0"/>
              <a:t>Intuitivní uchopení na úrovni pocitu z… (reflexe)</a:t>
            </a:r>
          </a:p>
          <a:p>
            <a:pPr lvl="1" eaLnBrk="1" hangingPunct="1">
              <a:defRPr/>
            </a:pPr>
            <a:r>
              <a:rPr lang="cs-CZ" dirty="0" smtClean="0"/>
              <a:t>Empiricky</a:t>
            </a:r>
          </a:p>
          <a:p>
            <a:pPr lvl="2" eaLnBrk="1" hangingPunct="1">
              <a:defRPr/>
            </a:pPr>
            <a:r>
              <a:rPr lang="cs-CZ" dirty="0" smtClean="0"/>
              <a:t>Kvalita</a:t>
            </a:r>
          </a:p>
          <a:p>
            <a:pPr lvl="2" eaLnBrk="1" hangingPunct="1">
              <a:defRPr/>
            </a:pPr>
            <a:r>
              <a:rPr lang="cs-CZ" dirty="0" smtClean="0"/>
              <a:t>Efektivita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altLang="cs-CZ" smtClean="0"/>
              <a:t>Model kvality školy </a:t>
            </a:r>
          </a:p>
        </p:txBody>
      </p:sp>
      <p:pic>
        <p:nvPicPr>
          <p:cNvPr id="17411" name="Zástupný symbol pro obsah 3" descr="1.gif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17775" y="1600200"/>
            <a:ext cx="434340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á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165</TotalTime>
  <Words>948</Words>
  <Application>Microsoft Office PowerPoint</Application>
  <PresentationFormat>Předvádění na obrazovce (4:3)</PresentationFormat>
  <Paragraphs>106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2" baseType="lpstr">
      <vt:lpstr>Arial</vt:lpstr>
      <vt:lpstr>Tw Cen MT</vt:lpstr>
      <vt:lpstr>Wingdings</vt:lpstr>
      <vt:lpstr>Wingdings 2</vt:lpstr>
      <vt:lpstr>Calibri</vt:lpstr>
      <vt:lpstr>Medián</vt:lpstr>
      <vt:lpstr>Psychologie Výchovy a vzdělávání</vt:lpstr>
      <vt:lpstr>Jak se dívat na metody?</vt:lpstr>
      <vt:lpstr>Co je to (auto)evaluace</vt:lpstr>
      <vt:lpstr>Druhy evaluace</vt:lpstr>
      <vt:lpstr>Autoevaluace ve škole</vt:lpstr>
      <vt:lpstr>Co tedy potřebuji vědět?</vt:lpstr>
      <vt:lpstr>Jak se pozná dobrá škola (třída…)?</vt:lpstr>
      <vt:lpstr>Prezentace aplikace PowerPoint</vt:lpstr>
      <vt:lpstr>Model kvality školy </vt:lpstr>
      <vt:lpstr>Model operacinalizace kvality</vt:lpstr>
      <vt:lpstr>Operacionalizace kvality  (legenda k předchozímu obrázku)</vt:lpstr>
      <vt:lpstr>Výhody autoevaluce</vt:lpstr>
      <vt:lpstr>Stav autoevaluace na ZŠ a SŠ v ČR</vt:lpstr>
      <vt:lpstr>Info MŠMT     </vt:lpstr>
      <vt:lpstr>Kritéria hodnocení podmínek, průběhu a výsledků vzdělávání a školských služeb ČŠI</vt:lpstr>
      <vt:lpstr>Literatura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Psychologie ve školní praxi - seminář</dc:title>
  <dc:creator>Jan Mareš</dc:creator>
  <cp:lastModifiedBy>Mares</cp:lastModifiedBy>
  <cp:revision>17</cp:revision>
  <dcterms:created xsi:type="dcterms:W3CDTF">2010-04-27T10:18:43Z</dcterms:created>
  <dcterms:modified xsi:type="dcterms:W3CDTF">2016-03-01T13:07:20Z</dcterms:modified>
</cp:coreProperties>
</file>