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1" r:id="rId3"/>
    <p:sldId id="272" r:id="rId4"/>
    <p:sldId id="261" r:id="rId5"/>
    <p:sldId id="257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8" r:id="rId14"/>
    <p:sldId id="258" r:id="rId15"/>
    <p:sldId id="273" r:id="rId16"/>
    <p:sldId id="269" r:id="rId17"/>
    <p:sldId id="267" r:id="rId18"/>
    <p:sldId id="270" r:id="rId1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CC33D-91A4-49DE-B022-BE66D5832A51}" type="datetimeFigureOut">
              <a:rPr lang="cs-CZ" smtClean="0"/>
              <a:t>30.3.2016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19172-F04E-409A-8985-D69FD6558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133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5DFC3C2-F2B7-4D3E-AD03-8339A6CFE3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194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6700D-89D5-461B-8CD3-2D39654C1202}" type="slidenum">
              <a:rPr lang="cs-CZ"/>
              <a:pPr/>
              <a:t>1</a:t>
            </a:fld>
            <a:endParaRPr 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82803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89DE3-8262-4C6D-81CF-EBE31AD8C8D7}" type="slidenum">
              <a:rPr lang="cs-CZ"/>
              <a:pPr/>
              <a:t>12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94226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2A811B-ACDF-4CBE-84B1-1CA13721BFE8}" type="slidenum">
              <a:rPr lang="cs-CZ"/>
              <a:pPr/>
              <a:t>13</a:t>
            </a:fld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41258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3E6A7-F07D-41B8-ACF4-CAF6DB1022BE}" type="slidenum">
              <a:rPr lang="cs-CZ"/>
              <a:pPr/>
              <a:t>14</a:t>
            </a:fld>
            <a:endParaRPr lang="cs-CZ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52147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24DA97-EEC9-4E7A-A484-1BC7D791CF4C}" type="slidenum">
              <a:rPr lang="cs-CZ"/>
              <a:pPr/>
              <a:t>16</a:t>
            </a:fld>
            <a:endParaRPr 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83506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B6ADB-8E99-4256-8877-6B1C9EF947A6}" type="slidenum">
              <a:rPr lang="cs-CZ"/>
              <a:pPr/>
              <a:t>17</a:t>
            </a:fld>
            <a:endParaRPr 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52997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7B8D11-4A81-42EA-B740-2D790C8AB483}" type="slidenum">
              <a:rPr lang="cs-CZ"/>
              <a:pPr/>
              <a:t>18</a:t>
            </a:fld>
            <a:endParaRPr 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23465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58264D-A119-4712-8826-FB5664CAF1CC}" type="slidenum">
              <a:rPr lang="cs-CZ"/>
              <a:pPr/>
              <a:t>4</a:t>
            </a:fld>
            <a:endParaRPr 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31104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619C4-6634-4988-8A1E-3BE7FCD7C259}" type="slidenum">
              <a:rPr lang="cs-CZ"/>
              <a:pPr/>
              <a:t>5</a:t>
            </a:fld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24439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CAF141-139D-4D2A-9EF8-D27CFE4385DF}" type="slidenum">
              <a:rPr lang="cs-CZ"/>
              <a:pPr/>
              <a:t>6</a:t>
            </a:fld>
            <a:endParaRPr 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5594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2A18BB-4E3B-4AFF-991B-8F16AA7E8A3E}" type="slidenum">
              <a:rPr lang="cs-CZ"/>
              <a:pPr/>
              <a:t>7</a:t>
            </a:fld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95461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17D0B5-1C71-417F-9BBD-6C62B0671CAB}" type="slidenum">
              <a:rPr lang="cs-CZ"/>
              <a:pPr/>
              <a:t>8</a:t>
            </a:fld>
            <a:endParaRPr 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13759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60188-3D68-4AAB-AC64-2A34DE3C1AC5}" type="slidenum">
              <a:rPr lang="cs-CZ"/>
              <a:pPr/>
              <a:t>9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0239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D91C35-5D48-477E-A1BD-6E2DE4BDA50B}" type="slidenum">
              <a:rPr lang="cs-CZ"/>
              <a:pPr/>
              <a:t>10</a:t>
            </a:fld>
            <a:endParaRPr lang="cs-C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77689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5C782-B7BC-4281-9555-ED8B0955D828}" type="slidenum">
              <a:rPr lang="cs-CZ"/>
              <a:pPr/>
              <a:t>11</a:t>
            </a:fld>
            <a:endParaRPr 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0531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425FDDF-C5E0-431C-9567-8D3AE060C5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1C281-3CAF-4747-98EA-C34B3EBE8D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FE03A-69CA-4C13-B04C-6B372A5CC1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EBF3F-4499-4DDB-9B07-ACB1738D81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0B0C2-E909-47D6-AF8B-ED91C3175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E1620F1-6FF4-4DC2-916E-DD1F8619DD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57100C-6F4F-4918-9CE7-F2D4A3545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137F6A2-40E3-4858-A890-DC23C0CAB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DECF7-007E-45B8-ACC0-32B4A22DB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CEB1F02-BC94-4B90-B111-3A6BEFAE0B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24023-419A-4E05-BCA2-F01AA5FCB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7BC077D4-E68F-4A81-B29E-D787E0F5E6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76972F-82FA-4305-8624-1BD9B1C0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3" r:id="rId2"/>
    <p:sldLayoutId id="2147483688" r:id="rId3"/>
    <p:sldLayoutId id="2147483689" r:id="rId4"/>
    <p:sldLayoutId id="2147483690" r:id="rId5"/>
    <p:sldLayoutId id="2147483684" r:id="rId6"/>
    <p:sldLayoutId id="2147483691" r:id="rId7"/>
    <p:sldLayoutId id="2147483685" r:id="rId8"/>
    <p:sldLayoutId id="2147483692" r:id="rId9"/>
    <p:sldLayoutId id="2147483686" r:id="rId10"/>
    <p:sldLayoutId id="2147483693" r:id="rId11"/>
    <p:sldLayoutId id="214748369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p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Psychologie </a:t>
            </a:r>
            <a:r>
              <a:rPr lang="cs-CZ" dirty="0" smtClean="0"/>
              <a:t>vyučování a výchovy</a:t>
            </a:r>
            <a:endParaRPr 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r>
              <a:rPr lang="cs-CZ" smtClean="0"/>
              <a:t>Mentální mapy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kohou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357188"/>
            <a:ext cx="8208962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763713" y="5805488"/>
            <a:ext cx="63373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Spalová, B. Když to pude, já se vocaď nehnu (lokální a regionální identita kulturních elit v pohraničí). In. </a:t>
            </a:r>
            <a:r>
              <a:rPr lang="cs-CZ" i="1"/>
              <a:t>Regionální identita obyvatel v pohraničí</a:t>
            </a:r>
            <a:r>
              <a:rPr lang="cs-CZ"/>
              <a:t>. Praha: SoÚ AV ČR 2003 </a:t>
            </a:r>
          </a:p>
          <a:p>
            <a:pPr>
              <a:spcBef>
                <a:spcPct val="50000"/>
              </a:spcBef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 dirty="0"/>
              <a:t>Metoda </a:t>
            </a:r>
            <a:r>
              <a:rPr lang="cs-CZ" sz="2600" dirty="0" smtClean="0"/>
              <a:t>v </a:t>
            </a:r>
            <a:r>
              <a:rPr lang="cs-CZ" sz="2600" dirty="0"/>
              <a:t>rámci pedagogické psychologie (či didaktik) </a:t>
            </a:r>
            <a:r>
              <a:rPr lang="cs-CZ" sz="3000" b="1" dirty="0"/>
              <a:t>zaměřená na lepší zapamatování učiva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sz="2600" smtClean="0"/>
              <a:t>způsob vizualizace představ o problému</a:t>
            </a:r>
          </a:p>
          <a:p>
            <a:r>
              <a:rPr lang="cs-CZ" sz="2600" smtClean="0"/>
              <a:t>řada označení</a:t>
            </a:r>
          </a:p>
          <a:p>
            <a:pPr lvl="1"/>
            <a:r>
              <a:rPr lang="cs-CZ" sz="2400" smtClean="0"/>
              <a:t>pojmové mapy, kognitivní mapy, sémantické mapy, vědomostní mapy, slovní předivo, pavučina, síťové znázornění...</a:t>
            </a:r>
          </a:p>
          <a:p>
            <a:pPr lvl="1"/>
            <a:r>
              <a:rPr lang="cs-CZ" sz="2400" smtClean="0"/>
              <a:t>stanovení klíčových slov a pojmů usnadňuje další užití jazyka </a:t>
            </a:r>
            <a:r>
              <a:rPr lang="cs-CZ" sz="2400" i="1" smtClean="0"/>
              <a:t>(poznámky, rekódování učiva)</a:t>
            </a:r>
          </a:p>
          <a:p>
            <a:pPr lvl="1"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Opakování (vývojová a </a:t>
            </a:r>
            <a:r>
              <a:rPr lang="cs-CZ" dirty="0" err="1" smtClean="0"/>
              <a:t>ped</a:t>
            </a:r>
            <a:r>
              <a:rPr lang="cs-CZ" dirty="0" smtClean="0"/>
              <a:t>. psych.)</a:t>
            </a:r>
            <a:endParaRPr 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600" smtClean="0"/>
              <a:t>Vygotskij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utváření pojmů:</a:t>
            </a:r>
          </a:p>
          <a:p>
            <a:pPr lvl="2">
              <a:lnSpc>
                <a:spcPct val="90000"/>
              </a:lnSpc>
            </a:pPr>
            <a:r>
              <a:rPr lang="cs-CZ" sz="2000" b="1" smtClean="0"/>
              <a:t>spontánní</a:t>
            </a:r>
            <a:r>
              <a:rPr lang="cs-CZ" sz="2000" smtClean="0"/>
              <a:t> – přímá smyslová zkušenost</a:t>
            </a:r>
          </a:p>
          <a:p>
            <a:pPr lvl="2">
              <a:lnSpc>
                <a:spcPct val="90000"/>
              </a:lnSpc>
            </a:pPr>
            <a:r>
              <a:rPr lang="cs-CZ" sz="2000" b="1" smtClean="0"/>
              <a:t>vědecké</a:t>
            </a:r>
            <a:r>
              <a:rPr lang="cs-CZ" sz="2000" smtClean="0"/>
              <a:t> – abstrakce, osvojované řečí, logické operace...</a:t>
            </a:r>
          </a:p>
          <a:p>
            <a:pPr lvl="1">
              <a:lnSpc>
                <a:spcPct val="90000"/>
              </a:lnSpc>
            </a:pPr>
            <a:r>
              <a:rPr lang="cs-CZ" sz="1200" smtClean="0"/>
              <a:t>(označování, výčet, spojování, stanovení společných znaků, vymezení příslušností ke třídě objektů, vymezení příslušností k soustavě či hierarchii pojmů ve vztahu k jiným třídám, vymezení pojmu ve vztahu k jiným pojmovým soustavám)</a:t>
            </a:r>
          </a:p>
          <a:p>
            <a:pPr>
              <a:lnSpc>
                <a:spcPct val="90000"/>
              </a:lnSpc>
            </a:pPr>
            <a:r>
              <a:rPr lang="cs-CZ" sz="2600" smtClean="0"/>
              <a:t>Piaget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pojmy jako schémata či modely; vývoj myšlení jako kognitivní konflikt</a:t>
            </a:r>
          </a:p>
          <a:p>
            <a:pPr>
              <a:lnSpc>
                <a:spcPct val="90000"/>
              </a:lnSpc>
            </a:pPr>
            <a:r>
              <a:rPr lang="cs-CZ" sz="2600" smtClean="0"/>
              <a:t>Dochy, Bloom...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Mentální mapování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100" smtClean="0"/>
              <a:t>cíle</a:t>
            </a:r>
          </a:p>
          <a:p>
            <a:pPr lvl="1">
              <a:lnSpc>
                <a:spcPct val="90000"/>
              </a:lnSpc>
            </a:pPr>
            <a:r>
              <a:rPr lang="cs-CZ" sz="2000" i="1" smtClean="0"/>
              <a:t>zjištění, co víme</a:t>
            </a:r>
          </a:p>
          <a:p>
            <a:pPr lvl="1">
              <a:lnSpc>
                <a:spcPct val="90000"/>
              </a:lnSpc>
            </a:pPr>
            <a:r>
              <a:rPr lang="cs-CZ" sz="2000" i="1" smtClean="0"/>
              <a:t>pomoc při plánování</a:t>
            </a:r>
          </a:p>
          <a:p>
            <a:pPr lvl="1">
              <a:lnSpc>
                <a:spcPct val="90000"/>
              </a:lnSpc>
            </a:pPr>
            <a:r>
              <a:rPr lang="cs-CZ" sz="2000" i="1" smtClean="0"/>
              <a:t>pomoc při hodnocení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formy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mapování pojmových hierarchií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vypisování hierarchií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vytváření hierarchických map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mapování příběhů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mapování zvolených témat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vědomostní mapy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grafická znázornění - prvky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9825" y="766762"/>
            <a:ext cx="4324350" cy="532447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67544" y="6309320"/>
            <a:ext cx="8606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1400" dirty="0"/>
              <a:t>FISHER, R. </a:t>
            </a:r>
            <a:r>
              <a:rPr lang="cs-CZ" sz="1400" i="1" dirty="0"/>
              <a:t>Učíme děti myslet a učit se</a:t>
            </a:r>
            <a:r>
              <a:rPr lang="cs-CZ" sz="1400" dirty="0"/>
              <a:t>. Praha: Portál, 2004. ISBN 80-7178-966-6. s. 27-43 a 140-155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avlena.net/wp-content/uploads/200711012030_map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677353" cy="555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475656" y="630932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Mentální mapa – ZŠ Nýřany (ukázka)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96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Mentální mapování </a:t>
            </a:r>
            <a:br>
              <a:rPr lang="cs-CZ"/>
            </a:br>
            <a:r>
              <a:rPr lang="cs-CZ" sz="3400"/>
              <a:t>Software - příklady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05000"/>
            <a:ext cx="8280151" cy="4114800"/>
          </a:xfrm>
        </p:spPr>
        <p:txBody>
          <a:bodyPr/>
          <a:lstStyle/>
          <a:p>
            <a:r>
              <a:rPr lang="cs-CZ" sz="2600" dirty="0" err="1" smtClean="0"/>
              <a:t>Freemind</a:t>
            </a:r>
            <a:r>
              <a:rPr lang="cs-CZ" sz="2600" dirty="0" smtClean="0"/>
              <a:t>/</a:t>
            </a:r>
            <a:r>
              <a:rPr lang="cs-CZ" sz="2600" dirty="0" err="1" smtClean="0"/>
              <a:t>Xmind</a:t>
            </a:r>
            <a:r>
              <a:rPr lang="cs-CZ" sz="2600" dirty="0" smtClean="0"/>
              <a:t>, </a:t>
            </a:r>
            <a:r>
              <a:rPr lang="cs-CZ" sz="2600" dirty="0" smtClean="0"/>
              <a:t>OneNote, </a:t>
            </a:r>
            <a:r>
              <a:rPr lang="cs-CZ" sz="2600" dirty="0" err="1" smtClean="0"/>
              <a:t>Evernote</a:t>
            </a:r>
            <a:r>
              <a:rPr lang="cs-CZ" sz="2600" dirty="0" smtClean="0"/>
              <a:t>… </a:t>
            </a:r>
          </a:p>
          <a:p>
            <a:pPr>
              <a:buNone/>
            </a:pPr>
            <a:endParaRPr lang="cs-CZ" sz="2600" dirty="0" smtClean="0"/>
          </a:p>
          <a:p>
            <a:endParaRPr lang="cs-CZ" sz="2600" dirty="0" smtClean="0"/>
          </a:p>
          <a:p>
            <a:endParaRPr lang="cs-CZ" sz="2600" dirty="0" smtClean="0"/>
          </a:p>
        </p:txBody>
      </p:sp>
      <p:pic>
        <p:nvPicPr>
          <p:cNvPr id="2050" name="Picture 2" descr="http://www.havlena.net/wp-content/uploads/xmind-ukaz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40" y="3140968"/>
            <a:ext cx="4113529" cy="278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edumatik.cz/images/clanky-obrazky/visio/MyslenkovaMap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896" y="3140968"/>
            <a:ext cx="4246814" cy="2654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Cvičení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dirty="0" smtClean="0"/>
              <a:t>Mentální </a:t>
            </a:r>
            <a:r>
              <a:rPr lang="cs-CZ" dirty="0" smtClean="0"/>
              <a:t>mapy</a:t>
            </a:r>
          </a:p>
          <a:p>
            <a:pPr lvl="1"/>
            <a:r>
              <a:rPr lang="cs-CZ" dirty="0" smtClean="0"/>
              <a:t>Bakalářské studium jako stolní hra. </a:t>
            </a:r>
          </a:p>
          <a:p>
            <a:pPr lvl="2"/>
            <a:r>
              <a:rPr lang="cs-CZ" dirty="0" smtClean="0"/>
              <a:t>Jako to bude hra?</a:t>
            </a:r>
          </a:p>
          <a:p>
            <a:pPr lvl="2"/>
            <a:r>
              <a:rPr lang="cs-CZ" dirty="0" smtClean="0"/>
              <a:t>Jaké prvky jsou důležité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600" b="1" dirty="0" smtClean="0"/>
              <a:t>Příklady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hlinkClick r:id="rId3"/>
              </a:rPr>
              <a:t>http://www.rvp.cz/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600" b="1" dirty="0" smtClean="0"/>
              <a:t>Ke studiu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FISHER</a:t>
            </a:r>
            <a:r>
              <a:rPr lang="cs-CZ" sz="2400" dirty="0" smtClean="0"/>
              <a:t>, R. </a:t>
            </a:r>
            <a:r>
              <a:rPr lang="cs-CZ" sz="2400" i="1" dirty="0" smtClean="0"/>
              <a:t>Učíme děti myslet a učit se</a:t>
            </a:r>
            <a:r>
              <a:rPr lang="cs-CZ" sz="2400" dirty="0" smtClean="0"/>
              <a:t>. Praha: Portál, 2004. ISBN 80-7178-966-6. s. 27-43 a 140-155</a:t>
            </a:r>
            <a:r>
              <a:rPr lang="cs-CZ" sz="2400" dirty="0" smtClean="0"/>
              <a:t>.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jsou to mentální mapy?</a:t>
            </a:r>
          </a:p>
          <a:p>
            <a:r>
              <a:rPr lang="cs-CZ" dirty="0" smtClean="0"/>
              <a:t>Máte s nimi nějakou zkušenost?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Dají se nějak využít ve výuce?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/>
              <a:t>V psychologii a dalších vědách o člověku – různé významy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smtClean="0"/>
              <a:t>např:</a:t>
            </a:r>
          </a:p>
          <a:p>
            <a:pPr lvl="1"/>
            <a:r>
              <a:rPr lang="cs-CZ" smtClean="0"/>
              <a:t>Postup v rámci metodologie</a:t>
            </a:r>
          </a:p>
          <a:p>
            <a:pPr lvl="1"/>
            <a:r>
              <a:rPr lang="cs-CZ" smtClean="0"/>
              <a:t>Výzkumná strategie v kvalitativním výzkumu prostředí</a:t>
            </a:r>
          </a:p>
          <a:p>
            <a:pPr lvl="2"/>
            <a:r>
              <a:rPr lang="cs-CZ" smtClean="0"/>
              <a:t>Etnometodologie</a:t>
            </a:r>
          </a:p>
          <a:p>
            <a:pPr lvl="1"/>
            <a:r>
              <a:rPr lang="cs-CZ" smtClean="0"/>
              <a:t>Metoda zaměřená na lepší zapamatování učiva</a:t>
            </a:r>
          </a:p>
          <a:p>
            <a:pPr lvl="2"/>
            <a:r>
              <a:rPr lang="cs-CZ" smtClean="0"/>
              <a:t>(v rámci pedagogické psychologie či obrorových didaktik) 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Postup</a:t>
            </a:r>
            <a:r>
              <a:rPr lang="cs-CZ" dirty="0"/>
              <a:t> v rámci metodologie (</a:t>
            </a:r>
            <a:r>
              <a:rPr lang="cs-CZ" dirty="0" err="1"/>
              <a:t>Trochim</a:t>
            </a:r>
            <a:r>
              <a:rPr lang="cs-CZ" dirty="0"/>
              <a:t>, 2007)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lvl="1"/>
            <a:r>
              <a:rPr lang="cs-CZ" smtClean="0"/>
              <a:t>příprava</a:t>
            </a:r>
          </a:p>
          <a:p>
            <a:pPr lvl="1"/>
            <a:r>
              <a:rPr lang="cs-CZ" smtClean="0"/>
              <a:t>generování nápadů</a:t>
            </a:r>
          </a:p>
          <a:p>
            <a:pPr lvl="1"/>
            <a:r>
              <a:rPr lang="cs-CZ" smtClean="0"/>
              <a:t>strukturace</a:t>
            </a:r>
          </a:p>
          <a:p>
            <a:pPr lvl="1"/>
            <a:r>
              <a:rPr lang="cs-CZ" smtClean="0"/>
              <a:t>reprezentování (výpočty)</a:t>
            </a:r>
          </a:p>
          <a:p>
            <a:pPr lvl="1"/>
            <a:r>
              <a:rPr lang="cs-CZ" smtClean="0"/>
              <a:t>interpretace</a:t>
            </a:r>
          </a:p>
          <a:p>
            <a:pPr lvl="1"/>
            <a:r>
              <a:rPr lang="cs-CZ" smtClean="0"/>
              <a:t>utilizace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1500" y="0"/>
            <a:ext cx="8240713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 dirty="0"/>
              <a:t>Výzkumná strategie v kvalitativním výzkumu prostředí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500" smtClean="0"/>
              <a:t>Mentální mapy jsou vlastní symbolickou reprezentací prostorových vztahů ve smyslu "zvnitřněného obrazu prostředí" („symbolické miniatury“)</a:t>
            </a:r>
          </a:p>
          <a:p>
            <a:pPr>
              <a:lnSpc>
                <a:spcPct val="80000"/>
              </a:lnSpc>
            </a:pPr>
            <a:endParaRPr lang="cs-CZ" sz="1500" smtClean="0"/>
          </a:p>
          <a:p>
            <a:pPr>
              <a:lnSpc>
                <a:spcPct val="80000"/>
              </a:lnSpc>
            </a:pPr>
            <a:r>
              <a:rPr lang="cs-CZ" sz="1500" smtClean="0"/>
              <a:t>Např. obraz města (Lynch, 1960)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„Obrazivost“ („imageability“) podporuje strukturaci, identifikaci  i orientaci ve městě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Obraz má pro člověka </a:t>
            </a:r>
            <a:r>
              <a:rPr lang="cs-CZ" sz="1400" i="1" smtClean="0"/>
              <a:t>praktickou</a:t>
            </a:r>
            <a:r>
              <a:rPr lang="cs-CZ" sz="1400" smtClean="0"/>
              <a:t>, </a:t>
            </a:r>
            <a:r>
              <a:rPr lang="cs-CZ" sz="1400" i="1" smtClean="0"/>
              <a:t>poznávací</a:t>
            </a:r>
            <a:r>
              <a:rPr lang="cs-CZ" sz="1400" smtClean="0"/>
              <a:t> i </a:t>
            </a:r>
            <a:r>
              <a:rPr lang="cs-CZ" sz="1400" i="1" smtClean="0"/>
              <a:t>emoční hodnotu</a:t>
            </a:r>
            <a:r>
              <a:rPr lang="cs-CZ" sz="1400" smtClean="0"/>
              <a:t>.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Obrazy jsou </a:t>
            </a:r>
            <a:r>
              <a:rPr lang="cs-CZ" sz="1400" b="1" smtClean="0"/>
              <a:t>subjektivní </a:t>
            </a:r>
            <a:r>
              <a:rPr lang="cs-CZ" sz="1400" smtClean="0"/>
              <a:t>(jedinečné) a </a:t>
            </a:r>
            <a:r>
              <a:rPr lang="cs-CZ" sz="1400" b="1" smtClean="0"/>
              <a:t>intersubjektivní</a:t>
            </a:r>
            <a:r>
              <a:rPr lang="cs-CZ" sz="1400" smtClean="0"/>
              <a:t> (sdílené).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Uspořádané prostředí („ordered environement“)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Má-li mít „mapa“ praktickou orientační hodnotu musí být: </a:t>
            </a:r>
          </a:p>
          <a:p>
            <a:pPr lvl="2">
              <a:lnSpc>
                <a:spcPct val="80000"/>
              </a:lnSpc>
            </a:pPr>
            <a:r>
              <a:rPr lang="cs-CZ" sz="1200" i="1" smtClean="0"/>
              <a:t>čitelná +  otevřená změně  +  komunikovatelná druhým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Elementy mapy: </a:t>
            </a:r>
          </a:p>
          <a:p>
            <a:pPr lvl="2">
              <a:lnSpc>
                <a:spcPct val="80000"/>
              </a:lnSpc>
            </a:pPr>
            <a:r>
              <a:rPr lang="cs-CZ" sz="1200" smtClean="0"/>
              <a:t>uzly-obvody-dominanty-hranice-trasy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Princip porovnání „objektivní“ profesionální a laické „subjektivní“ obraz kolektivní (sdílený) obraz, jeho rysy a strukturace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Postup: rozhovor s kresbou, rozhovor nad fotodokumentací, procházka s „eskortou“ a záznam, vysvětlení cesty odněkud někam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Cílem je predikovat „veřejný obraz“ města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(...)</a:t>
            </a:r>
          </a:p>
          <a:p>
            <a:pPr lvl="1">
              <a:lnSpc>
                <a:spcPct val="80000"/>
              </a:lnSpc>
            </a:pPr>
            <a:r>
              <a:rPr lang="cs-CZ" sz="1400" i="1" smtClean="0"/>
              <a:t>v Brně se na podobném výzkumu podílela i naše Kpsych FSS MU pod vedením L. Kostroně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elements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0063" y="1000125"/>
            <a:ext cx="8334375" cy="5000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Etnometodologie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sz="2600" smtClean="0"/>
              <a:t>civilizace nás vzdaluje přirozeným formám orientace</a:t>
            </a:r>
          </a:p>
          <a:p>
            <a:r>
              <a:rPr lang="cs-CZ" sz="2600" smtClean="0"/>
              <a:t>Lefevre (1991) - mentální mapy: </a:t>
            </a:r>
          </a:p>
          <a:p>
            <a:pPr lvl="1"/>
            <a:r>
              <a:rPr lang="cs-CZ" sz="2400" smtClean="0"/>
              <a:t>symbolické reprezentace žitého prostoru vzniklé praktickým dialogem lidí s prostorem </a:t>
            </a:r>
          </a:p>
          <a:p>
            <a:pPr lvl="2"/>
            <a:r>
              <a:rPr lang="cs-CZ" sz="2000" smtClean="0"/>
              <a:t>fyzickým i  sociálním</a:t>
            </a:r>
          </a:p>
          <a:p>
            <a:pPr lvl="2"/>
            <a:r>
              <a:rPr lang="cs-CZ" sz="2000" smtClean="0"/>
              <a:t>i zprostředkovaným symbolicky (plány, mapy) </a:t>
            </a:r>
          </a:p>
          <a:p>
            <a:pPr lvl="1"/>
            <a:r>
              <a:rPr lang="cs-CZ" sz="2400" smtClean="0"/>
              <a:t>prostor jako: </a:t>
            </a:r>
          </a:p>
          <a:p>
            <a:pPr lvl="2"/>
            <a:r>
              <a:rPr lang="cs-CZ" sz="2000" smtClean="0"/>
              <a:t>praxe  -  komunikace  -  identifikace</a:t>
            </a:r>
          </a:p>
          <a:p>
            <a:endParaRPr lang="cs-CZ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237</TotalTime>
  <Words>434</Words>
  <Application>Microsoft Office PowerPoint</Application>
  <PresentationFormat>Předvádění na obrazovce (4:3)</PresentationFormat>
  <Paragraphs>103</Paragraphs>
  <Slides>18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Tw Cen MT</vt:lpstr>
      <vt:lpstr>Wingdings</vt:lpstr>
      <vt:lpstr>Wingdings 2</vt:lpstr>
      <vt:lpstr>Medián</vt:lpstr>
      <vt:lpstr>Psychologie vyučování a výchovy</vt:lpstr>
      <vt:lpstr>Úvodem</vt:lpstr>
      <vt:lpstr>Prezentace aplikace PowerPoint</vt:lpstr>
      <vt:lpstr>V psychologii a dalších vědách o člověku – různé významy</vt:lpstr>
      <vt:lpstr>Postup v rámci metodologie (Trochim, 2007)</vt:lpstr>
      <vt:lpstr>Prezentace aplikace PowerPoint</vt:lpstr>
      <vt:lpstr>Výzkumná strategie v kvalitativním výzkumu prostředí</vt:lpstr>
      <vt:lpstr>Prezentace aplikace PowerPoint</vt:lpstr>
      <vt:lpstr>Etnometodologie</vt:lpstr>
      <vt:lpstr>Prezentace aplikace PowerPoint</vt:lpstr>
      <vt:lpstr>Metoda v rámci pedagogické psychologie (či didaktik) zaměřená na lepší zapamatování učiva</vt:lpstr>
      <vt:lpstr>Opakování (vývojová a ped. psych.)</vt:lpstr>
      <vt:lpstr>Mentální mapování</vt:lpstr>
      <vt:lpstr>Prezentace aplikace PowerPoint</vt:lpstr>
      <vt:lpstr>Prezentace aplikace PowerPoint</vt:lpstr>
      <vt:lpstr>Mentální mapování  Software - příklady</vt:lpstr>
      <vt:lpstr>Cvičení</vt:lpstr>
      <vt:lpstr>Literatura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Mentální mapování</dc:title>
  <dc:creator>Jan Mareš</dc:creator>
  <cp:lastModifiedBy>Mares</cp:lastModifiedBy>
  <cp:revision>13</cp:revision>
  <cp:lastPrinted>2016-03-30T08:21:26Z</cp:lastPrinted>
  <dcterms:created xsi:type="dcterms:W3CDTF">2009-03-12T08:37:06Z</dcterms:created>
  <dcterms:modified xsi:type="dcterms:W3CDTF">2016-03-30T08:34:01Z</dcterms:modified>
</cp:coreProperties>
</file>