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9" r:id="rId3"/>
    <p:sldId id="301" r:id="rId4"/>
    <p:sldId id="307" r:id="rId5"/>
    <p:sldId id="302" r:id="rId6"/>
    <p:sldId id="305" r:id="rId7"/>
    <p:sldId id="306" r:id="rId8"/>
    <p:sldId id="309" r:id="rId9"/>
    <p:sldId id="308" r:id="rId10"/>
    <p:sldId id="303" r:id="rId11"/>
    <p:sldId id="304" r:id="rId12"/>
    <p:sldId id="310" r:id="rId13"/>
    <p:sldId id="258" r:id="rId1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lang="cs-CZ" smtClean="0"/>
              <a:t>Klepnutím lze upravit styl předlohy nadpisů.</a:t>
            </a:r>
            <a:endParaRPr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7" name="Zástupný symbol pro datum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8B79E83D-639D-4AC9-9DD8-F54D2BE130DD}" type="datetimeFigureOut">
              <a:rPr lang="cs-CZ"/>
              <a:pPr>
                <a:defRPr/>
              </a:pPr>
              <a:t>21. 2. 2016</a:t>
            </a:fld>
            <a:endParaRPr lang="cs-CZ"/>
          </a:p>
        </p:txBody>
      </p:sp>
      <p:sp>
        <p:nvSpPr>
          <p:cNvPr id="10" name="Zástupný symbol pro zápatí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748516A-AECA-4ABD-9F9F-B2D4D0EBE566}"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378435BB-C555-4191-AE0C-32E1C603C6A3}" type="datetimeFigureOut">
              <a:rPr lang="cs-CZ"/>
              <a:pPr>
                <a:defRPr/>
              </a:pPr>
              <a:t>21. 2. 2016</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D6526F84-8DF3-484A-AA8B-87E77C6B863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bdélník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bdélník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Svislý nadpis 1"/>
          <p:cNvSpPr>
            <a:spLocks noGrp="1"/>
          </p:cNvSpPr>
          <p:nvPr>
            <p:ph type="title" orient="vert"/>
          </p:nvPr>
        </p:nvSpPr>
        <p:spPr>
          <a:xfrm>
            <a:off x="6553200" y="609600"/>
            <a:ext cx="2057400" cy="5516563"/>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6553200" y="6248400"/>
            <a:ext cx="2209800" cy="365125"/>
          </a:xfrm>
        </p:spPr>
        <p:txBody>
          <a:bodyPr/>
          <a:lstStyle>
            <a:lvl1pPr>
              <a:defRPr/>
            </a:lvl1pPr>
          </a:lstStyle>
          <a:p>
            <a:pPr>
              <a:defRPr/>
            </a:pPr>
            <a:fld id="{902EF661-FE38-4B79-939F-08F0A31DC9D1}" type="datetimeFigureOut">
              <a:rPr lang="cs-CZ"/>
              <a:pPr>
                <a:defRPr/>
              </a:pPr>
              <a:t>21. 2. 2016</a:t>
            </a:fld>
            <a:endParaRPr lang="cs-CZ"/>
          </a:p>
        </p:txBody>
      </p:sp>
      <p:sp>
        <p:nvSpPr>
          <p:cNvPr id="8" name="Zástupný symbol pro zápatí 4"/>
          <p:cNvSpPr>
            <a:spLocks noGrp="1"/>
          </p:cNvSpPr>
          <p:nvPr>
            <p:ph type="ftr" sz="quarter" idx="11"/>
          </p:nvPr>
        </p:nvSpPr>
        <p:spPr>
          <a:xfrm>
            <a:off x="457200" y="6248400"/>
            <a:ext cx="5573713" cy="365125"/>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5989638" y="144462"/>
            <a:ext cx="533400" cy="244475"/>
          </a:xfrm>
        </p:spPr>
        <p:txBody>
          <a:bodyPr/>
          <a:lstStyle>
            <a:lvl1pPr>
              <a:defRPr/>
            </a:lvl1pPr>
          </a:lstStyle>
          <a:p>
            <a:pPr>
              <a:defRPr/>
            </a:pPr>
            <a:fld id="{4B9CABF6-B33B-4249-ABA1-FB8F260322B5}"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lang="cs-CZ" smtClean="0"/>
              <a:t>Klepnutím lze upravit styl předlohy nadpisů.</a:t>
            </a:r>
            <a:endParaRPr lang="en-US"/>
          </a:p>
        </p:txBody>
      </p:sp>
      <p:sp>
        <p:nvSpPr>
          <p:cNvPr id="8" name="Zástupný symbol pro obsah 7"/>
          <p:cNvSpPr>
            <a:spLocks noGrp="1"/>
          </p:cNvSpPr>
          <p:nvPr>
            <p:ph sz="quarter" idx="1"/>
          </p:nvPr>
        </p:nvSpPr>
        <p:spPr>
          <a:xfrm>
            <a:off x="612648" y="1600200"/>
            <a:ext cx="8153400" cy="4495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B5D3AD0F-FA42-416D-9D63-D140CC5F990F}" type="datetimeFigureOut">
              <a:rPr lang="cs-CZ"/>
              <a:pPr>
                <a:defRPr/>
              </a:pPr>
              <a:t>21. 2. 2016</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2F1A8569-33F3-40CE-9677-0C2C3FB148A3}"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4" name="Obdélník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Zástupný symbol pro text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cs-CZ" smtClean="0"/>
              <a:t>Klepnutím lze upravit styl předlohy nadpisů.</a:t>
            </a:r>
            <a:endParaRPr lang="en-US"/>
          </a:p>
        </p:txBody>
      </p:sp>
      <p:sp>
        <p:nvSpPr>
          <p:cNvPr id="7" name="Zástupný symbol pro datum 11"/>
          <p:cNvSpPr>
            <a:spLocks noGrp="1"/>
          </p:cNvSpPr>
          <p:nvPr>
            <p:ph type="dt" sz="half" idx="10"/>
          </p:nvPr>
        </p:nvSpPr>
        <p:spPr/>
        <p:txBody>
          <a:bodyPr/>
          <a:lstStyle>
            <a:lvl1pPr>
              <a:defRPr/>
            </a:lvl1pPr>
          </a:lstStyle>
          <a:p>
            <a:pPr>
              <a:defRPr/>
            </a:pPr>
            <a:fld id="{A1F2F4BC-DC86-4347-B341-4B7104F0897A}" type="datetimeFigureOut">
              <a:rPr lang="cs-CZ"/>
              <a:pPr>
                <a:defRPr/>
              </a:pPr>
              <a:t>21. 2. 2016</a:t>
            </a:fld>
            <a:endParaRPr lang="cs-CZ"/>
          </a:p>
        </p:txBody>
      </p:sp>
      <p:sp>
        <p:nvSpPr>
          <p:cNvPr id="8" name="Zástupný symbol pro číslo snímku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771ADB0C-84D0-4D3B-A3E5-4D0E02E3835A}" type="slidenum">
              <a:rPr lang="cs-CZ"/>
              <a:pPr>
                <a:defRPr/>
              </a:pPr>
              <a:t>‹#›</a:t>
            </a:fld>
            <a:endParaRPr 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9" name="Zástupný symbol pro obsah 8"/>
          <p:cNvSpPr>
            <a:spLocks noGrp="1"/>
          </p:cNvSpPr>
          <p:nvPr>
            <p:ph sz="quarter" idx="1"/>
          </p:nvPr>
        </p:nvSpPr>
        <p:spPr>
          <a:xfrm>
            <a:off x="609600" y="1589567"/>
            <a:ext cx="388620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4844901" y="1589567"/>
            <a:ext cx="388620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fld id="{569A5964-0F57-4087-B887-6CDB4241BE2A}" type="datetimeFigureOut">
              <a:rPr lang="cs-CZ"/>
              <a:pPr>
                <a:defRPr/>
              </a:pPr>
              <a:t>21. 2. 2016</a:t>
            </a:fld>
            <a:endParaRPr lang="cs-CZ"/>
          </a:p>
        </p:txBody>
      </p:sp>
      <p:sp>
        <p:nvSpPr>
          <p:cNvPr id="6" name="Zástupný symbol pro číslo snímku 9"/>
          <p:cNvSpPr>
            <a:spLocks noGrp="1"/>
          </p:cNvSpPr>
          <p:nvPr>
            <p:ph type="sldNum" sz="quarter" idx="11"/>
          </p:nvPr>
        </p:nvSpPr>
        <p:spPr/>
        <p:txBody>
          <a:bodyPr rtlCol="0"/>
          <a:lstStyle>
            <a:lvl1pPr>
              <a:defRPr/>
            </a:lvl1pPr>
          </a:lstStyle>
          <a:p>
            <a:pPr>
              <a:defRPr/>
            </a:pPr>
            <a:fld id="{223C2E33-2C01-45E0-80C0-052FA0945309}" type="slidenum">
              <a:rPr lang="cs-CZ"/>
              <a:pPr>
                <a:defRPr/>
              </a:pPr>
              <a:t>‹#›</a:t>
            </a:fld>
            <a:endParaRPr 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lstStyle>
            <a:lvl1pPr>
              <a:defRPr/>
            </a:lvl1pPr>
          </a:lstStyle>
          <a:p>
            <a:r>
              <a:rPr lang="cs-CZ" smtClean="0"/>
              <a:t>Klepnutím lze upravit styl předlohy nadpisů.</a:t>
            </a:r>
            <a:endParaRPr lang="en-US"/>
          </a:p>
        </p:txBody>
      </p:sp>
      <p:sp>
        <p:nvSpPr>
          <p:cNvPr id="11" name="Zástupný symbol pro obsah 10"/>
          <p:cNvSpPr>
            <a:spLocks noGrp="1"/>
          </p:cNvSpPr>
          <p:nvPr>
            <p:ph sz="quarter" idx="2"/>
          </p:nvPr>
        </p:nvSpPr>
        <p:spPr>
          <a:xfrm>
            <a:off x="609600" y="2438400"/>
            <a:ext cx="3886200" cy="3581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4800600" y="2438400"/>
            <a:ext cx="3886200" cy="3581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cs-CZ" smtClean="0"/>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cs-CZ" smtClean="0"/>
              <a:t>Klepnutím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fld id="{27CF28C3-683A-472D-8426-52ED5AC527A8}" type="datetimeFigureOut">
              <a:rPr lang="cs-CZ"/>
              <a:pPr>
                <a:defRPr/>
              </a:pPr>
              <a:t>21. 2. 2016</a:t>
            </a:fld>
            <a:endParaRPr lang="cs-CZ"/>
          </a:p>
        </p:txBody>
      </p:sp>
      <p:sp>
        <p:nvSpPr>
          <p:cNvPr id="8" name="Zástupný symbol pro číslo snímku 11"/>
          <p:cNvSpPr>
            <a:spLocks noGrp="1"/>
          </p:cNvSpPr>
          <p:nvPr>
            <p:ph type="sldNum" sz="quarter" idx="11"/>
          </p:nvPr>
        </p:nvSpPr>
        <p:spPr/>
        <p:txBody>
          <a:bodyPr rtlCol="0"/>
          <a:lstStyle>
            <a:lvl1pPr>
              <a:defRPr/>
            </a:lvl1pPr>
          </a:lstStyle>
          <a:p>
            <a:pPr>
              <a:defRPr/>
            </a:pPr>
            <a:fld id="{7F71B115-2DBC-413C-ABC5-42464C1861D6}" type="slidenum">
              <a:rPr lang="cs-CZ"/>
              <a:pPr>
                <a:defRPr/>
              </a:pPr>
              <a:t>‹#›</a:t>
            </a:fld>
            <a:endParaRPr 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13"/>
          <p:cNvSpPr>
            <a:spLocks noGrp="1"/>
          </p:cNvSpPr>
          <p:nvPr>
            <p:ph type="dt" sz="half" idx="10"/>
          </p:nvPr>
        </p:nvSpPr>
        <p:spPr/>
        <p:txBody>
          <a:bodyPr/>
          <a:lstStyle>
            <a:lvl1pPr>
              <a:defRPr/>
            </a:lvl1pPr>
          </a:lstStyle>
          <a:p>
            <a:pPr>
              <a:defRPr/>
            </a:pPr>
            <a:fld id="{C0114283-EAF9-4877-A49A-302D8BBF7046}" type="datetimeFigureOut">
              <a:rPr lang="cs-CZ"/>
              <a:pPr>
                <a:defRPr/>
              </a:pPr>
              <a:t>21. 2. 2016</a:t>
            </a:fld>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57AEB58F-D37A-4389-9AB3-6FEAE627548C}"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fld id="{15F32E03-048C-4B60-8068-2AE4A111F8B1}" type="datetimeFigureOut">
              <a:rPr lang="cs-CZ"/>
              <a:pPr>
                <a:defRPr/>
              </a:pPr>
              <a:t>21. 2. 2016</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236F561-0B37-4BDC-BF6B-403A6F6A6706}"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lstStyle>
            <a:lvl1pPr algn="l">
              <a:buNone/>
              <a:defRPr sz="4400" b="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D51B32EC-8050-4A6C-B821-AB44DADA9980}" type="datetimeFigureOut">
              <a:rPr lang="cs-CZ"/>
              <a:pPr>
                <a:defRPr/>
              </a:pPr>
              <a:t>21. 2. 2016</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7A9BB8F1-5991-41FC-AD55-6D72F9A8CCB2}"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5" name="Obdélník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bdélník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cs-CZ" smtClean="0"/>
              <a:t>Klepnutím lze upravit styly předlohy textu.</a:t>
            </a:r>
          </a:p>
        </p:txBody>
      </p:sp>
      <p:sp>
        <p:nvSpPr>
          <p:cNvPr id="2" name="Nadpis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9" name="Zástupný symbol pro datum 11"/>
          <p:cNvSpPr>
            <a:spLocks noGrp="1"/>
          </p:cNvSpPr>
          <p:nvPr>
            <p:ph type="dt" sz="half" idx="10"/>
          </p:nvPr>
        </p:nvSpPr>
        <p:spPr>
          <a:xfrm>
            <a:off x="6248400" y="6248400"/>
            <a:ext cx="2667000" cy="365125"/>
          </a:xfrm>
        </p:spPr>
        <p:txBody>
          <a:bodyPr rtlCol="0"/>
          <a:lstStyle>
            <a:lvl1pPr>
              <a:defRPr/>
            </a:lvl1pPr>
          </a:lstStyle>
          <a:p>
            <a:pPr>
              <a:defRPr/>
            </a:pPr>
            <a:fld id="{E37968F9-5FA4-41EB-B758-1A886949B617}" type="datetimeFigureOut">
              <a:rPr lang="cs-CZ"/>
              <a:pPr>
                <a:defRPr/>
              </a:pPr>
              <a:t>21. 2. 2016</a:t>
            </a:fld>
            <a:endParaRPr lang="cs-CZ"/>
          </a:p>
        </p:txBody>
      </p:sp>
      <p:sp>
        <p:nvSpPr>
          <p:cNvPr id="10" name="Zástupný symbol pro číslo snímku 12"/>
          <p:cNvSpPr>
            <a:spLocks noGrp="1"/>
          </p:cNvSpPr>
          <p:nvPr>
            <p:ph type="sldNum" sz="quarter" idx="11"/>
          </p:nvPr>
        </p:nvSpPr>
        <p:spPr>
          <a:xfrm>
            <a:off x="0" y="4667250"/>
            <a:ext cx="1447800" cy="663575"/>
          </a:xfrm>
        </p:spPr>
        <p:txBody>
          <a:bodyPr rtlCol="0"/>
          <a:lstStyle>
            <a:lvl1pPr>
              <a:defRPr sz="2800"/>
            </a:lvl1pPr>
          </a:lstStyle>
          <a:p>
            <a:pPr>
              <a:defRPr/>
            </a:pPr>
            <a:fld id="{8E940DD3-B223-43CD-8E8D-C39DA66F0E6E}" type="slidenum">
              <a:rPr lang="cs-CZ"/>
              <a:pPr>
                <a:defRPr/>
              </a:pPr>
              <a:t>‹#›</a:t>
            </a:fld>
            <a:endParaRPr lang="cs-CZ"/>
          </a:p>
        </p:txBody>
      </p:sp>
      <p:sp>
        <p:nvSpPr>
          <p:cNvPr id="11" name="Zástupný symbol pro zápatí 13"/>
          <p:cNvSpPr>
            <a:spLocks noGrp="1"/>
          </p:cNvSpPr>
          <p:nvPr>
            <p:ph type="ftr" sz="quarter" idx="12"/>
          </p:nvPr>
        </p:nvSpPr>
        <p:spPr>
          <a:xfrm>
            <a:off x="1600200" y="6248400"/>
            <a:ext cx="4572000" cy="365125"/>
          </a:xfrm>
        </p:spPr>
        <p:txBody>
          <a:bodyPr rtlCol="0"/>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Zástupný symbol pro nadpis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5123" name="Zástupný symbol pro text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3BC56B1C-846E-4313-A8F9-31B5BAFB3B7E}" type="datetimeFigureOut">
              <a:rPr lang="cs-CZ"/>
              <a:pPr>
                <a:defRPr/>
              </a:pPr>
              <a:t>21. 2. 2016</a:t>
            </a:fld>
            <a:endParaRPr lang="cs-CZ"/>
          </a:p>
        </p:txBody>
      </p:sp>
      <p:sp>
        <p:nvSpPr>
          <p:cNvPr id="3" name="Zástupný symbol pro zápatí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cs-CZ"/>
          </a:p>
        </p:txBody>
      </p:sp>
      <p:sp>
        <p:nvSpPr>
          <p:cNvPr id="7" name="Obdélník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bdélník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Obdélník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Zástupný symbol pro číslo snímku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193EEE03-14BA-40EA-A6AD-863AFAB049E3}"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143" r:id="rId1"/>
    <p:sldLayoutId id="2147484139" r:id="rId2"/>
    <p:sldLayoutId id="2147484144" r:id="rId3"/>
    <p:sldLayoutId id="2147484145" r:id="rId4"/>
    <p:sldLayoutId id="2147484146" r:id="rId5"/>
    <p:sldLayoutId id="2147484140" r:id="rId6"/>
    <p:sldLayoutId id="2147484147" r:id="rId7"/>
    <p:sldLayoutId id="2147484141" r:id="rId8"/>
    <p:sldLayoutId id="2147484148" r:id="rId9"/>
    <p:sldLayoutId id="2147484142" r:id="rId10"/>
    <p:sldLayoutId id="2147484149"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18"/>
        </a:defRPr>
      </a:lvl2pPr>
      <a:lvl3pPr algn="l" rtl="0" eaLnBrk="0" fontAlgn="base" hangingPunct="0">
        <a:spcBef>
          <a:spcPct val="0"/>
        </a:spcBef>
        <a:spcAft>
          <a:spcPct val="0"/>
        </a:spcAft>
        <a:defRPr sz="4400">
          <a:solidFill>
            <a:schemeClr val="tx2"/>
          </a:solidFill>
          <a:latin typeface="Tw Cen MT" pitchFamily="34" charset="-18"/>
        </a:defRPr>
      </a:lvl3pPr>
      <a:lvl4pPr algn="l" rtl="0" eaLnBrk="0" fontAlgn="base" hangingPunct="0">
        <a:spcBef>
          <a:spcPct val="0"/>
        </a:spcBef>
        <a:spcAft>
          <a:spcPct val="0"/>
        </a:spcAft>
        <a:defRPr sz="4400">
          <a:solidFill>
            <a:schemeClr val="tx2"/>
          </a:solidFill>
          <a:latin typeface="Tw Cen MT" pitchFamily="34" charset="-18"/>
        </a:defRPr>
      </a:lvl4pPr>
      <a:lvl5pPr algn="l" rtl="0" eaLnBrk="0" fontAlgn="base" hangingPunct="0">
        <a:spcBef>
          <a:spcPct val="0"/>
        </a:spcBef>
        <a:spcAft>
          <a:spcPct val="0"/>
        </a:spcAft>
        <a:defRPr sz="4400">
          <a:solidFill>
            <a:schemeClr val="tx2"/>
          </a:solidFill>
          <a:latin typeface="Tw Cen MT" pitchFamily="34" charset="-18"/>
        </a:defRPr>
      </a:lvl5pPr>
      <a:lvl6pPr marL="457200" algn="l" rtl="0" fontAlgn="base">
        <a:spcBef>
          <a:spcPct val="0"/>
        </a:spcBef>
        <a:spcAft>
          <a:spcPct val="0"/>
        </a:spcAft>
        <a:defRPr sz="4400">
          <a:solidFill>
            <a:schemeClr val="tx2"/>
          </a:solidFill>
          <a:latin typeface="Tw Cen MT" pitchFamily="34" charset="-18"/>
        </a:defRPr>
      </a:lvl6pPr>
      <a:lvl7pPr marL="914400" algn="l" rtl="0" fontAlgn="base">
        <a:spcBef>
          <a:spcPct val="0"/>
        </a:spcBef>
        <a:spcAft>
          <a:spcPct val="0"/>
        </a:spcAft>
        <a:defRPr sz="4400">
          <a:solidFill>
            <a:schemeClr val="tx2"/>
          </a:solidFill>
          <a:latin typeface="Tw Cen MT" pitchFamily="34" charset="-18"/>
        </a:defRPr>
      </a:lvl7pPr>
      <a:lvl8pPr marL="1371600" algn="l" rtl="0" fontAlgn="base">
        <a:spcBef>
          <a:spcPct val="0"/>
        </a:spcBef>
        <a:spcAft>
          <a:spcPct val="0"/>
        </a:spcAft>
        <a:defRPr sz="4400">
          <a:solidFill>
            <a:schemeClr val="tx2"/>
          </a:solidFill>
          <a:latin typeface="Tw Cen MT" pitchFamily="34" charset="-18"/>
        </a:defRPr>
      </a:lvl8pPr>
      <a:lvl9pPr marL="1828800" algn="l" rtl="0" fontAlgn="base">
        <a:spcBef>
          <a:spcPct val="0"/>
        </a:spcBef>
        <a:spcAft>
          <a:spcPct val="0"/>
        </a:spcAft>
        <a:defRPr sz="4400">
          <a:solidFill>
            <a:schemeClr val="tx2"/>
          </a:solidFill>
          <a:latin typeface="Tw Cen MT" pitchFamily="34" charset="-18"/>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galenus.cz/clanky/biochemie/biochemie-chemie-struktura-atomu" TargetMode="External"/><Relationship Id="rId2" Type="http://schemas.openxmlformats.org/officeDocument/2006/relationships/hyperlink" Target="http://www.ped.muni.cz/wphy/fyzvl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pPr eaLnBrk="1" fontAlgn="auto" hangingPunct="1">
              <a:spcAft>
                <a:spcPts val="0"/>
              </a:spcAft>
              <a:defRPr/>
            </a:pPr>
            <a:r>
              <a:rPr lang="cs-CZ" dirty="0" smtClean="0"/>
              <a:t>Atomová struktura látek</a:t>
            </a:r>
            <a:endParaRPr lang="cs-CZ" dirty="0">
              <a:solidFill>
                <a:schemeClr val="tx2">
                  <a:satMod val="200000"/>
                </a:schemeClr>
              </a:solidFill>
            </a:endParaRPr>
          </a:p>
        </p:txBody>
      </p:sp>
      <p:sp>
        <p:nvSpPr>
          <p:cNvPr id="9219" name="Podnadpis 2"/>
          <p:cNvSpPr>
            <a:spLocks noGrp="1"/>
          </p:cNvSpPr>
          <p:nvPr>
            <p:ph type="subTitle" idx="1"/>
          </p:nvPr>
        </p:nvSpPr>
        <p:spPr>
          <a:xfrm>
            <a:off x="2362200" y="6049963"/>
            <a:ext cx="6705600" cy="685800"/>
          </a:xfrm>
        </p:spPr>
        <p:txBody>
          <a:bodyPr/>
          <a:lstStyle/>
          <a:p>
            <a:pPr eaLnBrk="1" hangingPunct="1">
              <a:spcBef>
                <a:spcPct val="0"/>
              </a:spcBef>
              <a:defRPr/>
            </a:pPr>
            <a:r>
              <a:rPr lang="cs-CZ" sz="2400" dirty="0" smtClean="0">
                <a:solidFill>
                  <a:schemeClr val="tx2">
                    <a:satMod val="200000"/>
                  </a:schemeClr>
                </a:solidFill>
              </a:rPr>
              <a:t>Struktura atomů</a:t>
            </a:r>
            <a:endParaRPr lang="cs-CZ"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eaLnBrk="1" hangingPunct="1">
              <a:buNone/>
            </a:pPr>
            <a:r>
              <a:rPr lang="cs-CZ" dirty="0" smtClean="0"/>
              <a:t>	</a:t>
            </a:r>
            <a:r>
              <a:rPr lang="cs-CZ" dirty="0" err="1" smtClean="0"/>
              <a:t>Bohrův</a:t>
            </a:r>
            <a:r>
              <a:rPr lang="cs-CZ" dirty="0" smtClean="0"/>
              <a:t> </a:t>
            </a:r>
            <a:r>
              <a:rPr lang="cs-CZ" dirty="0" smtClean="0"/>
              <a:t>model atomu je posledním modelem, který </a:t>
            </a:r>
            <a:r>
              <a:rPr lang="cs-CZ" dirty="0" smtClean="0"/>
              <a:t>si lze představit </a:t>
            </a:r>
            <a:r>
              <a:rPr lang="cs-CZ" dirty="0" smtClean="0"/>
              <a:t>na základě klasické fyziky. Brzy po jeho vzniku bylo proti němu vzneseno několik vážných námitek, </a:t>
            </a:r>
            <a:r>
              <a:rPr lang="cs-CZ" dirty="0" smtClean="0"/>
              <a:t>byl nahrazen modelem z kvantové mechaniky.</a:t>
            </a:r>
            <a:endParaRPr lang="cs-CZ" dirty="0" smtClean="0"/>
          </a:p>
        </p:txBody>
      </p:sp>
      <p:pic>
        <p:nvPicPr>
          <p:cNvPr id="2051" name="Picture 3"/>
          <p:cNvPicPr>
            <a:picLocks noChangeAspect="1" noChangeArrowheads="1"/>
          </p:cNvPicPr>
          <p:nvPr/>
        </p:nvPicPr>
        <p:blipFill>
          <a:blip r:embed="rId2"/>
          <a:srcRect/>
          <a:stretch>
            <a:fillRect/>
          </a:stretch>
        </p:blipFill>
        <p:spPr bwMode="auto">
          <a:xfrm>
            <a:off x="6215074" y="3643314"/>
            <a:ext cx="2181225" cy="2876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eaLnBrk="1" hangingPunct="1">
              <a:buNone/>
            </a:pPr>
            <a:r>
              <a:rPr lang="cs-CZ" dirty="0" smtClean="0"/>
              <a:t>	model atomu, využívající představ kvantové mechaniky (bohužel názorná představa tohoto modelu je již téměř nemožná). Podle tohoto modelu má elektron jak vlnový, tak i částicový charakter a jeho poloha v okolí jádra je dána pravděpodobnostní </a:t>
            </a:r>
            <a:r>
              <a:rPr lang="cs-CZ" dirty="0" smtClean="0"/>
              <a:t>funkcí.</a:t>
            </a:r>
            <a:endParaRPr lang="cs-CZ" dirty="0" smtClean="0"/>
          </a:p>
        </p:txBody>
      </p:sp>
      <p:pic>
        <p:nvPicPr>
          <p:cNvPr id="3074" name="Picture 2"/>
          <p:cNvPicPr>
            <a:picLocks noChangeAspect="1" noChangeArrowheads="1"/>
          </p:cNvPicPr>
          <p:nvPr/>
        </p:nvPicPr>
        <p:blipFill>
          <a:blip r:embed="rId2"/>
          <a:srcRect/>
          <a:stretch>
            <a:fillRect/>
          </a:stretch>
        </p:blipFill>
        <p:spPr bwMode="auto">
          <a:xfrm>
            <a:off x="5857884" y="4000503"/>
            <a:ext cx="2428892" cy="268950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eaLnBrk="1" hangingPunct="1">
              <a:buNone/>
            </a:pPr>
            <a:r>
              <a:rPr lang="cs-CZ" dirty="0" smtClean="0"/>
              <a:t>	</a:t>
            </a:r>
            <a:r>
              <a:rPr lang="cs-CZ" sz="2400" dirty="0" smtClean="0"/>
              <a:t>Chování </a:t>
            </a:r>
            <a:r>
              <a:rPr lang="cs-CZ" sz="2400" dirty="0" smtClean="0"/>
              <a:t>mikročástic se nedá popsat klasickou newtonovskou mechanikou, ale musí být použity principy kvantové mechaniky. Kvantově mechanický model atomu je především model matematický. Kvantová mechanika popisuje stavy částic pomocí vlnové funkce, která je funkcí prostorových souřadnic a času. Aby byla řešitelná, je nutné určité zjednodušení. Pro popis chemických dějů lze vyjít z předpokladu, že energie systému není závislá na čase, tedy že se jedná o ustálený (stacionární) stav. Vlnová funkce se pak stává funkcí pouze prostorových souřadnic a je řešitelná pomocí stacionární </a:t>
            </a:r>
            <a:r>
              <a:rPr lang="cs-CZ" sz="2400" dirty="0" err="1" smtClean="0"/>
              <a:t>Schrödingerovy</a:t>
            </a:r>
            <a:r>
              <a:rPr lang="cs-CZ" sz="2400" dirty="0" smtClean="0"/>
              <a:t> </a:t>
            </a:r>
            <a:r>
              <a:rPr lang="cs-CZ" sz="2400" dirty="0" smtClean="0"/>
              <a:t>rovnice.</a:t>
            </a:r>
            <a:endParaRPr lang="cs-CZ"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Závěr</a:t>
            </a:r>
            <a:endParaRPr lang="cs-CZ" dirty="0">
              <a:solidFill>
                <a:schemeClr val="tx2">
                  <a:satMod val="200000"/>
                </a:schemeClr>
              </a:solidFill>
            </a:endParaRPr>
          </a:p>
        </p:txBody>
      </p:sp>
      <p:sp>
        <p:nvSpPr>
          <p:cNvPr id="36867" name="Zástupný symbol pro obsah 2"/>
          <p:cNvSpPr>
            <a:spLocks noGrp="1"/>
          </p:cNvSpPr>
          <p:nvPr>
            <p:ph sz="quarter" idx="1"/>
          </p:nvPr>
        </p:nvSpPr>
        <p:spPr>
          <a:xfrm>
            <a:off x="785813" y="1285875"/>
            <a:ext cx="8072437" cy="5070475"/>
          </a:xfrm>
        </p:spPr>
        <p:txBody>
          <a:bodyPr/>
          <a:lstStyle/>
          <a:p>
            <a:pPr eaLnBrk="1" hangingPunct="1">
              <a:buFont typeface="Wingdings" pitchFamily="2" charset="2"/>
              <a:buNone/>
            </a:pPr>
            <a:r>
              <a:rPr lang="cs-CZ" dirty="0" smtClean="0"/>
              <a:t>Literatura:</a:t>
            </a:r>
          </a:p>
          <a:p>
            <a:pPr eaLnBrk="1" hangingPunct="1">
              <a:buFont typeface="Wingdings" pitchFamily="2" charset="2"/>
              <a:buNone/>
            </a:pPr>
            <a:r>
              <a:rPr lang="cs-CZ" sz="2400" dirty="0" smtClean="0"/>
              <a:t>[1] </a:t>
            </a:r>
            <a:r>
              <a:rPr lang="cs-CZ" sz="2400" dirty="0" err="1" smtClean="0"/>
              <a:t>Pokluda</a:t>
            </a:r>
            <a:r>
              <a:rPr lang="cs-CZ" sz="2400" dirty="0" smtClean="0"/>
              <a:t>, J., Kroupa, F., Obdržálek, L.: </a:t>
            </a:r>
            <a:r>
              <a:rPr lang="cs-CZ" sz="2400" i="1" dirty="0" smtClean="0"/>
              <a:t>Mechanické vlastnosti a struktura pevných látek</a:t>
            </a:r>
            <a:r>
              <a:rPr lang="cs-CZ" sz="2400" dirty="0" smtClean="0"/>
              <a:t>. PC-DIR spol. s r.o., Brno, 1994, 385s.</a:t>
            </a:r>
          </a:p>
          <a:p>
            <a:pPr eaLnBrk="1" hangingPunct="1">
              <a:buFont typeface="Wingdings" pitchFamily="2" charset="2"/>
              <a:buNone/>
            </a:pPr>
            <a:r>
              <a:rPr lang="cs-CZ" sz="2400" dirty="0" smtClean="0"/>
              <a:t>[2] Vondráček, F. </a:t>
            </a:r>
            <a:r>
              <a:rPr lang="cs-CZ" sz="2400" i="1" dirty="0" smtClean="0"/>
              <a:t>Materiály a technologie I a II</a:t>
            </a:r>
            <a:r>
              <a:rPr lang="en-US" sz="2400" dirty="0" smtClean="0"/>
              <a:t>, 19</a:t>
            </a:r>
            <a:r>
              <a:rPr lang="cs-CZ" sz="2400" dirty="0" smtClean="0"/>
              <a:t>85, 243+244s.</a:t>
            </a:r>
          </a:p>
          <a:p>
            <a:pPr eaLnBrk="1" hangingPunct="1">
              <a:buFont typeface="Wingdings" pitchFamily="2" charset="2"/>
              <a:buNone/>
            </a:pPr>
            <a:r>
              <a:rPr lang="cs-CZ" sz="2400" dirty="0" smtClean="0"/>
              <a:t>[3] Ptáček a kol. </a:t>
            </a:r>
            <a:r>
              <a:rPr lang="cs-CZ" sz="2400" i="1" dirty="0" smtClean="0"/>
              <a:t>Nauka o materiálu I a II</a:t>
            </a:r>
            <a:r>
              <a:rPr lang="cs-CZ" sz="2400" dirty="0" smtClean="0"/>
              <a:t>. CERM, 2003, 520+396 s.</a:t>
            </a:r>
          </a:p>
          <a:p>
            <a:pPr eaLnBrk="1" hangingPunct="1">
              <a:buNone/>
            </a:pPr>
            <a:r>
              <a:rPr lang="cs-CZ" sz="2400" dirty="0" smtClean="0">
                <a:solidFill>
                  <a:srgbClr val="FF0000"/>
                </a:solidFill>
              </a:rPr>
              <a:t>[4] </a:t>
            </a:r>
            <a:r>
              <a:rPr lang="cs-CZ" sz="2400" i="1" dirty="0" smtClean="0">
                <a:solidFill>
                  <a:srgbClr val="FF0000"/>
                </a:solidFill>
              </a:rPr>
              <a:t>internet</a:t>
            </a:r>
            <a:r>
              <a:rPr lang="cs-CZ" sz="2400" dirty="0" smtClean="0">
                <a:solidFill>
                  <a:srgbClr val="FF0000"/>
                </a:solidFill>
              </a:rPr>
              <a:t> </a:t>
            </a:r>
            <a:r>
              <a:rPr lang="cs-CZ" sz="2400" dirty="0" smtClean="0">
                <a:solidFill>
                  <a:srgbClr val="FF0000"/>
                </a:solidFill>
                <a:hlinkClick r:id="rId2"/>
              </a:rPr>
              <a:t>http://www.</a:t>
            </a:r>
            <a:r>
              <a:rPr lang="cs-CZ" sz="2400" dirty="0" err="1" smtClean="0">
                <a:solidFill>
                  <a:srgbClr val="FF0000"/>
                </a:solidFill>
                <a:hlinkClick r:id="rId2"/>
              </a:rPr>
              <a:t>ped.muni.cz</a:t>
            </a:r>
            <a:r>
              <a:rPr lang="cs-CZ" sz="2400" dirty="0" smtClean="0">
                <a:solidFill>
                  <a:srgbClr val="FF0000"/>
                </a:solidFill>
                <a:hlinkClick r:id="rId2"/>
              </a:rPr>
              <a:t>/</a:t>
            </a:r>
            <a:r>
              <a:rPr lang="cs-CZ" sz="2400" dirty="0" err="1" smtClean="0">
                <a:solidFill>
                  <a:srgbClr val="FF0000"/>
                </a:solidFill>
                <a:hlinkClick r:id="rId2"/>
              </a:rPr>
              <a:t>wphy</a:t>
            </a:r>
            <a:r>
              <a:rPr lang="cs-CZ" sz="2400" dirty="0" smtClean="0">
                <a:solidFill>
                  <a:srgbClr val="FF0000"/>
                </a:solidFill>
                <a:hlinkClick r:id="rId2"/>
              </a:rPr>
              <a:t>/</a:t>
            </a:r>
            <a:r>
              <a:rPr lang="cs-CZ" sz="2400" dirty="0" err="1" smtClean="0">
                <a:solidFill>
                  <a:srgbClr val="FF0000"/>
                </a:solidFill>
                <a:hlinkClick r:id="rId2"/>
              </a:rPr>
              <a:t>fyzvla</a:t>
            </a:r>
            <a:r>
              <a:rPr lang="cs-CZ" sz="2400" dirty="0" smtClean="0">
                <a:solidFill>
                  <a:srgbClr val="FF0000"/>
                </a:solidFill>
                <a:hlinkClick r:id="rId2"/>
              </a:rPr>
              <a:t>/</a:t>
            </a:r>
            <a:endParaRPr lang="cs-CZ" sz="2400" dirty="0" smtClean="0">
              <a:solidFill>
                <a:srgbClr val="FF0000"/>
              </a:solidFill>
            </a:endParaRPr>
          </a:p>
          <a:p>
            <a:pPr eaLnBrk="1" hangingPunct="1">
              <a:buNone/>
            </a:pPr>
            <a:r>
              <a:rPr lang="cs-CZ" sz="2400" i="1" dirty="0" smtClean="0">
                <a:solidFill>
                  <a:srgbClr val="FF0000"/>
                </a:solidFill>
              </a:rPr>
              <a:t>internet</a:t>
            </a:r>
            <a:r>
              <a:rPr lang="cs-CZ" sz="2400" dirty="0" smtClean="0">
                <a:solidFill>
                  <a:srgbClr val="FF0000"/>
                </a:solidFill>
              </a:rPr>
              <a:t> </a:t>
            </a:r>
            <a:r>
              <a:rPr lang="cs-CZ" sz="2400" dirty="0" smtClean="0">
                <a:solidFill>
                  <a:srgbClr val="FF0000"/>
                </a:solidFill>
                <a:hlinkClick r:id="rId3"/>
              </a:rPr>
              <a:t>http://</a:t>
            </a:r>
            <a:r>
              <a:rPr lang="cs-CZ" sz="2400" dirty="0" smtClean="0">
                <a:solidFill>
                  <a:srgbClr val="FF0000"/>
                </a:solidFill>
                <a:hlinkClick r:id="rId3"/>
              </a:rPr>
              <a:t>galenus.cz/clanky/biochemie/biochemie-chemie-struktura-atomu</a:t>
            </a:r>
            <a:endParaRPr lang="cs-CZ" sz="2400" dirty="0" smtClean="0">
              <a:solidFill>
                <a:srgbClr val="FF0000"/>
              </a:solidFill>
            </a:endParaRPr>
          </a:p>
          <a:p>
            <a:pPr eaLnBrk="1" hangingPunct="1">
              <a:buNone/>
            </a:pPr>
            <a:endParaRPr lang="cs-CZ" sz="2400" dirty="0" smtClean="0">
              <a:solidFill>
                <a:srgbClr val="FF0000"/>
              </a:solidFill>
            </a:endParaRPr>
          </a:p>
          <a:p>
            <a:pPr eaLnBrk="1" hangingPunct="1">
              <a:buNone/>
            </a:pPr>
            <a:endParaRPr lang="cs-CZ" sz="2400" i="1" dirty="0" smtClean="0">
              <a:solidFill>
                <a:srgbClr val="FF0000"/>
              </a:solidFill>
            </a:endParaRPr>
          </a:p>
          <a:p>
            <a:pPr eaLnBrk="1" hangingPunct="1">
              <a:buFont typeface="Wingdings" pitchFamily="2" charset="2"/>
              <a:buNone/>
            </a:pPr>
            <a:endParaRPr lang="cs-CZ" sz="2400" i="1" dirty="0" smtClean="0"/>
          </a:p>
          <a:p>
            <a:pPr eaLnBrk="1" hangingPunct="1">
              <a:buFont typeface="Wingdings" pitchFamily="2" charset="2"/>
              <a:buNone/>
            </a:pPr>
            <a:endParaRPr lang="cs-CZ"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Atomová struktura látek</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a:buNone/>
            </a:pPr>
            <a:r>
              <a:rPr lang="cs-CZ" dirty="0" smtClean="0"/>
              <a:t>Znalost meziatomových vazeb umožňuje vysvětlit, resp. předvídat vlastnosti materiálů známých, resp. vyvíjených. Podstata těchto vazeb spočívá ve vlastnostech samotných atomů – základních stavebních kamenů všech látek. Proto uvedeme nejdříve stručný přehled teorií složení atomů.</a:t>
            </a:r>
          </a:p>
          <a:p>
            <a:pPr algn="just">
              <a:buNone/>
            </a:pPr>
            <a:r>
              <a:rPr lang="cs-CZ" dirty="0" smtClean="0"/>
              <a:t>Fyzikální a mechanické vlastnosti materiálů:</a:t>
            </a:r>
          </a:p>
          <a:p>
            <a:pPr algn="just">
              <a:buNone/>
            </a:pPr>
            <a:r>
              <a:rPr lang="cs-CZ" dirty="0" smtClean="0"/>
              <a:t>Pevnost, tvrdost, houževnatost, tepelná a el. vodivost apod.</a:t>
            </a:r>
            <a:endParaRPr lang="cs-CZ" dirty="0" smtClean="0"/>
          </a:p>
          <a:p>
            <a:pPr algn="just" eaLnBrk="1" hangingPunct="1">
              <a:buNone/>
            </a:pPr>
            <a:r>
              <a:rPr lang="cs-CZ" dirty="0" smtClean="0"/>
              <a:t> </a:t>
            </a:r>
            <a:endParaRPr lang="cs-CZ" dirty="0" smtClean="0"/>
          </a:p>
          <a:p>
            <a:pPr eaLnBrk="1" hangingPunct="1">
              <a:buFont typeface="Wingdings" pitchFamily="2" charset="2"/>
              <a:buNone/>
            </a:pPr>
            <a:endParaRPr lang="cs-CZ"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eaLnBrk="1" hangingPunct="1">
              <a:buNone/>
            </a:pPr>
            <a:r>
              <a:rPr lang="cs-CZ" dirty="0" smtClean="0"/>
              <a:t>	Již v dávných dobách lidé tušili, že hmota má i při svém spojitém vzhledu určitou strukturu, že je tedy složena z velmi malých, našimi smysly nepostižitelných částic. </a:t>
            </a:r>
            <a:endParaRPr lang="cs-CZ" dirty="0" smtClean="0"/>
          </a:p>
          <a:p>
            <a:pPr algn="just" eaLnBrk="1" hangingPunct="1">
              <a:buNone/>
            </a:pPr>
            <a:r>
              <a:rPr lang="cs-CZ" dirty="0" smtClean="0"/>
              <a:t>	</a:t>
            </a:r>
            <a:r>
              <a:rPr lang="cs-CZ" dirty="0" smtClean="0"/>
              <a:t>První</a:t>
            </a:r>
            <a:r>
              <a:rPr lang="cs-CZ" dirty="0" smtClean="0"/>
              <a:t>, kdo jasně formuloval tento názor, byl řecký filosof </a:t>
            </a:r>
            <a:r>
              <a:rPr lang="cs-CZ" dirty="0" err="1" smtClean="0"/>
              <a:t>Démokritos</a:t>
            </a:r>
            <a:r>
              <a:rPr lang="cs-CZ" dirty="0" smtClean="0"/>
              <a:t> (460-371př.n.l.), od něhož pochází i název těchto malých částic – </a:t>
            </a:r>
            <a:r>
              <a:rPr lang="cs-CZ" dirty="0" smtClean="0">
                <a:solidFill>
                  <a:srgbClr val="FF0000"/>
                </a:solidFill>
              </a:rPr>
              <a:t>atomy</a:t>
            </a:r>
            <a:r>
              <a:rPr lang="cs-CZ" dirty="0" smtClean="0"/>
              <a:t> (</a:t>
            </a:r>
            <a:r>
              <a:rPr lang="cs-CZ" dirty="0" err="1" smtClean="0">
                <a:solidFill>
                  <a:srgbClr val="FF0000"/>
                </a:solidFill>
              </a:rPr>
              <a:t>atomos</a:t>
            </a:r>
            <a:r>
              <a:rPr lang="cs-CZ" dirty="0" smtClean="0">
                <a:solidFill>
                  <a:srgbClr val="FF0000"/>
                </a:solidFill>
              </a:rPr>
              <a:t> = nedělitelný</a:t>
            </a:r>
            <a:r>
              <a:rPr lang="cs-CZ" dirty="0" smtClean="0"/>
              <a:t>).</a:t>
            </a:r>
            <a:endParaRPr 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eaLnBrk="1" hangingPunct="1">
              <a:buNone/>
            </a:pPr>
            <a:r>
              <a:rPr lang="cs-CZ" dirty="0" smtClean="0"/>
              <a:t>	</a:t>
            </a:r>
            <a:endParaRPr lang="cs-CZ" dirty="0" smtClean="0"/>
          </a:p>
        </p:txBody>
      </p:sp>
      <p:pic>
        <p:nvPicPr>
          <p:cNvPr id="4098" name="Picture 2"/>
          <p:cNvPicPr>
            <a:picLocks noChangeAspect="1" noChangeArrowheads="1"/>
          </p:cNvPicPr>
          <p:nvPr/>
        </p:nvPicPr>
        <p:blipFill>
          <a:blip r:embed="rId2"/>
          <a:srcRect/>
          <a:stretch>
            <a:fillRect/>
          </a:stretch>
        </p:blipFill>
        <p:spPr bwMode="auto">
          <a:xfrm>
            <a:off x="4143372" y="4286256"/>
            <a:ext cx="4662982" cy="2357454"/>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357158" y="1643050"/>
            <a:ext cx="5125458" cy="24288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eaLnBrk="1" hangingPunct="1">
              <a:buNone/>
            </a:pPr>
            <a:r>
              <a:rPr lang="cs-CZ" dirty="0" smtClean="0"/>
              <a:t>První modely atomů:</a:t>
            </a:r>
          </a:p>
          <a:p>
            <a:pPr algn="just" eaLnBrk="1" hangingPunct="1">
              <a:buNone/>
            </a:pPr>
            <a:r>
              <a:rPr lang="cs-CZ" dirty="0" smtClean="0"/>
              <a:t>Po objevu elektronu a zjištění, že všechny atomy obsahují elektrony, </a:t>
            </a:r>
            <a:r>
              <a:rPr lang="cs-CZ" dirty="0" smtClean="0"/>
              <a:t>- </a:t>
            </a:r>
            <a:r>
              <a:rPr lang="cs-CZ" dirty="0" smtClean="0"/>
              <a:t>tzv. „pudinkový model“ atomu.</a:t>
            </a:r>
            <a:endParaRPr lang="cs-CZ" dirty="0" smtClean="0"/>
          </a:p>
        </p:txBody>
      </p:sp>
      <p:pic>
        <p:nvPicPr>
          <p:cNvPr id="1026" name="Picture 2"/>
          <p:cNvPicPr>
            <a:picLocks noChangeAspect="1" noChangeArrowheads="1"/>
          </p:cNvPicPr>
          <p:nvPr/>
        </p:nvPicPr>
        <p:blipFill>
          <a:blip r:embed="rId2"/>
          <a:srcRect/>
          <a:stretch>
            <a:fillRect/>
          </a:stretch>
        </p:blipFill>
        <p:spPr bwMode="auto">
          <a:xfrm>
            <a:off x="1928794" y="3714752"/>
            <a:ext cx="4981575" cy="24098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a:buNone/>
            </a:pPr>
            <a:r>
              <a:rPr lang="cs-CZ" dirty="0" smtClean="0"/>
              <a:t>	V roce 1911 prezentoval E. </a:t>
            </a:r>
            <a:r>
              <a:rPr lang="cs-CZ" dirty="0" err="1" smtClean="0"/>
              <a:t>Rutherford</a:t>
            </a:r>
            <a:r>
              <a:rPr lang="cs-CZ" dirty="0" smtClean="0"/>
              <a:t> svůj pohled na stavbu atomu známý jako planetární model atomu. Elektrony přirovnával k planetám a atomové jádro ke slunci, kolem kterého planety obíhají stejně, jako elektrony kolem jádra. Předpokládal, že elektrony se pohybují po kružnicích a poloměr těchto kružnic je určen vyrovnáním odstředivé sily pohybujícího se elektronu a dostředivé sily vyvolané elektrickým přitahováním jádra a elektronu. </a:t>
            </a:r>
            <a:endParaRPr lang="cs-CZ"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a:buNone/>
            </a:pPr>
            <a:r>
              <a:rPr lang="cs-CZ" dirty="0" smtClean="0"/>
              <a:t>	Tato teorie měla vážnou trhlinu. Podle zákonů klasické fyziky by musel být pohyb elektronů doprovázen vyzařováním elektromagnetického vlnění, jinými slovy vyzařováním energie. Tím by se energie elektronu snižovala a musel by se zákonitě snižovat i poloměr kružnice, po které by se měl elektron pohybovat. V konečném důsledku by musel elektron dopadnout na jádro. </a:t>
            </a:r>
          </a:p>
          <a:p>
            <a:pPr>
              <a:buNone/>
            </a:pPr>
            <a:r>
              <a:rPr lang="cs-CZ" dirty="0" smtClean="0"/>
              <a:t> </a:t>
            </a:r>
            <a:endParaRPr lang="cs-CZ"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a:buNone/>
            </a:pPr>
            <a:r>
              <a:rPr lang="cs-CZ" dirty="0" smtClean="0"/>
              <a:t>	</a:t>
            </a:r>
            <a:r>
              <a:rPr lang="cs-CZ" dirty="0" smtClean="0"/>
              <a:t>Nedostatek </a:t>
            </a:r>
            <a:r>
              <a:rPr lang="cs-CZ" dirty="0" err="1" smtClean="0"/>
              <a:t>Rutherfordova</a:t>
            </a:r>
            <a:r>
              <a:rPr lang="cs-CZ" dirty="0" smtClean="0"/>
              <a:t> pojetí planetárního modelu atomu vyřešil v roce 1913 </a:t>
            </a:r>
            <a:r>
              <a:rPr lang="cs-CZ" dirty="0" err="1" smtClean="0"/>
              <a:t>Niels</a:t>
            </a:r>
            <a:r>
              <a:rPr lang="cs-CZ" dirty="0" smtClean="0"/>
              <a:t> </a:t>
            </a:r>
            <a:r>
              <a:rPr lang="cs-CZ" dirty="0" err="1" smtClean="0"/>
              <a:t>Bohr</a:t>
            </a:r>
            <a:r>
              <a:rPr lang="cs-CZ" dirty="0" smtClean="0"/>
              <a:t> doplněním předpokladu, že se elektrony mohou po stacionární dráze pohybovat (tedy po kružnici s konstantním poloměrem) s konstantní energií bez vyzařování elektromagnetického vlnění. Pro svoji teorii využil i poznatků M. </a:t>
            </a:r>
            <a:r>
              <a:rPr lang="cs-CZ" dirty="0" err="1" smtClean="0"/>
              <a:t>Plancka</a:t>
            </a:r>
            <a:r>
              <a:rPr lang="cs-CZ" dirty="0" smtClean="0"/>
              <a:t> formulovaných v kvantové teorii z roku 1900.</a:t>
            </a:r>
          </a:p>
          <a:p>
            <a:pPr algn="just" eaLnBrk="1" hangingPunct="1">
              <a:buNone/>
            </a:pPr>
            <a:endParaRPr lang="cs-CZ"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cs-CZ" dirty="0" smtClean="0">
                <a:solidFill>
                  <a:schemeClr val="tx2">
                    <a:satMod val="200000"/>
                  </a:schemeClr>
                </a:solidFill>
              </a:rPr>
              <a:t>Struktura atomů</a:t>
            </a:r>
            <a:endParaRPr lang="cs-CZ" dirty="0">
              <a:solidFill>
                <a:schemeClr val="tx2">
                  <a:satMod val="200000"/>
                </a:schemeClr>
              </a:solidFill>
            </a:endParaRPr>
          </a:p>
        </p:txBody>
      </p:sp>
      <p:sp>
        <p:nvSpPr>
          <p:cNvPr id="14339" name="Zástupný symbol pro obsah 2"/>
          <p:cNvSpPr>
            <a:spLocks noGrp="1"/>
          </p:cNvSpPr>
          <p:nvPr>
            <p:ph sz="quarter" idx="1"/>
          </p:nvPr>
        </p:nvSpPr>
        <p:spPr>
          <a:xfrm>
            <a:off x="612775" y="1600200"/>
            <a:ext cx="8153400" cy="4495800"/>
          </a:xfrm>
        </p:spPr>
        <p:txBody>
          <a:bodyPr/>
          <a:lstStyle/>
          <a:p>
            <a:pPr algn="just">
              <a:buNone/>
            </a:pPr>
            <a:r>
              <a:rPr lang="cs-CZ" dirty="0" smtClean="0"/>
              <a:t>	</a:t>
            </a:r>
          </a:p>
          <a:p>
            <a:pPr>
              <a:buNone/>
            </a:pPr>
            <a:r>
              <a:rPr lang="cs-CZ" dirty="0" smtClean="0"/>
              <a:t> </a:t>
            </a:r>
            <a:endParaRPr lang="cs-CZ" dirty="0" smtClean="0"/>
          </a:p>
        </p:txBody>
      </p:sp>
      <p:pic>
        <p:nvPicPr>
          <p:cNvPr id="5122" name="Picture 2"/>
          <p:cNvPicPr>
            <a:picLocks noChangeAspect="1" noChangeArrowheads="1"/>
          </p:cNvPicPr>
          <p:nvPr/>
        </p:nvPicPr>
        <p:blipFill>
          <a:blip r:embed="rId2"/>
          <a:srcRect/>
          <a:stretch>
            <a:fillRect/>
          </a:stretch>
        </p:blipFill>
        <p:spPr bwMode="auto">
          <a:xfrm>
            <a:off x="642910" y="1714488"/>
            <a:ext cx="4762500" cy="2295525"/>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3643306" y="4214818"/>
            <a:ext cx="4772025" cy="2066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2417</TotalTime>
  <Words>143</Words>
  <Application>Microsoft Office PowerPoint</Application>
  <PresentationFormat>Předvádění na obrazovce (4:3)</PresentationFormat>
  <Paragraphs>40</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Medián</vt:lpstr>
      <vt:lpstr>Atomová struktura látek</vt:lpstr>
      <vt:lpstr>Atomová struktura látek</vt:lpstr>
      <vt:lpstr>Struktura atomů</vt:lpstr>
      <vt:lpstr>Struktura atomů</vt:lpstr>
      <vt:lpstr>Struktura atomů</vt:lpstr>
      <vt:lpstr>Struktura atomů</vt:lpstr>
      <vt:lpstr>Struktura atomů</vt:lpstr>
      <vt:lpstr>Struktura atomů</vt:lpstr>
      <vt:lpstr>Struktura atomů</vt:lpstr>
      <vt:lpstr>Struktura atomů</vt:lpstr>
      <vt:lpstr>Struktura atomů</vt:lpstr>
      <vt:lpstr>Struktura atomů</vt:lpstr>
      <vt:lpstr>Závěr</vt:lpstr>
    </vt:vector>
  </TitlesOfParts>
  <Company>ATC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Kovy v národním hospodářství</dc:title>
  <dc:creator>admin</dc:creator>
  <cp:lastModifiedBy>admin</cp:lastModifiedBy>
  <cp:revision>230</cp:revision>
  <dcterms:created xsi:type="dcterms:W3CDTF">2009-09-11T07:09:27Z</dcterms:created>
  <dcterms:modified xsi:type="dcterms:W3CDTF">2016-02-21T16:42:48Z</dcterms:modified>
</cp:coreProperties>
</file>