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64" r:id="rId4"/>
    <p:sldId id="259" r:id="rId5"/>
    <p:sldId id="260" r:id="rId6"/>
    <p:sldId id="261" r:id="rId7"/>
    <p:sldId id="265" r:id="rId8"/>
    <p:sldId id="262" r:id="rId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C6DE10C-B654-4AF4-A8C5-A8BAC04431A6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D409899-86AD-4121-9145-4813C614EC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3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5500BA-DBC4-4ADA-A8F2-EE29E5D80CDC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D35CF-96E2-4CD5-88A3-EBFB6157DD02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1D7F8-315B-49B0-B612-28B45B444F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D70EC-093A-4AF1-8306-0CF72A88ECC5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97EFA-FE3E-4644-9409-875C1541126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CEA57-C17A-4504-9E1B-D7928007F712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15231-D6FA-4C7D-9134-9DDF4AC4068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9BF0A-2892-4E18-99D3-6FBAA60F4C37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9E7C7-579B-413F-A9A8-2C3A6D51FF1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92A8F-1B08-4DB5-B79C-6614AB337AF3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6BEBB-5812-4D0F-B467-2B5FFB9C81D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27762-1F6E-4248-9629-13997A247487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61E94-184C-48A0-BDD8-1DCE0D7233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DD0AD-FFCC-43B2-9A51-295D67EBE6FA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8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5BA19-9597-4D8B-A9DD-FA5178AFAB6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36FF3-455B-4983-939C-81BB0499C259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4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1313E-DDFF-4E7C-80FD-C33AEFA5FC5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39893-56F1-4D9B-B484-21941DDA8002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89DB3-0122-4B25-B678-C807B14B0E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53714-EF59-4A5B-9076-034FD631C436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8D57F-A163-471A-B9C2-2AD6BCAC77A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s odříznutým a zakulaceným jedním rohem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úhlý trojúhelník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24578-DE8F-47E6-874A-FB3BFD0F17CB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1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37EE9-5627-4C7B-8207-02BACBD1F8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Zástupný symbol pro nadpis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9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A9A29DA-904A-484D-99DB-C4B01106F6A4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1489761-3A31-49C7-80DE-B98C48ABEF0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1033" name="Skupin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6"/>
          <p:cNvSpPr>
            <a:spLocks noGrp="1"/>
          </p:cNvSpPr>
          <p:nvPr>
            <p:ph type="ctrTitle"/>
          </p:nvPr>
        </p:nvSpPr>
        <p:spPr>
          <a:xfrm>
            <a:off x="571500" y="1785938"/>
            <a:ext cx="7772400" cy="14700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000" dirty="0" smtClean="0">
                <a:solidFill>
                  <a:schemeClr val="bg1"/>
                </a:solidFill>
              </a:rPr>
              <a:t/>
            </a:r>
            <a:br>
              <a:rPr lang="cs-CZ" sz="4000" dirty="0" smtClean="0">
                <a:solidFill>
                  <a:schemeClr val="bg1"/>
                </a:solidFill>
              </a:rPr>
            </a:br>
            <a:r>
              <a:rPr lang="cs-CZ" sz="4000" dirty="0" smtClean="0">
                <a:solidFill>
                  <a:schemeClr val="bg1"/>
                </a:solidFill>
              </a:rPr>
              <a:t>Kyseliny a jejich názvosloví</a:t>
            </a:r>
            <a:endParaRPr lang="cs-CZ" sz="4800" dirty="0" smtClean="0">
              <a:solidFill>
                <a:schemeClr val="bg1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7753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468313" y="3860800"/>
            <a:ext cx="84248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Constantia" pitchFamily="18" charset="0"/>
              </a:rPr>
              <a:t>Kyselina fluorovodíková      </a:t>
            </a:r>
            <a:r>
              <a:rPr lang="cs-CZ" sz="2400" b="1" i="1">
                <a:latin typeface="Constantia" pitchFamily="18" charset="0"/>
                <a:sym typeface="Symbol" pitchFamily="18" charset="2"/>
              </a:rPr>
              <a:t>     HF</a:t>
            </a:r>
            <a:endParaRPr lang="cs-CZ" sz="2400" b="1" i="1">
              <a:latin typeface="Constantia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23850" y="2924175"/>
            <a:ext cx="8640763" cy="8937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Jaké znáte </a:t>
            </a:r>
            <a:r>
              <a:rPr lang="cs-CZ" sz="2600" b="1" dirty="0" err="1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halogenovodíkové</a:t>
            </a: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kyseliny ? Napište jejich názvy a vzorce:</a:t>
            </a:r>
          </a:p>
        </p:txBody>
      </p:sp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468313" y="4508500"/>
            <a:ext cx="85772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Constantia" pitchFamily="18" charset="0"/>
              </a:rPr>
              <a:t>Kyselina chlorovodíková      </a:t>
            </a:r>
            <a:r>
              <a:rPr lang="cs-CZ" sz="2400" b="1" i="1">
                <a:latin typeface="Constantia" pitchFamily="18" charset="0"/>
                <a:sym typeface="Symbol" pitchFamily="18" charset="2"/>
              </a:rPr>
              <a:t>     HCl</a:t>
            </a:r>
            <a:endParaRPr lang="cs-CZ" sz="2400" b="1" i="1">
              <a:latin typeface="Constantia" pitchFamily="18" charset="0"/>
            </a:endParaRPr>
          </a:p>
        </p:txBody>
      </p:sp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468313" y="5157788"/>
            <a:ext cx="85772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Constantia" pitchFamily="18" charset="0"/>
              </a:rPr>
              <a:t>Kyselina bromovodíková      </a:t>
            </a:r>
            <a:r>
              <a:rPr lang="cs-CZ" sz="2400" b="1" i="1">
                <a:latin typeface="Constantia" pitchFamily="18" charset="0"/>
                <a:sym typeface="Symbol" pitchFamily="18" charset="2"/>
              </a:rPr>
              <a:t>     HBr</a:t>
            </a:r>
            <a:endParaRPr lang="cs-CZ" sz="2400" b="1" i="1">
              <a:latin typeface="Constantia" pitchFamily="18" charset="0"/>
            </a:endParaRPr>
          </a:p>
        </p:txBody>
      </p:sp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468313" y="5732463"/>
            <a:ext cx="85772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Constantia" pitchFamily="18" charset="0"/>
              </a:rPr>
              <a:t>Kyselina jodovodíková           </a:t>
            </a:r>
            <a:r>
              <a:rPr lang="cs-CZ" sz="2400" b="1" i="1">
                <a:latin typeface="Constantia" pitchFamily="18" charset="0"/>
                <a:sym typeface="Symbol" pitchFamily="18" charset="2"/>
              </a:rPr>
              <a:t>     HI</a:t>
            </a:r>
            <a:endParaRPr lang="cs-CZ" sz="2400" b="1" i="1">
              <a:latin typeface="Constantia" pitchFamily="18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323850" y="836613"/>
            <a:ext cx="8280400" cy="892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 dělíme anorganické kyseliny dle obsahu atomu kyslíku v molekule kyseliny ?</a:t>
            </a:r>
          </a:p>
        </p:txBody>
      </p:sp>
      <p:sp>
        <p:nvSpPr>
          <p:cNvPr id="16" name="TextovéPole 15"/>
          <p:cNvSpPr txBox="1">
            <a:spLocks noChangeArrowheads="1"/>
          </p:cNvSpPr>
          <p:nvPr/>
        </p:nvSpPr>
        <p:spPr bwMode="auto">
          <a:xfrm>
            <a:off x="468313" y="1773238"/>
            <a:ext cx="857726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Constantia" pitchFamily="18" charset="0"/>
              </a:rPr>
              <a:t>Podle toho, zda kyseliny </a:t>
            </a:r>
            <a:r>
              <a:rPr lang="cs-CZ" sz="2400" b="1" i="1">
                <a:solidFill>
                  <a:srgbClr val="7030A0"/>
                </a:solidFill>
                <a:latin typeface="Constantia" pitchFamily="18" charset="0"/>
              </a:rPr>
              <a:t>obsahují</a:t>
            </a:r>
            <a:r>
              <a:rPr lang="cs-CZ" sz="2400" b="1" i="1">
                <a:latin typeface="Constantia" pitchFamily="18" charset="0"/>
              </a:rPr>
              <a:t> nebo </a:t>
            </a:r>
            <a:r>
              <a:rPr lang="cs-CZ" sz="2400" b="1" i="1">
                <a:solidFill>
                  <a:srgbClr val="7030A0"/>
                </a:solidFill>
                <a:latin typeface="Constantia" pitchFamily="18" charset="0"/>
              </a:rPr>
              <a:t>neobsahují</a:t>
            </a:r>
            <a:r>
              <a:rPr lang="cs-CZ" sz="2400" b="1" i="1">
                <a:latin typeface="Constantia" pitchFamily="18" charset="0"/>
              </a:rPr>
              <a:t> ve své molekule kyslík, je dělíme na </a:t>
            </a:r>
            <a:r>
              <a:rPr lang="cs-CZ" sz="2400" b="1" i="1">
                <a:solidFill>
                  <a:srgbClr val="7030A0"/>
                </a:solidFill>
                <a:latin typeface="Constantia" pitchFamily="18" charset="0"/>
              </a:rPr>
              <a:t>kyslíkaté</a:t>
            </a:r>
            <a:r>
              <a:rPr lang="cs-CZ" sz="2400" b="1" i="1">
                <a:latin typeface="Constantia" pitchFamily="18" charset="0"/>
              </a:rPr>
              <a:t> a </a:t>
            </a:r>
            <a:r>
              <a:rPr lang="cs-CZ" sz="2400" b="1" i="1">
                <a:solidFill>
                  <a:srgbClr val="7030A0"/>
                </a:solidFill>
                <a:latin typeface="Constantia" pitchFamily="18" charset="0"/>
              </a:rPr>
              <a:t>bezkyslíkaté.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3" grpId="0"/>
      <p:bldP spid="14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619283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323850" y="4076700"/>
            <a:ext cx="8793163" cy="892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Do obecného vzorce anorganických kyselin vyznačte kladně</a:t>
            </a:r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nabitou část molekuly a záporně nabitou část molekuly: 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395288" y="765175"/>
            <a:ext cx="8721725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Napište obecný vzorec kyslíkatých anorganických kyselin: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00288" y="1341438"/>
            <a:ext cx="4543425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4875" y="5013325"/>
            <a:ext cx="7334250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6308725"/>
          </a:xfrm>
        </p:spPr>
        <p:txBody>
          <a:bodyPr>
            <a:norm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Tvorba vzorců anorganických kyselin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Vytvořte vzorec KYSELINY DUSIČNÉ:  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AutoNum type="arabicPeriod"/>
              <a:defRPr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Nejdříve napíšeme kostru vzorce dle vzoru obecného vzorce anorganických kyselin, viz dříve: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AutoNum type="arabicPeriod"/>
              <a:defRPr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Doplníme oxidační čísla nad vodík a kyslík, a následně dle koncovky přídavného jména </a:t>
            </a:r>
            <a:r>
              <a:rPr lang="cs-C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nad prvek, podle kterého je kyselina pojmenována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AutoNum type="arabicPeriod"/>
              <a:defRPr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Pro tvorbu vzorců anorganických kyselin platí následující pravidlo: </a:t>
            </a:r>
            <a:r>
              <a:rPr lang="cs-CZ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Součet kladných oxidačních čísel vydělíme záporným oxidačním číslem a </a:t>
            </a:r>
            <a:r>
              <a:rPr lang="cs-CZ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výsledek</a:t>
            </a:r>
            <a:r>
              <a:rPr lang="cs-CZ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(bez znaménka) zapíšeme jako </a:t>
            </a:r>
            <a:r>
              <a:rPr lang="cs-CZ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dolní index za značku kyslíku:  </a:t>
            </a:r>
          </a:p>
          <a:p>
            <a:pPr marL="457200" indent="-45720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3924300" y="2276475"/>
            <a:ext cx="237648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200" b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H N O</a:t>
            </a:r>
            <a:endParaRPr lang="cs-CZ" sz="3200" baseline="60000">
              <a:solidFill>
                <a:srgbClr val="660066"/>
              </a:solidFill>
              <a:latin typeface="Constantia" pitchFamily="18" charset="0"/>
            </a:endParaRP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3851275" y="4076700"/>
            <a:ext cx="2881313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200" b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3000" b="1" baseline="7000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+I</a:t>
            </a:r>
            <a:r>
              <a:rPr lang="cs-CZ" sz="3200" b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3000" b="1" baseline="70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+V</a:t>
            </a:r>
            <a:r>
              <a:rPr lang="cs-CZ" sz="3200" b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O</a:t>
            </a:r>
            <a:r>
              <a:rPr lang="cs-CZ" sz="3000" b="1" baseline="7000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-II</a:t>
            </a:r>
            <a:endParaRPr lang="cs-CZ" sz="3000" baseline="70000">
              <a:solidFill>
                <a:srgbClr val="FF0000"/>
              </a:solidFill>
              <a:latin typeface="Constantia" pitchFamily="18" charset="0"/>
            </a:endParaRP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4140200" y="6021388"/>
            <a:ext cx="23764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200" b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H N O</a:t>
            </a:r>
            <a:r>
              <a:rPr lang="cs-CZ" sz="3200" b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cs-CZ" sz="3200" baseline="-25000">
              <a:solidFill>
                <a:srgbClr val="FF0000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Zástupný symbol pro obsah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7753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cs-CZ" b="1" u="sng" smtClean="0">
                <a:solidFill>
                  <a:srgbClr val="660066"/>
                </a:solidFill>
              </a:rPr>
              <a:t>Doplňte vzorce následujících anorganických 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b="1" u="sng" smtClean="0">
                <a:solidFill>
                  <a:srgbClr val="660066"/>
                </a:solidFill>
              </a:rPr>
              <a:t>kyselin:</a:t>
            </a:r>
          </a:p>
          <a:p>
            <a:pPr eaLnBrk="1" hangingPunct="1">
              <a:buFont typeface="Wingdings 2" pitchFamily="18" charset="2"/>
              <a:buNone/>
            </a:pPr>
            <a:endParaRPr lang="cs-CZ" b="1" u="sng" smtClean="0">
              <a:solidFill>
                <a:srgbClr val="660066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cs-CZ" sz="2400" b="1" i="1" smtClean="0"/>
              <a:t>kyselina chloristá       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400" b="1" i="1" smtClean="0"/>
              <a:t>kyselina uhličitá 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400" b="1" i="1" smtClean="0"/>
              <a:t>kyselina osmičelá 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400" b="1" i="1" smtClean="0"/>
              <a:t>kyselina chlorná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400" b="1" i="1" smtClean="0"/>
              <a:t>kyselina sírová 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400" b="1" i="1" smtClean="0"/>
              <a:t>kyselina dusitá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400" b="1" i="1" smtClean="0"/>
              <a:t>kyselina křemičitá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400" b="1" i="1" smtClean="0"/>
              <a:t>kyselina trihydrogenfosforečná</a:t>
            </a:r>
            <a:endParaRPr lang="cs-CZ" b="1" smtClean="0"/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3419475" y="1916113"/>
            <a:ext cx="43926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 HClO</a:t>
            </a:r>
            <a:r>
              <a:rPr lang="cs-CZ" sz="2400" b="1" i="1" baseline="-25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4</a:t>
            </a:r>
            <a:endParaRPr lang="cs-CZ" sz="2400" b="1" i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3419475" y="2349500"/>
            <a:ext cx="44656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 H</a:t>
            </a:r>
            <a:r>
              <a:rPr lang="cs-CZ" sz="2400" b="1" i="1" baseline="-25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CO</a:t>
            </a:r>
            <a:r>
              <a:rPr lang="cs-CZ" sz="2400" b="1" i="1" baseline="-25000">
                <a:latin typeface="Times New Roman" pitchFamily="18" charset="0"/>
                <a:cs typeface="Times New Roman" pitchFamily="18" charset="0"/>
              </a:rPr>
              <a:t>3</a:t>
            </a:r>
            <a:endParaRPr lang="cs-CZ" sz="2400">
              <a:latin typeface="Constantia" pitchFamily="18" charset="0"/>
            </a:endParaRPr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3419475" y="2781300"/>
            <a:ext cx="22320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 H</a:t>
            </a:r>
            <a:r>
              <a:rPr lang="cs-CZ" sz="2400" b="1" i="1" baseline="-25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OsO</a:t>
            </a:r>
            <a:r>
              <a:rPr lang="cs-CZ" sz="2400" b="1" i="1" baseline="-25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5</a:t>
            </a:r>
            <a:endParaRPr lang="cs-CZ" sz="2400" baseline="-25000">
              <a:latin typeface="Constantia" pitchFamily="18" charset="0"/>
            </a:endParaRP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419475" y="3284538"/>
            <a:ext cx="25923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 HClO</a:t>
            </a:r>
            <a:endParaRPr lang="cs-CZ" sz="2400" b="1" baseline="-25000">
              <a:latin typeface="Constantia" pitchFamily="18" charset="0"/>
            </a:endParaRPr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3419475" y="3716338"/>
            <a:ext cx="26654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 H</a:t>
            </a:r>
            <a:r>
              <a:rPr lang="cs-CZ" sz="2400" b="1" i="1" baseline="-25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SO</a:t>
            </a:r>
            <a:r>
              <a:rPr lang="cs-CZ" sz="2400" b="1" i="1" baseline="-25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4</a:t>
            </a:r>
            <a:endParaRPr lang="cs-CZ" sz="2400" baseline="-25000">
              <a:latin typeface="Constantia" pitchFamily="18" charset="0"/>
            </a:endParaRPr>
          </a:p>
        </p:txBody>
      </p:sp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3419475" y="4149725"/>
            <a:ext cx="33131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 HNO</a:t>
            </a:r>
            <a:r>
              <a:rPr lang="cs-CZ" sz="2400" b="1" i="1" baseline="-25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endParaRPr lang="cs-CZ" sz="2400" baseline="-25000">
              <a:latin typeface="Constantia" pitchFamily="18" charset="0"/>
            </a:endParaRP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3419475" y="4581525"/>
            <a:ext cx="19446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 H</a:t>
            </a:r>
            <a:r>
              <a:rPr lang="cs-CZ" sz="2400" b="1" i="1" baseline="-25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SiO</a:t>
            </a:r>
            <a:r>
              <a:rPr lang="cs-CZ" sz="2400" b="1" i="1" baseline="-25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</a:t>
            </a:r>
            <a:endParaRPr lang="cs-CZ" sz="2400" baseline="-25000">
              <a:latin typeface="Constantia" pitchFamily="18" charset="0"/>
            </a:endParaRPr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5364163" y="5013325"/>
            <a:ext cx="30241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H</a:t>
            </a:r>
            <a:r>
              <a:rPr lang="cs-CZ" sz="2400" b="1" i="1" baseline="-25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</a:t>
            </a:r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PO</a:t>
            </a:r>
            <a:r>
              <a:rPr lang="cs-CZ" sz="2400" b="1" i="1" baseline="-25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4</a:t>
            </a:r>
            <a:endParaRPr lang="cs-CZ" sz="2400" baseline="-2500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6308725"/>
          </a:xfrm>
        </p:spPr>
        <p:txBody>
          <a:bodyPr>
            <a:norm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Tvorba názvů anorganických kyselin ze vzorce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cs-CZ" sz="24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Vytvořte název následující anorganické kyseliny:</a:t>
            </a:r>
            <a:r>
              <a:rPr lang="cs-CZ" sz="2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28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cs-CZ" sz="28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cs-CZ" sz="3200" b="1" baseline="-25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fontAlgn="auto" hangingPunct="1">
              <a:spcAft>
                <a:spcPts val="0"/>
              </a:spcAft>
              <a:buClrTx/>
              <a:buFont typeface="Wingdings 2" pitchFamily="18" charset="2"/>
              <a:buAutoNum type="arabicPeriod"/>
              <a:defRPr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Doplníme oxidační čísla tam, kde je známe (nad vodík a kyslík):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!!! Klíčovým úkolem pro pojmenování kyseliny je určit oxidační číslo nad atomem síry!!!  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fontAlgn="auto" hangingPunct="1">
              <a:spcAft>
                <a:spcPts val="0"/>
              </a:spcAft>
              <a:buClrTx/>
              <a:buFont typeface="+mj-lt"/>
              <a:buAutoNum type="arabicPeriod" startAt="2"/>
              <a:defRPr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Spočítáme celkový záporný náboj na záporné části molekuly: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AutoNum type="arabicPeriod" startAt="2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AutoNum type="arabicPeriod" startAt="2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AutoNum type="arabicPeriod" startAt="2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AutoNum type="arabicPeriod" startAt="2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AutoNum type="arabicPeriod" startAt="2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9" name="TextovéPole 4"/>
          <p:cNvSpPr txBox="1">
            <a:spLocks noChangeArrowheads="1"/>
          </p:cNvSpPr>
          <p:nvPr/>
        </p:nvSpPr>
        <p:spPr bwMode="auto">
          <a:xfrm>
            <a:off x="2700338" y="5949950"/>
            <a:ext cx="42481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2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   •  (-II)   =   -6</a:t>
            </a:r>
          </a:p>
        </p:txBody>
      </p:sp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2138" y="2636838"/>
            <a:ext cx="2519362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905500"/>
          </a:xfrm>
        </p:spPr>
        <p:txBody>
          <a:bodyPr/>
          <a:lstStyle/>
          <a:p>
            <a:pPr marL="457200" indent="-457200" eaLnBrk="1" hangingPunct="1">
              <a:buClrTx/>
              <a:buFont typeface="Calibri" pitchFamily="34" charset="0"/>
              <a:buAutoNum type="arabicPeriod" startAt="3"/>
            </a:pPr>
            <a:r>
              <a:rPr lang="cs-CZ" sz="2400" b="1" smtClean="0">
                <a:latin typeface="Times New Roman" pitchFamily="18" charset="0"/>
                <a:cs typeface="Times New Roman" pitchFamily="18" charset="0"/>
              </a:rPr>
              <a:t>Celkový kladný náboj na kladné části molekuly musí být </a:t>
            </a:r>
            <a:r>
              <a:rPr lang="cs-CZ" sz="24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stejný, ale opačného znaménka</a:t>
            </a:r>
            <a:r>
              <a:rPr lang="cs-CZ" sz="2400" b="1" smtClean="0">
                <a:latin typeface="Times New Roman" pitchFamily="18" charset="0"/>
                <a:cs typeface="Times New Roman" pitchFamily="18" charset="0"/>
              </a:rPr>
              <a:t>, takže:</a:t>
            </a:r>
          </a:p>
          <a:p>
            <a:pPr marL="457200" indent="-457200" eaLnBrk="1" hangingPunct="1">
              <a:buFont typeface="Calibri" pitchFamily="34" charset="0"/>
              <a:buAutoNum type="arabicPeriod" startAt="3"/>
            </a:pPr>
            <a:endParaRPr lang="cs-CZ" sz="2400" b="1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Calibri" pitchFamily="34" charset="0"/>
              <a:buAutoNum type="arabicPeriod" startAt="3"/>
            </a:pPr>
            <a:endParaRPr lang="cs-CZ" sz="2400" b="1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ClrTx/>
              <a:buFont typeface="Calibri" pitchFamily="34" charset="0"/>
              <a:buAutoNum type="arabicPeriod" startAt="3"/>
            </a:pPr>
            <a:r>
              <a:rPr lang="cs-CZ" sz="2400" b="1" smtClean="0">
                <a:latin typeface="Times New Roman" pitchFamily="18" charset="0"/>
                <a:cs typeface="Times New Roman" pitchFamily="18" charset="0"/>
              </a:rPr>
              <a:t>Jelikož </a:t>
            </a:r>
            <a:r>
              <a:rPr lang="cs-CZ" sz="2400" b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2 atomy vodíku </a:t>
            </a:r>
            <a:r>
              <a:rPr lang="cs-CZ" sz="2400" b="1" smtClean="0">
                <a:latin typeface="Times New Roman" pitchFamily="18" charset="0"/>
                <a:cs typeface="Times New Roman" pitchFamily="18" charset="0"/>
              </a:rPr>
              <a:t>(každý s oxidačním číslem +I) poskytují v molekule </a:t>
            </a:r>
            <a:r>
              <a:rPr lang="cs-CZ" sz="2400" b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kladný náboj +2</a:t>
            </a:r>
            <a:r>
              <a:rPr lang="cs-CZ" sz="2400" b="1" smtClean="0">
                <a:latin typeface="Times New Roman" pitchFamily="18" charset="0"/>
                <a:cs typeface="Times New Roman" pitchFamily="18" charset="0"/>
              </a:rPr>
              <a:t>, zbývá do hodnoty </a:t>
            </a:r>
            <a:r>
              <a:rPr lang="cs-CZ" sz="24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celkového kladného náboje</a:t>
            </a:r>
            <a:r>
              <a:rPr lang="cs-CZ" sz="2400" b="1" smtClean="0">
                <a:latin typeface="Times New Roman" pitchFamily="18" charset="0"/>
                <a:cs typeface="Times New Roman" pitchFamily="18" charset="0"/>
              </a:rPr>
              <a:t> na kladné části molekuly doplnit </a:t>
            </a:r>
            <a:r>
              <a:rPr lang="cs-CZ" sz="2400" b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náboj +4</a:t>
            </a:r>
            <a:r>
              <a:rPr lang="cs-CZ" sz="2400" b="1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což odpovídá hodnotě oxidačního čísla nad atomem síry  </a:t>
            </a:r>
            <a:r>
              <a:rPr lang="cs-CZ" sz="2400" b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cs-CZ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cs-CZ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+IV</a:t>
            </a:r>
            <a:r>
              <a:rPr lang="cs-CZ" sz="2400" b="1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457200" indent="-457200" eaLnBrk="1" hangingPunct="1">
              <a:buFont typeface="Wingdings 2" pitchFamily="18" charset="2"/>
              <a:buAutoNum type="arabicPeriod" startAt="3"/>
            </a:pPr>
            <a:endParaRPr lang="cs-CZ" sz="2000" b="1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 startAt="3"/>
            </a:pPr>
            <a:endParaRPr lang="cs-CZ" sz="2000" b="1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 startAt="3"/>
            </a:pPr>
            <a:endParaRPr lang="cs-CZ" sz="2000" b="1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 startAt="3"/>
            </a:pPr>
            <a:endParaRPr lang="cs-CZ" sz="2000" b="1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 startAt="3"/>
            </a:pPr>
            <a:endParaRPr lang="cs-CZ" sz="2000" b="1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 startAt="3"/>
            </a:pPr>
            <a:endParaRPr lang="cs-CZ" sz="2000" b="1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None/>
            </a:pPr>
            <a:endParaRPr lang="cs-CZ" sz="20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5"/>
          <p:cNvSpPr txBox="1">
            <a:spLocks noChangeArrowheads="1"/>
          </p:cNvSpPr>
          <p:nvPr/>
        </p:nvSpPr>
        <p:spPr bwMode="auto">
          <a:xfrm>
            <a:off x="3635375" y="1700213"/>
            <a:ext cx="1081088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2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+6</a:t>
            </a:r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550" y="4797425"/>
            <a:ext cx="6985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Zástupný symbol pro obsah 2"/>
          <p:cNvSpPr>
            <a:spLocks noGrp="1"/>
          </p:cNvSpPr>
          <p:nvPr>
            <p:ph idx="1"/>
          </p:nvPr>
        </p:nvSpPr>
        <p:spPr>
          <a:xfrm>
            <a:off x="250825" y="549275"/>
            <a:ext cx="8435975" cy="57753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cs-CZ" b="1" u="sng" smtClean="0">
                <a:solidFill>
                  <a:srgbClr val="7030A0"/>
                </a:solidFill>
              </a:rPr>
              <a:t>Vytvořte názvy následujících anorganických kyselin:</a:t>
            </a:r>
          </a:p>
          <a:p>
            <a:pPr eaLnBrk="1" hangingPunct="1">
              <a:buFont typeface="Wingdings 2" pitchFamily="18" charset="2"/>
              <a:buNone/>
            </a:pPr>
            <a:endParaRPr lang="cs-CZ" sz="2800" b="1" i="1" smtClean="0"/>
          </a:p>
          <a:p>
            <a:pPr eaLnBrk="1" hangingPunct="1">
              <a:buFont typeface="Wingdings 2" pitchFamily="18" charset="2"/>
              <a:buNone/>
            </a:pPr>
            <a:r>
              <a:rPr lang="cs-CZ" sz="2800" b="1" i="1" smtClean="0"/>
              <a:t> </a:t>
            </a:r>
            <a:r>
              <a:rPr lang="cs-CZ" sz="2800" b="1" i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2800" b="1" i="1" baseline="-2500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800" b="1" i="1" smtClean="0">
                <a:latin typeface="Times New Roman" pitchFamily="18" charset="0"/>
                <a:cs typeface="Times New Roman" pitchFamily="18" charset="0"/>
              </a:rPr>
              <a:t>AsO</a:t>
            </a:r>
            <a:r>
              <a:rPr lang="cs-CZ" sz="2800" b="1" i="1" baseline="-25000" smtClean="0"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800" b="1" i="1" smtClean="0"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cs-CZ" sz="2800" b="1" i="1" baseline="-2500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800" b="1" i="1" smtClean="0">
                <a:latin typeface="Times New Roman" pitchFamily="18" charset="0"/>
                <a:cs typeface="Times New Roman" pitchFamily="18" charset="0"/>
              </a:rPr>
              <a:t>BO</a:t>
            </a:r>
            <a:r>
              <a:rPr lang="cs-CZ" sz="2800" b="1" i="1" baseline="-25000" smtClean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800" b="1" i="1" smtClean="0"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cs-CZ" sz="2800" b="1" i="1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800" b="1" i="1" smtClean="0">
                <a:latin typeface="Times New Roman" pitchFamily="18" charset="0"/>
                <a:cs typeface="Times New Roman" pitchFamily="18" charset="0"/>
              </a:rPr>
              <a:t>WO</a:t>
            </a:r>
            <a:r>
              <a:rPr lang="cs-CZ" sz="2800" b="1" i="1" baseline="-25000" smtClean="0"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i="1" smtClean="0">
                <a:latin typeface="Times New Roman" pitchFamily="18" charset="0"/>
                <a:cs typeface="Times New Roman" pitchFamily="18" charset="0"/>
              </a:rPr>
              <a:t>HIO</a:t>
            </a:r>
            <a:r>
              <a:rPr lang="cs-CZ" sz="2800" b="1" i="1" baseline="-25000" smtClean="0"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i="1" smtClean="0">
                <a:latin typeface="Times New Roman" pitchFamily="18" charset="0"/>
                <a:cs typeface="Times New Roman" pitchFamily="18" charset="0"/>
              </a:rPr>
              <a:t>HIO</a:t>
            </a:r>
            <a:r>
              <a:rPr lang="cs-CZ" sz="2800" b="1" i="1" baseline="-2500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800" b="1" i="1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2800" b="1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endParaRPr lang="cs-CZ" sz="2800" b="1" i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cs-CZ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i="1" smtClean="0">
                <a:latin typeface="Times New Roman" pitchFamily="18" charset="0"/>
                <a:cs typeface="Times New Roman" pitchFamily="18" charset="0"/>
              </a:rPr>
              <a:t>HClO</a:t>
            </a:r>
            <a:r>
              <a:rPr lang="cs-CZ" sz="2800" b="1" i="1" baseline="-2500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i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2800" b="1" i="1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800" b="1" i="1" smtClean="0">
                <a:latin typeface="Times New Roman" pitchFamily="18" charset="0"/>
                <a:cs typeface="Times New Roman" pitchFamily="18" charset="0"/>
              </a:rPr>
              <a:t>SeO</a:t>
            </a:r>
            <a:r>
              <a:rPr lang="cs-CZ" sz="2800" b="1" i="1" baseline="-25000" smtClean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i="1" smtClean="0">
                <a:latin typeface="Times New Roman" pitchFamily="18" charset="0"/>
                <a:cs typeface="Times New Roman" pitchFamily="18" charset="0"/>
              </a:rPr>
              <a:t>HIO</a:t>
            </a:r>
            <a:endParaRPr lang="cs-CZ" sz="2800" b="1" i="1" baseline="-250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cs-CZ" sz="2800" b="1" i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1908175" y="1557338"/>
            <a:ext cx="5832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kyselina trihydrogenarseničná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>
              <a:latin typeface="Constantia" pitchFamily="18" charset="0"/>
            </a:endParaRP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1908175" y="2060575"/>
            <a:ext cx="56880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kyselina trihydrogenboritá</a:t>
            </a:r>
            <a:endParaRPr lang="cs-CZ" sz="2400">
              <a:latin typeface="Constantia" pitchFamily="18" charset="0"/>
            </a:endParaRP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1908175" y="2565400"/>
            <a:ext cx="37433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kyselina wolframová</a:t>
            </a:r>
            <a:endParaRPr lang="cs-CZ" sz="2400">
              <a:latin typeface="Constantia" pitchFamily="18" charset="0"/>
            </a:endParaRPr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1908175" y="3068638"/>
            <a:ext cx="31686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kyselina jodistá</a:t>
            </a:r>
            <a:endParaRPr lang="cs-CZ" sz="2400">
              <a:latin typeface="Constantia" pitchFamily="18" charset="0"/>
            </a:endParaRP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1908175" y="3573463"/>
            <a:ext cx="30241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kyselina jodičná</a:t>
            </a:r>
            <a:endParaRPr lang="cs-CZ" sz="2400">
              <a:latin typeface="Constantia" pitchFamily="18" charset="0"/>
            </a:endParaRPr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1908175" y="4076700"/>
            <a:ext cx="38163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kyselina chloritá</a:t>
            </a:r>
            <a:endParaRPr lang="cs-CZ" sz="2400">
              <a:latin typeface="Constantia" pitchFamily="18" charset="0"/>
            </a:endParaRPr>
          </a:p>
        </p:txBody>
      </p:sp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1908175" y="4581525"/>
            <a:ext cx="3968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kyselina seleničitá</a:t>
            </a:r>
            <a:endParaRPr lang="cs-CZ" sz="2400">
              <a:latin typeface="Constantia" pitchFamily="18" charset="0"/>
            </a:endParaRP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1979613" y="5084763"/>
            <a:ext cx="40497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kyselina jodná</a:t>
            </a:r>
            <a:endParaRPr lang="cs-CZ" sz="240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149</TotalTime>
  <Words>381</Words>
  <Application>Microsoft Office PowerPoint</Application>
  <PresentationFormat>Předvádění na obrazovce (4:3)</PresentationFormat>
  <Paragraphs>99</Paragraphs>
  <Slides>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Tok</vt:lpstr>
      <vt:lpstr> Kyseliny a jejich názvosloví</vt:lpstr>
      <vt:lpstr>Snímek 2</vt:lpstr>
      <vt:lpstr>Snímek 3</vt:lpstr>
      <vt:lpstr>Snímek 4</vt:lpstr>
      <vt:lpstr>Snímek 5</vt:lpstr>
      <vt:lpstr>Snímek 6</vt:lpstr>
      <vt:lpstr>Snímek 7</vt:lpstr>
      <vt:lpstr>Snímek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Kyseliny a jejich názvosloví</dc:title>
  <dc:creator>Ptacek</dc:creator>
  <cp:lastModifiedBy>Ptacek</cp:lastModifiedBy>
  <cp:revision>27</cp:revision>
  <dcterms:created xsi:type="dcterms:W3CDTF">2012-12-16T18:39:18Z</dcterms:created>
  <dcterms:modified xsi:type="dcterms:W3CDTF">2015-02-28T09:24:39Z</dcterms:modified>
</cp:coreProperties>
</file>