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6" r:id="rId2"/>
    <p:sldId id="257" r:id="rId3"/>
    <p:sldId id="258" r:id="rId4"/>
    <p:sldId id="294" r:id="rId5"/>
    <p:sldId id="299" r:id="rId6"/>
    <p:sldId id="295" r:id="rId7"/>
    <p:sldId id="296" r:id="rId8"/>
    <p:sldId id="297" r:id="rId9"/>
    <p:sldId id="298" r:id="rId10"/>
    <p:sldId id="292" r:id="rId11"/>
    <p:sldId id="271" r:id="rId12"/>
    <p:sldId id="270" r:id="rId13"/>
    <p:sldId id="293" r:id="rId14"/>
    <p:sldId id="272" r:id="rId15"/>
    <p:sldId id="273" r:id="rId16"/>
    <p:sldId id="281" r:id="rId17"/>
    <p:sldId id="278" r:id="rId18"/>
    <p:sldId id="274" r:id="rId19"/>
    <p:sldId id="279" r:id="rId20"/>
    <p:sldId id="280" r:id="rId21"/>
    <p:sldId id="282" r:id="rId22"/>
    <p:sldId id="283" r:id="rId23"/>
    <p:sldId id="284" r:id="rId24"/>
    <p:sldId id="285" r:id="rId25"/>
    <p:sldId id="287" r:id="rId26"/>
    <p:sldId id="288" r:id="rId27"/>
    <p:sldId id="275" r:id="rId28"/>
    <p:sldId id="289" r:id="rId29"/>
    <p:sldId id="290" r:id="rId30"/>
    <p:sldId id="291" r:id="rId31"/>
    <p:sldId id="276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307" r:id="rId40"/>
    <p:sldId id="308" r:id="rId4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DEED77-A93E-498C-AD8A-62B6B01B354D}" type="doc">
      <dgm:prSet loTypeId="urn:microsoft.com/office/officeart/2005/8/layout/cycle2" loCatId="cycle" qsTypeId="urn:microsoft.com/office/officeart/2005/8/quickstyle/3d2" qsCatId="3D" csTypeId="urn:microsoft.com/office/officeart/2005/8/colors/accent2_2" csCatId="accent2"/>
      <dgm:spPr/>
      <dgm:t>
        <a:bodyPr/>
        <a:lstStyle/>
        <a:p>
          <a:endParaRPr lang="cs-CZ"/>
        </a:p>
      </dgm:t>
    </dgm:pt>
    <dgm:pt modelId="{97C6B77B-D178-440C-8E7B-FC0683347D7E}">
      <dgm:prSet/>
      <dgm:spPr/>
      <dgm:t>
        <a:bodyPr/>
        <a:lstStyle/>
        <a:p>
          <a:pPr rtl="0"/>
          <a:r>
            <a:rPr lang="cs-CZ" b="1" dirty="0" smtClean="0"/>
            <a:t>KDO JSEM? </a:t>
          </a:r>
          <a:endParaRPr lang="cs-CZ" b="1" dirty="0"/>
        </a:p>
      </dgm:t>
    </dgm:pt>
    <dgm:pt modelId="{CFAA3602-4A4F-4587-A0F6-FD88139AFB3B}" type="parTrans" cxnId="{1CF9E80B-1E0D-407E-991E-C060C0D34E45}">
      <dgm:prSet/>
      <dgm:spPr/>
      <dgm:t>
        <a:bodyPr/>
        <a:lstStyle/>
        <a:p>
          <a:endParaRPr lang="cs-CZ"/>
        </a:p>
      </dgm:t>
    </dgm:pt>
    <dgm:pt modelId="{1429A941-9298-4DDF-83E7-B0F8B4837B8D}" type="sibTrans" cxnId="{1CF9E80B-1E0D-407E-991E-C060C0D34E45}">
      <dgm:prSet/>
      <dgm:spPr/>
      <dgm:t>
        <a:bodyPr/>
        <a:lstStyle/>
        <a:p>
          <a:endParaRPr lang="cs-CZ"/>
        </a:p>
      </dgm:t>
    </dgm:pt>
    <dgm:pt modelId="{8E658083-A06F-4E95-8388-636AD955C789}">
      <dgm:prSet/>
      <dgm:spPr/>
      <dgm:t>
        <a:bodyPr/>
        <a:lstStyle/>
        <a:p>
          <a:pPr rtl="0"/>
          <a:r>
            <a:rPr lang="cs-CZ" b="1" smtClean="0"/>
            <a:t>CO CHCI?</a:t>
          </a:r>
          <a:endParaRPr lang="cs-CZ" b="1" dirty="0"/>
        </a:p>
      </dgm:t>
    </dgm:pt>
    <dgm:pt modelId="{AE30B18D-033B-432D-86DE-7D1FC77007CA}" type="parTrans" cxnId="{A0DCB582-039F-47B9-96D9-C5AED0ADE6CD}">
      <dgm:prSet/>
      <dgm:spPr/>
      <dgm:t>
        <a:bodyPr/>
        <a:lstStyle/>
        <a:p>
          <a:endParaRPr lang="cs-CZ"/>
        </a:p>
      </dgm:t>
    </dgm:pt>
    <dgm:pt modelId="{4E122205-1EB9-415D-B152-186A4C3E7075}" type="sibTrans" cxnId="{A0DCB582-039F-47B9-96D9-C5AED0ADE6CD}">
      <dgm:prSet/>
      <dgm:spPr/>
      <dgm:t>
        <a:bodyPr/>
        <a:lstStyle/>
        <a:p>
          <a:endParaRPr lang="cs-CZ"/>
        </a:p>
      </dgm:t>
    </dgm:pt>
    <dgm:pt modelId="{993CAB1F-D1D1-4570-8335-A9D2EDFE804E}">
      <dgm:prSet/>
      <dgm:spPr/>
      <dgm:t>
        <a:bodyPr/>
        <a:lstStyle/>
        <a:p>
          <a:pPr rtl="0"/>
          <a:r>
            <a:rPr lang="cs-CZ" b="1" smtClean="0"/>
            <a:t>JAK TO UDĚLAT?</a:t>
          </a:r>
          <a:endParaRPr lang="cs-CZ" b="1" dirty="0"/>
        </a:p>
      </dgm:t>
    </dgm:pt>
    <dgm:pt modelId="{BA8CB433-9DB7-43FB-8FC8-B8D85811006A}" type="parTrans" cxnId="{CF3E9E3B-F1A0-41F3-AC50-E1B5135D9134}">
      <dgm:prSet/>
      <dgm:spPr/>
      <dgm:t>
        <a:bodyPr/>
        <a:lstStyle/>
        <a:p>
          <a:endParaRPr lang="cs-CZ"/>
        </a:p>
      </dgm:t>
    </dgm:pt>
    <dgm:pt modelId="{4CFF01D3-9C30-4DA0-8909-E66ECEE3B05D}" type="sibTrans" cxnId="{CF3E9E3B-F1A0-41F3-AC50-E1B5135D9134}">
      <dgm:prSet/>
      <dgm:spPr/>
      <dgm:t>
        <a:bodyPr/>
        <a:lstStyle/>
        <a:p>
          <a:endParaRPr lang="cs-CZ"/>
        </a:p>
      </dgm:t>
    </dgm:pt>
    <dgm:pt modelId="{56930093-BBB7-416B-BECA-0B1ABC18C6F9}" type="pres">
      <dgm:prSet presAssocID="{6FDEED77-A93E-498C-AD8A-62B6B01B354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702A546E-293F-479E-85B4-C31793021E00}" type="pres">
      <dgm:prSet presAssocID="{97C6B77B-D178-440C-8E7B-FC0683347D7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874266D-B999-4606-ABF6-511ADC4D729F}" type="pres">
      <dgm:prSet presAssocID="{1429A941-9298-4DDF-83E7-B0F8B4837B8D}" presName="sibTrans" presStyleLbl="sibTrans2D1" presStyleIdx="0" presStyleCnt="3"/>
      <dgm:spPr/>
      <dgm:t>
        <a:bodyPr/>
        <a:lstStyle/>
        <a:p>
          <a:endParaRPr lang="cs-CZ"/>
        </a:p>
      </dgm:t>
    </dgm:pt>
    <dgm:pt modelId="{0855921C-7043-4DF9-94C0-87137EC69A34}" type="pres">
      <dgm:prSet presAssocID="{1429A941-9298-4DDF-83E7-B0F8B4837B8D}" presName="connectorText" presStyleLbl="sibTrans2D1" presStyleIdx="0" presStyleCnt="3"/>
      <dgm:spPr/>
      <dgm:t>
        <a:bodyPr/>
        <a:lstStyle/>
        <a:p>
          <a:endParaRPr lang="cs-CZ"/>
        </a:p>
      </dgm:t>
    </dgm:pt>
    <dgm:pt modelId="{0BBA0FE4-57E6-4A04-8101-594A0B22955F}" type="pres">
      <dgm:prSet presAssocID="{8E658083-A06F-4E95-8388-636AD955C789}" presName="node" presStyleLbl="node1" presStyleIdx="1" presStyleCnt="3" custRadScaleRad="100159" custRadScaleInc="110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94CEAC4-4E68-47FF-89AC-9035BBFB5EF0}" type="pres">
      <dgm:prSet presAssocID="{4E122205-1EB9-415D-B152-186A4C3E7075}" presName="sibTrans" presStyleLbl="sibTrans2D1" presStyleIdx="1" presStyleCnt="3"/>
      <dgm:spPr/>
      <dgm:t>
        <a:bodyPr/>
        <a:lstStyle/>
        <a:p>
          <a:endParaRPr lang="cs-CZ"/>
        </a:p>
      </dgm:t>
    </dgm:pt>
    <dgm:pt modelId="{A6DA472B-10D0-45EB-979F-2055C047CAB8}" type="pres">
      <dgm:prSet presAssocID="{4E122205-1EB9-415D-B152-186A4C3E7075}" presName="connectorText" presStyleLbl="sibTrans2D1" presStyleIdx="1" presStyleCnt="3"/>
      <dgm:spPr/>
      <dgm:t>
        <a:bodyPr/>
        <a:lstStyle/>
        <a:p>
          <a:endParaRPr lang="cs-CZ"/>
        </a:p>
      </dgm:t>
    </dgm:pt>
    <dgm:pt modelId="{1564D6F2-CE7C-4C7A-AAF2-109177556556}" type="pres">
      <dgm:prSet presAssocID="{993CAB1F-D1D1-4570-8335-A9D2EDFE804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98A6483-9D12-4B3E-AF9D-D86EB801D31E}" type="pres">
      <dgm:prSet presAssocID="{4CFF01D3-9C30-4DA0-8909-E66ECEE3B05D}" presName="sibTrans" presStyleLbl="sibTrans2D1" presStyleIdx="2" presStyleCnt="3"/>
      <dgm:spPr/>
      <dgm:t>
        <a:bodyPr/>
        <a:lstStyle/>
        <a:p>
          <a:endParaRPr lang="cs-CZ"/>
        </a:p>
      </dgm:t>
    </dgm:pt>
    <dgm:pt modelId="{538B86C5-E5D1-4BA5-B2DD-F1231E2E3556}" type="pres">
      <dgm:prSet presAssocID="{4CFF01D3-9C30-4DA0-8909-E66ECEE3B05D}" presName="connectorText" presStyleLbl="sibTrans2D1" presStyleIdx="2" presStyleCnt="3"/>
      <dgm:spPr/>
      <dgm:t>
        <a:bodyPr/>
        <a:lstStyle/>
        <a:p>
          <a:endParaRPr lang="cs-CZ"/>
        </a:p>
      </dgm:t>
    </dgm:pt>
  </dgm:ptLst>
  <dgm:cxnLst>
    <dgm:cxn modelId="{4FE2DEAF-FB5D-4623-9E4E-29602E2E1124}" type="presOf" srcId="{97C6B77B-D178-440C-8E7B-FC0683347D7E}" destId="{702A546E-293F-479E-85B4-C31793021E00}" srcOrd="0" destOrd="0" presId="urn:microsoft.com/office/officeart/2005/8/layout/cycle2"/>
    <dgm:cxn modelId="{B97BDA8B-23C8-4C57-897C-4F247804EC36}" type="presOf" srcId="{4CFF01D3-9C30-4DA0-8909-E66ECEE3B05D}" destId="{538B86C5-E5D1-4BA5-B2DD-F1231E2E3556}" srcOrd="1" destOrd="0" presId="urn:microsoft.com/office/officeart/2005/8/layout/cycle2"/>
    <dgm:cxn modelId="{7EC2C41D-73B9-4AC3-B868-31B368073998}" type="presOf" srcId="{8E658083-A06F-4E95-8388-636AD955C789}" destId="{0BBA0FE4-57E6-4A04-8101-594A0B22955F}" srcOrd="0" destOrd="0" presId="urn:microsoft.com/office/officeart/2005/8/layout/cycle2"/>
    <dgm:cxn modelId="{CF3E9E3B-F1A0-41F3-AC50-E1B5135D9134}" srcId="{6FDEED77-A93E-498C-AD8A-62B6B01B354D}" destId="{993CAB1F-D1D1-4570-8335-A9D2EDFE804E}" srcOrd="2" destOrd="0" parTransId="{BA8CB433-9DB7-43FB-8FC8-B8D85811006A}" sibTransId="{4CFF01D3-9C30-4DA0-8909-E66ECEE3B05D}"/>
    <dgm:cxn modelId="{A0DCB582-039F-47B9-96D9-C5AED0ADE6CD}" srcId="{6FDEED77-A93E-498C-AD8A-62B6B01B354D}" destId="{8E658083-A06F-4E95-8388-636AD955C789}" srcOrd="1" destOrd="0" parTransId="{AE30B18D-033B-432D-86DE-7D1FC77007CA}" sibTransId="{4E122205-1EB9-415D-B152-186A4C3E7075}"/>
    <dgm:cxn modelId="{1CF9E80B-1E0D-407E-991E-C060C0D34E45}" srcId="{6FDEED77-A93E-498C-AD8A-62B6B01B354D}" destId="{97C6B77B-D178-440C-8E7B-FC0683347D7E}" srcOrd="0" destOrd="0" parTransId="{CFAA3602-4A4F-4587-A0F6-FD88139AFB3B}" sibTransId="{1429A941-9298-4DDF-83E7-B0F8B4837B8D}"/>
    <dgm:cxn modelId="{1EA9CFFE-D998-4C6A-B76C-C4C5A07804BD}" type="presOf" srcId="{6FDEED77-A93E-498C-AD8A-62B6B01B354D}" destId="{56930093-BBB7-416B-BECA-0B1ABC18C6F9}" srcOrd="0" destOrd="0" presId="urn:microsoft.com/office/officeart/2005/8/layout/cycle2"/>
    <dgm:cxn modelId="{634DBC6F-8613-49C3-BA67-78A578AB8492}" type="presOf" srcId="{4CFF01D3-9C30-4DA0-8909-E66ECEE3B05D}" destId="{698A6483-9D12-4B3E-AF9D-D86EB801D31E}" srcOrd="0" destOrd="0" presId="urn:microsoft.com/office/officeart/2005/8/layout/cycle2"/>
    <dgm:cxn modelId="{2871E3DD-3BEE-4E70-9269-EFA58B72692D}" type="presOf" srcId="{4E122205-1EB9-415D-B152-186A4C3E7075}" destId="{A6DA472B-10D0-45EB-979F-2055C047CAB8}" srcOrd="1" destOrd="0" presId="urn:microsoft.com/office/officeart/2005/8/layout/cycle2"/>
    <dgm:cxn modelId="{E399D169-AA2D-416A-BC2E-58F618B20E9A}" type="presOf" srcId="{1429A941-9298-4DDF-83E7-B0F8B4837B8D}" destId="{7874266D-B999-4606-ABF6-511ADC4D729F}" srcOrd="0" destOrd="0" presId="urn:microsoft.com/office/officeart/2005/8/layout/cycle2"/>
    <dgm:cxn modelId="{1863C7B8-7399-46F4-AA03-F65F03EEAF8F}" type="presOf" srcId="{993CAB1F-D1D1-4570-8335-A9D2EDFE804E}" destId="{1564D6F2-CE7C-4C7A-AAF2-109177556556}" srcOrd="0" destOrd="0" presId="urn:microsoft.com/office/officeart/2005/8/layout/cycle2"/>
    <dgm:cxn modelId="{6A7FC989-EC3C-4B38-98B8-3FC6798426F1}" type="presOf" srcId="{1429A941-9298-4DDF-83E7-B0F8B4837B8D}" destId="{0855921C-7043-4DF9-94C0-87137EC69A34}" srcOrd="1" destOrd="0" presId="urn:microsoft.com/office/officeart/2005/8/layout/cycle2"/>
    <dgm:cxn modelId="{B0DB21A7-0215-4AE0-BA9E-10B2B1E20038}" type="presOf" srcId="{4E122205-1EB9-415D-B152-186A4C3E7075}" destId="{A94CEAC4-4E68-47FF-89AC-9035BBFB5EF0}" srcOrd="0" destOrd="0" presId="urn:microsoft.com/office/officeart/2005/8/layout/cycle2"/>
    <dgm:cxn modelId="{6F6FA081-0AE9-4203-8BC9-56204FC8E2AF}" type="presParOf" srcId="{56930093-BBB7-416B-BECA-0B1ABC18C6F9}" destId="{702A546E-293F-479E-85B4-C31793021E00}" srcOrd="0" destOrd="0" presId="urn:microsoft.com/office/officeart/2005/8/layout/cycle2"/>
    <dgm:cxn modelId="{2209B8C3-947B-488C-B424-ED0F8EC2287B}" type="presParOf" srcId="{56930093-BBB7-416B-BECA-0B1ABC18C6F9}" destId="{7874266D-B999-4606-ABF6-511ADC4D729F}" srcOrd="1" destOrd="0" presId="urn:microsoft.com/office/officeart/2005/8/layout/cycle2"/>
    <dgm:cxn modelId="{883DE5E8-3CAB-417B-AA18-FBA2A986D526}" type="presParOf" srcId="{7874266D-B999-4606-ABF6-511ADC4D729F}" destId="{0855921C-7043-4DF9-94C0-87137EC69A34}" srcOrd="0" destOrd="0" presId="urn:microsoft.com/office/officeart/2005/8/layout/cycle2"/>
    <dgm:cxn modelId="{F0DABE3C-9E7B-493E-8900-A3F728823A93}" type="presParOf" srcId="{56930093-BBB7-416B-BECA-0B1ABC18C6F9}" destId="{0BBA0FE4-57E6-4A04-8101-594A0B22955F}" srcOrd="2" destOrd="0" presId="urn:microsoft.com/office/officeart/2005/8/layout/cycle2"/>
    <dgm:cxn modelId="{9F822688-4037-4274-957E-A04995EA7A89}" type="presParOf" srcId="{56930093-BBB7-416B-BECA-0B1ABC18C6F9}" destId="{A94CEAC4-4E68-47FF-89AC-9035BBFB5EF0}" srcOrd="3" destOrd="0" presId="urn:microsoft.com/office/officeart/2005/8/layout/cycle2"/>
    <dgm:cxn modelId="{C87C6902-084C-47F3-B356-0714D5CFE201}" type="presParOf" srcId="{A94CEAC4-4E68-47FF-89AC-9035BBFB5EF0}" destId="{A6DA472B-10D0-45EB-979F-2055C047CAB8}" srcOrd="0" destOrd="0" presId="urn:microsoft.com/office/officeart/2005/8/layout/cycle2"/>
    <dgm:cxn modelId="{4F2AA558-76AE-471D-AB27-6534DFDE4F05}" type="presParOf" srcId="{56930093-BBB7-416B-BECA-0B1ABC18C6F9}" destId="{1564D6F2-CE7C-4C7A-AAF2-109177556556}" srcOrd="4" destOrd="0" presId="urn:microsoft.com/office/officeart/2005/8/layout/cycle2"/>
    <dgm:cxn modelId="{9606D4B4-0B24-4FB9-86BA-89274E5B17AB}" type="presParOf" srcId="{56930093-BBB7-416B-BECA-0B1ABC18C6F9}" destId="{698A6483-9D12-4B3E-AF9D-D86EB801D31E}" srcOrd="5" destOrd="0" presId="urn:microsoft.com/office/officeart/2005/8/layout/cycle2"/>
    <dgm:cxn modelId="{3C5A5907-0FC0-4DCA-8421-6303CD601480}" type="presParOf" srcId="{698A6483-9D12-4B3E-AF9D-D86EB801D31E}" destId="{538B86C5-E5D1-4BA5-B2DD-F1231E2E355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358A3D-41BA-4E26-B15B-C65351EA2517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cs-CZ"/>
        </a:p>
      </dgm:t>
    </dgm:pt>
    <dgm:pt modelId="{6846BFBC-91C4-4288-8DDA-B712A705766E}">
      <dgm:prSet phldrT="[Text]"/>
      <dgm:spPr/>
      <dgm:t>
        <a:bodyPr/>
        <a:lstStyle/>
        <a:p>
          <a:r>
            <a:rPr lang="cs-CZ" dirty="0" smtClean="0"/>
            <a:t>já pedagog o sobě vím</a:t>
          </a:r>
          <a:endParaRPr lang="cs-CZ" dirty="0"/>
        </a:p>
      </dgm:t>
    </dgm:pt>
    <dgm:pt modelId="{7CD7F518-0456-478D-A2F7-EBA51F8770A2}" type="parTrans" cxnId="{9F74E722-62D1-4546-98D4-19414BD72B0D}">
      <dgm:prSet/>
      <dgm:spPr/>
      <dgm:t>
        <a:bodyPr/>
        <a:lstStyle/>
        <a:p>
          <a:endParaRPr lang="cs-CZ"/>
        </a:p>
      </dgm:t>
    </dgm:pt>
    <dgm:pt modelId="{51D1B042-91FF-4A70-B911-BB0F88E14E70}" type="sibTrans" cxnId="{9F74E722-62D1-4546-98D4-19414BD72B0D}">
      <dgm:prSet/>
      <dgm:spPr/>
      <dgm:t>
        <a:bodyPr/>
        <a:lstStyle/>
        <a:p>
          <a:endParaRPr lang="cs-CZ"/>
        </a:p>
      </dgm:t>
    </dgm:pt>
    <dgm:pt modelId="{E9E4C717-E2BD-42B8-9D01-3DFC3D3410D2}">
      <dgm:prSet phldrT="[Text]"/>
      <dgm:spPr/>
      <dgm:t>
        <a:bodyPr/>
        <a:lstStyle/>
        <a:p>
          <a:r>
            <a:rPr lang="cs-CZ" dirty="0" smtClean="0"/>
            <a:t>Proč to dělám? motivace</a:t>
          </a:r>
          <a:endParaRPr lang="cs-CZ" dirty="0"/>
        </a:p>
      </dgm:t>
    </dgm:pt>
    <dgm:pt modelId="{882C9974-AB71-4878-BD49-545697677345}" type="parTrans" cxnId="{53238E4D-475C-4C8C-9835-7F44A6CD0D16}">
      <dgm:prSet/>
      <dgm:spPr/>
      <dgm:t>
        <a:bodyPr/>
        <a:lstStyle/>
        <a:p>
          <a:endParaRPr lang="cs-CZ"/>
        </a:p>
      </dgm:t>
    </dgm:pt>
    <dgm:pt modelId="{BEFAC33F-28BF-4D23-9E3F-773049505466}" type="sibTrans" cxnId="{53238E4D-475C-4C8C-9835-7F44A6CD0D16}">
      <dgm:prSet/>
      <dgm:spPr/>
      <dgm:t>
        <a:bodyPr/>
        <a:lstStyle/>
        <a:p>
          <a:endParaRPr lang="cs-CZ"/>
        </a:p>
      </dgm:t>
    </dgm:pt>
    <dgm:pt modelId="{5754E6DF-D556-41EE-8BBE-0C5093484669}">
      <dgm:prSet phldrT="[Text]"/>
      <dgm:spPr/>
      <dgm:t>
        <a:bodyPr/>
        <a:lstStyle/>
        <a:p>
          <a:r>
            <a:rPr lang="cs-CZ" dirty="0" smtClean="0">
              <a:solidFill>
                <a:schemeClr val="accent2">
                  <a:lumMod val="50000"/>
                </a:schemeClr>
              </a:solidFill>
            </a:rPr>
            <a:t>silné stránky</a:t>
          </a:r>
        </a:p>
        <a:p>
          <a:r>
            <a:rPr lang="cs-CZ" dirty="0" smtClean="0">
              <a:solidFill>
                <a:schemeClr val="accent2">
                  <a:lumMod val="75000"/>
                </a:schemeClr>
              </a:solidFill>
            </a:rPr>
            <a:t>... a jak je využít</a:t>
          </a:r>
          <a:endParaRPr lang="cs-CZ" dirty="0">
            <a:solidFill>
              <a:schemeClr val="accent2">
                <a:lumMod val="75000"/>
              </a:schemeClr>
            </a:solidFill>
          </a:endParaRPr>
        </a:p>
      </dgm:t>
    </dgm:pt>
    <dgm:pt modelId="{6CB97C26-E13D-4973-9888-91EE296579EC}" type="parTrans" cxnId="{68963D53-BAE8-428C-9AAC-24B40BC655F4}">
      <dgm:prSet/>
      <dgm:spPr/>
      <dgm:t>
        <a:bodyPr/>
        <a:lstStyle/>
        <a:p>
          <a:endParaRPr lang="cs-CZ"/>
        </a:p>
      </dgm:t>
    </dgm:pt>
    <dgm:pt modelId="{F3392DE7-28D0-444E-BA5E-EB14C2EBE2B2}" type="sibTrans" cxnId="{68963D53-BAE8-428C-9AAC-24B40BC655F4}">
      <dgm:prSet/>
      <dgm:spPr/>
      <dgm:t>
        <a:bodyPr/>
        <a:lstStyle/>
        <a:p>
          <a:endParaRPr lang="cs-CZ"/>
        </a:p>
      </dgm:t>
    </dgm:pt>
    <dgm:pt modelId="{E582AE9D-F2E5-44C3-B042-419B0F7B7641}">
      <dgm:prSet phldrT="[Text]" custT="1"/>
      <dgm:spPr/>
      <dgm:t>
        <a:bodyPr/>
        <a:lstStyle/>
        <a:p>
          <a:r>
            <a:rPr lang="cs-CZ" sz="2400" dirty="0" smtClean="0">
              <a:solidFill>
                <a:schemeClr val="accent2">
                  <a:lumMod val="75000"/>
                </a:schemeClr>
              </a:solidFill>
            </a:rPr>
            <a:t>zaměření</a:t>
          </a:r>
        </a:p>
        <a:p>
          <a:r>
            <a:rPr lang="cs-CZ" sz="1300" dirty="0" smtClean="0"/>
            <a:t>jaký způsob/typ práce a zacházení  s informacemi mi vyhovuje</a:t>
          </a:r>
          <a:endParaRPr lang="cs-CZ" sz="1300" dirty="0"/>
        </a:p>
      </dgm:t>
    </dgm:pt>
    <dgm:pt modelId="{970501BB-1443-4CD2-8748-59EA8698C435}" type="parTrans" cxnId="{44F341B6-2B45-4DF7-8D67-E3DDD0E489E6}">
      <dgm:prSet/>
      <dgm:spPr/>
      <dgm:t>
        <a:bodyPr/>
        <a:lstStyle/>
        <a:p>
          <a:endParaRPr lang="cs-CZ"/>
        </a:p>
      </dgm:t>
    </dgm:pt>
    <dgm:pt modelId="{8B81BC2B-8BB1-4100-ADBD-25C4B85775BF}" type="sibTrans" cxnId="{44F341B6-2B45-4DF7-8D67-E3DDD0E489E6}">
      <dgm:prSet/>
      <dgm:spPr/>
      <dgm:t>
        <a:bodyPr/>
        <a:lstStyle/>
        <a:p>
          <a:endParaRPr lang="cs-CZ"/>
        </a:p>
      </dgm:t>
    </dgm:pt>
    <dgm:pt modelId="{EF4A72DC-2045-4869-8DB7-74425E3E6844}">
      <dgm:prSet custT="1"/>
      <dgm:spPr/>
      <dgm:t>
        <a:bodyPr/>
        <a:lstStyle/>
        <a:p>
          <a:r>
            <a:rPr lang="cs-CZ" sz="2000" dirty="0" smtClean="0">
              <a:solidFill>
                <a:schemeClr val="accent2">
                  <a:lumMod val="50000"/>
                </a:schemeClr>
              </a:solidFill>
            </a:rPr>
            <a:t>slabé stránky</a:t>
          </a:r>
        </a:p>
        <a:p>
          <a:r>
            <a:rPr lang="cs-CZ" sz="1600" dirty="0" smtClean="0">
              <a:solidFill>
                <a:schemeClr val="accent2">
                  <a:lumMod val="75000"/>
                </a:schemeClr>
              </a:solidFill>
            </a:rPr>
            <a:t>... a co s nimi</a:t>
          </a:r>
        </a:p>
        <a:p>
          <a:r>
            <a:rPr lang="cs-CZ" sz="1200" dirty="0" smtClean="0">
              <a:solidFill>
                <a:schemeClr val="accent2">
                  <a:lumMod val="75000"/>
                </a:schemeClr>
              </a:solidFill>
            </a:rPr>
            <a:t>zlepšit * přijmout * kompenzovat</a:t>
          </a:r>
          <a:endParaRPr lang="cs-CZ" sz="1200" dirty="0">
            <a:solidFill>
              <a:schemeClr val="accent2">
                <a:lumMod val="75000"/>
              </a:schemeClr>
            </a:solidFill>
          </a:endParaRPr>
        </a:p>
      </dgm:t>
    </dgm:pt>
    <dgm:pt modelId="{D85E4BBA-C790-4A34-8C62-B55BDF95241C}" type="parTrans" cxnId="{CA19B688-5F52-4A24-81BC-3B6293DCA02C}">
      <dgm:prSet/>
      <dgm:spPr/>
      <dgm:t>
        <a:bodyPr/>
        <a:lstStyle/>
        <a:p>
          <a:endParaRPr lang="cs-CZ"/>
        </a:p>
      </dgm:t>
    </dgm:pt>
    <dgm:pt modelId="{C3943793-8D6D-4E0A-AE04-30D153195217}" type="sibTrans" cxnId="{CA19B688-5F52-4A24-81BC-3B6293DCA02C}">
      <dgm:prSet/>
      <dgm:spPr/>
      <dgm:t>
        <a:bodyPr/>
        <a:lstStyle/>
        <a:p>
          <a:endParaRPr lang="cs-CZ"/>
        </a:p>
      </dgm:t>
    </dgm:pt>
    <dgm:pt modelId="{9C28B605-0E97-442F-A459-7B20DA7F2BF0}">
      <dgm:prSet custT="1"/>
      <dgm:spPr/>
      <dgm:t>
        <a:bodyPr/>
        <a:lstStyle/>
        <a:p>
          <a:r>
            <a:rPr lang="cs-CZ" sz="2800" dirty="0" smtClean="0">
              <a:solidFill>
                <a:schemeClr val="accent2">
                  <a:lumMod val="75000"/>
                </a:schemeClr>
              </a:solidFill>
            </a:rPr>
            <a:t>reakce</a:t>
          </a:r>
        </a:p>
        <a:p>
          <a:r>
            <a:rPr lang="cs-CZ" sz="1300" dirty="0" smtClean="0"/>
            <a:t>emoční  vzorce</a:t>
          </a:r>
        </a:p>
        <a:p>
          <a:r>
            <a:rPr lang="cs-CZ" sz="1300" dirty="0" smtClean="0"/>
            <a:t>výchova, zkušenost</a:t>
          </a:r>
          <a:endParaRPr lang="cs-CZ" sz="1300" dirty="0"/>
        </a:p>
      </dgm:t>
    </dgm:pt>
    <dgm:pt modelId="{836DB3FD-9BC6-4BEB-8F2F-A0EE0D78B99E}" type="parTrans" cxnId="{BF846CE0-B9F7-4575-BB08-625AFE3AF3C3}">
      <dgm:prSet/>
      <dgm:spPr/>
      <dgm:t>
        <a:bodyPr/>
        <a:lstStyle/>
        <a:p>
          <a:endParaRPr lang="cs-CZ"/>
        </a:p>
      </dgm:t>
    </dgm:pt>
    <dgm:pt modelId="{C07CDD6E-45A9-4EF5-801E-261F08E28E11}" type="sibTrans" cxnId="{BF846CE0-B9F7-4575-BB08-625AFE3AF3C3}">
      <dgm:prSet/>
      <dgm:spPr/>
      <dgm:t>
        <a:bodyPr/>
        <a:lstStyle/>
        <a:p>
          <a:endParaRPr lang="cs-CZ"/>
        </a:p>
      </dgm:t>
    </dgm:pt>
    <dgm:pt modelId="{15EB7F37-F9C6-4604-B994-E3B097FBCF0B}">
      <dgm:prSet custT="1"/>
      <dgm:spPr/>
      <dgm:t>
        <a:bodyPr/>
        <a:lstStyle/>
        <a:p>
          <a:r>
            <a:rPr lang="cs-CZ" sz="2400" dirty="0" smtClean="0"/>
            <a:t>limity</a:t>
          </a:r>
        </a:p>
        <a:p>
          <a:r>
            <a:rPr lang="cs-CZ" sz="1600" dirty="0" smtClean="0"/>
            <a:t>přirozené</a:t>
          </a:r>
        </a:p>
        <a:p>
          <a:r>
            <a:rPr lang="cs-CZ" sz="1600" dirty="0" smtClean="0"/>
            <a:t>stanovené</a:t>
          </a:r>
        </a:p>
      </dgm:t>
    </dgm:pt>
    <dgm:pt modelId="{A76E2AC4-3853-4A92-AAC4-EC0C7620F8E8}" type="parTrans" cxnId="{67D327DD-1949-43D5-A891-D9AEED237DBC}">
      <dgm:prSet/>
      <dgm:spPr/>
      <dgm:t>
        <a:bodyPr/>
        <a:lstStyle/>
        <a:p>
          <a:endParaRPr lang="cs-CZ"/>
        </a:p>
      </dgm:t>
    </dgm:pt>
    <dgm:pt modelId="{785EEBD1-6B49-4C91-8914-300C8ABBBF07}" type="sibTrans" cxnId="{67D327DD-1949-43D5-A891-D9AEED237DBC}">
      <dgm:prSet/>
      <dgm:spPr/>
      <dgm:t>
        <a:bodyPr/>
        <a:lstStyle/>
        <a:p>
          <a:endParaRPr lang="cs-CZ"/>
        </a:p>
      </dgm:t>
    </dgm:pt>
    <dgm:pt modelId="{F3A87F3A-5A26-40A0-AF1D-EFF553C39413}">
      <dgm:prSet/>
      <dgm:spPr/>
      <dgm:t>
        <a:bodyPr/>
        <a:lstStyle/>
        <a:p>
          <a:r>
            <a:rPr lang="cs-CZ" dirty="0" smtClean="0"/>
            <a:t>hodnoty</a:t>
          </a:r>
        </a:p>
        <a:p>
          <a:r>
            <a:rPr lang="cs-CZ" dirty="0" smtClean="0"/>
            <a:t>postoje</a:t>
          </a:r>
          <a:endParaRPr lang="cs-CZ" dirty="0"/>
        </a:p>
      </dgm:t>
    </dgm:pt>
    <dgm:pt modelId="{782601BF-23D9-4D4D-B043-2FDA5A445D9E}" type="parTrans" cxnId="{BE64171D-0A93-4997-925F-BB41191EAEE0}">
      <dgm:prSet/>
      <dgm:spPr/>
      <dgm:t>
        <a:bodyPr/>
        <a:lstStyle/>
        <a:p>
          <a:endParaRPr lang="cs-CZ"/>
        </a:p>
      </dgm:t>
    </dgm:pt>
    <dgm:pt modelId="{0B7324CD-9BD5-41A1-96A7-A1155D1E949E}" type="sibTrans" cxnId="{BE64171D-0A93-4997-925F-BB41191EAEE0}">
      <dgm:prSet/>
      <dgm:spPr/>
      <dgm:t>
        <a:bodyPr/>
        <a:lstStyle/>
        <a:p>
          <a:endParaRPr lang="cs-CZ"/>
        </a:p>
      </dgm:t>
    </dgm:pt>
    <dgm:pt modelId="{CE87C16D-E766-463E-BCD0-408211A2E7A4}" type="pres">
      <dgm:prSet presAssocID="{7D358A3D-41BA-4E26-B15B-C65351EA251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F62EA1E3-7F8A-4F8E-88FD-105925919366}" type="pres">
      <dgm:prSet presAssocID="{6846BFBC-91C4-4288-8DDA-B712A705766E}" presName="singleCycle" presStyleCnt="0"/>
      <dgm:spPr/>
    </dgm:pt>
    <dgm:pt modelId="{84C4A93F-DA79-4A8A-9BE9-B3375F1371B7}" type="pres">
      <dgm:prSet presAssocID="{6846BFBC-91C4-4288-8DDA-B712A705766E}" presName="singleCenter" presStyleLbl="node1" presStyleIdx="0" presStyleCnt="8" custScaleY="60991" custLinFactNeighborX="-3595" custLinFactNeighborY="530">
        <dgm:presLayoutVars>
          <dgm:chMax val="7"/>
          <dgm:chPref val="7"/>
        </dgm:presLayoutVars>
      </dgm:prSet>
      <dgm:spPr/>
      <dgm:t>
        <a:bodyPr/>
        <a:lstStyle/>
        <a:p>
          <a:endParaRPr lang="cs-CZ"/>
        </a:p>
      </dgm:t>
    </dgm:pt>
    <dgm:pt modelId="{A92B1F27-CA0C-4740-BE37-63F88C171A22}" type="pres">
      <dgm:prSet presAssocID="{882C9974-AB71-4878-BD49-545697677345}" presName="Name56" presStyleLbl="parChTrans1D2" presStyleIdx="0" presStyleCnt="7"/>
      <dgm:spPr/>
      <dgm:t>
        <a:bodyPr/>
        <a:lstStyle/>
        <a:p>
          <a:endParaRPr lang="cs-CZ"/>
        </a:p>
      </dgm:t>
    </dgm:pt>
    <dgm:pt modelId="{9A346B97-CFBC-42C6-890C-834871145FA8}" type="pres">
      <dgm:prSet presAssocID="{E9E4C717-E2BD-42B8-9D01-3DFC3D3410D2}" presName="text0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3632A3C-5AD7-4008-BD12-CD0B729AF61B}" type="pres">
      <dgm:prSet presAssocID="{6CB97C26-E13D-4973-9888-91EE296579EC}" presName="Name56" presStyleLbl="parChTrans1D2" presStyleIdx="1" presStyleCnt="7"/>
      <dgm:spPr/>
      <dgm:t>
        <a:bodyPr/>
        <a:lstStyle/>
        <a:p>
          <a:endParaRPr lang="cs-CZ"/>
        </a:p>
      </dgm:t>
    </dgm:pt>
    <dgm:pt modelId="{6F29976F-0E0D-4A51-9390-9EAD45785F71}" type="pres">
      <dgm:prSet presAssocID="{5754E6DF-D556-41EE-8BBE-0C5093484669}" presName="text0" presStyleLbl="node1" presStyleIdx="2" presStyleCnt="8" custScaleX="12683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43116EA-9E8C-4700-8FF8-72D49ADE33E2}" type="pres">
      <dgm:prSet presAssocID="{970501BB-1443-4CD2-8748-59EA8698C435}" presName="Name56" presStyleLbl="parChTrans1D2" presStyleIdx="2" presStyleCnt="7"/>
      <dgm:spPr/>
      <dgm:t>
        <a:bodyPr/>
        <a:lstStyle/>
        <a:p>
          <a:endParaRPr lang="cs-CZ"/>
        </a:p>
      </dgm:t>
    </dgm:pt>
    <dgm:pt modelId="{E899E6CF-9DE3-4AC9-BEAB-53257E3564F7}" type="pres">
      <dgm:prSet presAssocID="{E582AE9D-F2E5-44C3-B042-419B0F7B7641}" presName="text0" presStyleLbl="node1" presStyleIdx="3" presStyleCnt="8" custScaleX="238634" custRadScaleRad="131534" custRadScaleInc="9861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90E55AA-2D1B-42E4-8D01-C87885CD77CE}" type="pres">
      <dgm:prSet presAssocID="{D85E4BBA-C790-4A34-8C62-B55BDF95241C}" presName="Name56" presStyleLbl="parChTrans1D2" presStyleIdx="3" presStyleCnt="7"/>
      <dgm:spPr/>
      <dgm:t>
        <a:bodyPr/>
        <a:lstStyle/>
        <a:p>
          <a:endParaRPr lang="cs-CZ"/>
        </a:p>
      </dgm:t>
    </dgm:pt>
    <dgm:pt modelId="{A8C7B3E7-69C2-43FB-97DB-ED506633FF9A}" type="pres">
      <dgm:prSet presAssocID="{EF4A72DC-2045-4869-8DB7-74425E3E6844}" presName="text0" presStyleLbl="node1" presStyleIdx="4" presStyleCnt="8" custScaleX="225240" custScaleY="139302" custRadScaleRad="125228" custRadScaleInc="-25020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8568D60-9C6D-45E4-821E-9F4409E75DAE}" type="pres">
      <dgm:prSet presAssocID="{836DB3FD-9BC6-4BEB-8F2F-A0EE0D78B99E}" presName="Name56" presStyleLbl="parChTrans1D2" presStyleIdx="4" presStyleCnt="7"/>
      <dgm:spPr/>
      <dgm:t>
        <a:bodyPr/>
        <a:lstStyle/>
        <a:p>
          <a:endParaRPr lang="cs-CZ"/>
        </a:p>
      </dgm:t>
    </dgm:pt>
    <dgm:pt modelId="{8F9E0189-3F1D-47C2-A144-73A9B211E641}" type="pres">
      <dgm:prSet presAssocID="{9C28B605-0E97-442F-A459-7B20DA7F2BF0}" presName="text0" presStyleLbl="node1" presStyleIdx="5" presStyleCnt="8" custScaleX="15750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0EA9632-F5C6-4B03-A750-6595CFB53730}" type="pres">
      <dgm:prSet presAssocID="{A76E2AC4-3853-4A92-AAC4-EC0C7620F8E8}" presName="Name56" presStyleLbl="parChTrans1D2" presStyleIdx="5" presStyleCnt="7"/>
      <dgm:spPr/>
      <dgm:t>
        <a:bodyPr/>
        <a:lstStyle/>
        <a:p>
          <a:endParaRPr lang="cs-CZ"/>
        </a:p>
      </dgm:t>
    </dgm:pt>
    <dgm:pt modelId="{866965E4-159F-4D25-AC2D-E4832E57A133}" type="pres">
      <dgm:prSet presAssocID="{15EB7F37-F9C6-4604-B994-E3B097FBCF0B}" presName="text0" presStyleLbl="node1" presStyleIdx="6" presStyleCnt="8" custScaleX="12542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4DC5350-C152-48C2-9984-C3DF8C08D65D}" type="pres">
      <dgm:prSet presAssocID="{782601BF-23D9-4D4D-B043-2FDA5A445D9E}" presName="Name56" presStyleLbl="parChTrans1D2" presStyleIdx="6" presStyleCnt="7"/>
      <dgm:spPr/>
      <dgm:t>
        <a:bodyPr/>
        <a:lstStyle/>
        <a:p>
          <a:endParaRPr lang="cs-CZ"/>
        </a:p>
      </dgm:t>
    </dgm:pt>
    <dgm:pt modelId="{961CF48E-3EB9-4641-9014-DA0CC0E0499A}" type="pres">
      <dgm:prSet presAssocID="{F3A87F3A-5A26-40A0-AF1D-EFF553C39413}" presName="text0" presStyleLbl="node1" presStyleIdx="7" presStyleCnt="8" custScaleX="12221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53238E4D-475C-4C8C-9835-7F44A6CD0D16}" srcId="{6846BFBC-91C4-4288-8DDA-B712A705766E}" destId="{E9E4C717-E2BD-42B8-9D01-3DFC3D3410D2}" srcOrd="0" destOrd="0" parTransId="{882C9974-AB71-4878-BD49-545697677345}" sibTransId="{BEFAC33F-28BF-4D23-9E3F-773049505466}"/>
    <dgm:cxn modelId="{9C9B829D-31F1-433C-AF08-2750AE9C547A}" type="presOf" srcId="{EF4A72DC-2045-4869-8DB7-74425E3E6844}" destId="{A8C7B3E7-69C2-43FB-97DB-ED506633FF9A}" srcOrd="0" destOrd="0" presId="urn:microsoft.com/office/officeart/2008/layout/RadialCluster"/>
    <dgm:cxn modelId="{2A3D6A5A-595E-424C-ABAE-18E1726ABB77}" type="presOf" srcId="{882C9974-AB71-4878-BD49-545697677345}" destId="{A92B1F27-CA0C-4740-BE37-63F88C171A22}" srcOrd="0" destOrd="0" presId="urn:microsoft.com/office/officeart/2008/layout/RadialCluster"/>
    <dgm:cxn modelId="{44F341B6-2B45-4DF7-8D67-E3DDD0E489E6}" srcId="{6846BFBC-91C4-4288-8DDA-B712A705766E}" destId="{E582AE9D-F2E5-44C3-B042-419B0F7B7641}" srcOrd="2" destOrd="0" parTransId="{970501BB-1443-4CD2-8748-59EA8698C435}" sibTransId="{8B81BC2B-8BB1-4100-ADBD-25C4B85775BF}"/>
    <dgm:cxn modelId="{710B6C0B-C658-4D9B-BEDA-626C22FA786E}" type="presOf" srcId="{6CB97C26-E13D-4973-9888-91EE296579EC}" destId="{83632A3C-5AD7-4008-BD12-CD0B729AF61B}" srcOrd="0" destOrd="0" presId="urn:microsoft.com/office/officeart/2008/layout/RadialCluster"/>
    <dgm:cxn modelId="{9F74E722-62D1-4546-98D4-19414BD72B0D}" srcId="{7D358A3D-41BA-4E26-B15B-C65351EA2517}" destId="{6846BFBC-91C4-4288-8DDA-B712A705766E}" srcOrd="0" destOrd="0" parTransId="{7CD7F518-0456-478D-A2F7-EBA51F8770A2}" sibTransId="{51D1B042-91FF-4A70-B911-BB0F88E14E70}"/>
    <dgm:cxn modelId="{C9453825-7DB3-4211-A81D-FE89D980FA2F}" type="presOf" srcId="{5754E6DF-D556-41EE-8BBE-0C5093484669}" destId="{6F29976F-0E0D-4A51-9390-9EAD45785F71}" srcOrd="0" destOrd="0" presId="urn:microsoft.com/office/officeart/2008/layout/RadialCluster"/>
    <dgm:cxn modelId="{224151E9-EF9C-47CD-B61F-11C8F5728B8A}" type="presOf" srcId="{F3A87F3A-5A26-40A0-AF1D-EFF553C39413}" destId="{961CF48E-3EB9-4641-9014-DA0CC0E0499A}" srcOrd="0" destOrd="0" presId="urn:microsoft.com/office/officeart/2008/layout/RadialCluster"/>
    <dgm:cxn modelId="{CA19B688-5F52-4A24-81BC-3B6293DCA02C}" srcId="{6846BFBC-91C4-4288-8DDA-B712A705766E}" destId="{EF4A72DC-2045-4869-8DB7-74425E3E6844}" srcOrd="3" destOrd="0" parTransId="{D85E4BBA-C790-4A34-8C62-B55BDF95241C}" sibTransId="{C3943793-8D6D-4E0A-AE04-30D153195217}"/>
    <dgm:cxn modelId="{6342E108-689D-4F7D-B26B-2BB702BB78B4}" type="presOf" srcId="{836DB3FD-9BC6-4BEB-8F2F-A0EE0D78B99E}" destId="{18568D60-9C6D-45E4-821E-9F4409E75DAE}" srcOrd="0" destOrd="0" presId="urn:microsoft.com/office/officeart/2008/layout/RadialCluster"/>
    <dgm:cxn modelId="{1DA55190-8A7C-4453-9298-DF2F753B6A29}" type="presOf" srcId="{A76E2AC4-3853-4A92-AAC4-EC0C7620F8E8}" destId="{D0EA9632-F5C6-4B03-A750-6595CFB53730}" srcOrd="0" destOrd="0" presId="urn:microsoft.com/office/officeart/2008/layout/RadialCluster"/>
    <dgm:cxn modelId="{BE64171D-0A93-4997-925F-BB41191EAEE0}" srcId="{6846BFBC-91C4-4288-8DDA-B712A705766E}" destId="{F3A87F3A-5A26-40A0-AF1D-EFF553C39413}" srcOrd="6" destOrd="0" parTransId="{782601BF-23D9-4D4D-B043-2FDA5A445D9E}" sibTransId="{0B7324CD-9BD5-41A1-96A7-A1155D1E949E}"/>
    <dgm:cxn modelId="{51C1B506-9E9A-46EC-8BAC-12949A7CCE39}" type="presOf" srcId="{D85E4BBA-C790-4A34-8C62-B55BDF95241C}" destId="{990E55AA-2D1B-42E4-8D01-C87885CD77CE}" srcOrd="0" destOrd="0" presId="urn:microsoft.com/office/officeart/2008/layout/RadialCluster"/>
    <dgm:cxn modelId="{68963D53-BAE8-428C-9AAC-24B40BC655F4}" srcId="{6846BFBC-91C4-4288-8DDA-B712A705766E}" destId="{5754E6DF-D556-41EE-8BBE-0C5093484669}" srcOrd="1" destOrd="0" parTransId="{6CB97C26-E13D-4973-9888-91EE296579EC}" sibTransId="{F3392DE7-28D0-444E-BA5E-EB14C2EBE2B2}"/>
    <dgm:cxn modelId="{D46D66F8-1B07-43B7-902F-920B4F2899BC}" type="presOf" srcId="{E9E4C717-E2BD-42B8-9D01-3DFC3D3410D2}" destId="{9A346B97-CFBC-42C6-890C-834871145FA8}" srcOrd="0" destOrd="0" presId="urn:microsoft.com/office/officeart/2008/layout/RadialCluster"/>
    <dgm:cxn modelId="{E2B185C3-9DE3-4713-8B22-6079FC58C763}" type="presOf" srcId="{15EB7F37-F9C6-4604-B994-E3B097FBCF0B}" destId="{866965E4-159F-4D25-AC2D-E4832E57A133}" srcOrd="0" destOrd="0" presId="urn:microsoft.com/office/officeart/2008/layout/RadialCluster"/>
    <dgm:cxn modelId="{C53BB28B-67BC-4730-9D03-1977E297BB30}" type="presOf" srcId="{6846BFBC-91C4-4288-8DDA-B712A705766E}" destId="{84C4A93F-DA79-4A8A-9BE9-B3375F1371B7}" srcOrd="0" destOrd="0" presId="urn:microsoft.com/office/officeart/2008/layout/RadialCluster"/>
    <dgm:cxn modelId="{5C82FF1D-D778-43C0-8442-414CDE400841}" type="presOf" srcId="{7D358A3D-41BA-4E26-B15B-C65351EA2517}" destId="{CE87C16D-E766-463E-BCD0-408211A2E7A4}" srcOrd="0" destOrd="0" presId="urn:microsoft.com/office/officeart/2008/layout/RadialCluster"/>
    <dgm:cxn modelId="{67D327DD-1949-43D5-A891-D9AEED237DBC}" srcId="{6846BFBC-91C4-4288-8DDA-B712A705766E}" destId="{15EB7F37-F9C6-4604-B994-E3B097FBCF0B}" srcOrd="5" destOrd="0" parTransId="{A76E2AC4-3853-4A92-AAC4-EC0C7620F8E8}" sibTransId="{785EEBD1-6B49-4C91-8914-300C8ABBBF07}"/>
    <dgm:cxn modelId="{3942B9D5-E908-4FE0-85B6-999B18C6C822}" type="presOf" srcId="{970501BB-1443-4CD2-8748-59EA8698C435}" destId="{243116EA-9E8C-4700-8FF8-72D49ADE33E2}" srcOrd="0" destOrd="0" presId="urn:microsoft.com/office/officeart/2008/layout/RadialCluster"/>
    <dgm:cxn modelId="{3F0F33F0-B657-43EA-A7C7-6C50A26BF29D}" type="presOf" srcId="{782601BF-23D9-4D4D-B043-2FDA5A445D9E}" destId="{24DC5350-C152-48C2-9984-C3DF8C08D65D}" srcOrd="0" destOrd="0" presId="urn:microsoft.com/office/officeart/2008/layout/RadialCluster"/>
    <dgm:cxn modelId="{3F44F140-1CAD-4F8A-9600-AC6B2CC38366}" type="presOf" srcId="{E582AE9D-F2E5-44C3-B042-419B0F7B7641}" destId="{E899E6CF-9DE3-4AC9-BEAB-53257E3564F7}" srcOrd="0" destOrd="0" presId="urn:microsoft.com/office/officeart/2008/layout/RadialCluster"/>
    <dgm:cxn modelId="{BF846CE0-B9F7-4575-BB08-625AFE3AF3C3}" srcId="{6846BFBC-91C4-4288-8DDA-B712A705766E}" destId="{9C28B605-0E97-442F-A459-7B20DA7F2BF0}" srcOrd="4" destOrd="0" parTransId="{836DB3FD-9BC6-4BEB-8F2F-A0EE0D78B99E}" sibTransId="{C07CDD6E-45A9-4EF5-801E-261F08E28E11}"/>
    <dgm:cxn modelId="{75A57ADA-8238-4545-B54C-334AB5BCB8E6}" type="presOf" srcId="{9C28B605-0E97-442F-A459-7B20DA7F2BF0}" destId="{8F9E0189-3F1D-47C2-A144-73A9B211E641}" srcOrd="0" destOrd="0" presId="urn:microsoft.com/office/officeart/2008/layout/RadialCluster"/>
    <dgm:cxn modelId="{95D5E503-F7BA-4C7B-BC78-25D7B72DB149}" type="presParOf" srcId="{CE87C16D-E766-463E-BCD0-408211A2E7A4}" destId="{F62EA1E3-7F8A-4F8E-88FD-105925919366}" srcOrd="0" destOrd="0" presId="urn:microsoft.com/office/officeart/2008/layout/RadialCluster"/>
    <dgm:cxn modelId="{C57F33C4-C084-49BA-9918-13544EE7EC42}" type="presParOf" srcId="{F62EA1E3-7F8A-4F8E-88FD-105925919366}" destId="{84C4A93F-DA79-4A8A-9BE9-B3375F1371B7}" srcOrd="0" destOrd="0" presId="urn:microsoft.com/office/officeart/2008/layout/RadialCluster"/>
    <dgm:cxn modelId="{EA819FAC-419E-4E88-83E3-E4269EE96AB2}" type="presParOf" srcId="{F62EA1E3-7F8A-4F8E-88FD-105925919366}" destId="{A92B1F27-CA0C-4740-BE37-63F88C171A22}" srcOrd="1" destOrd="0" presId="urn:microsoft.com/office/officeart/2008/layout/RadialCluster"/>
    <dgm:cxn modelId="{A461D43E-32C1-4F01-9159-335B40427B66}" type="presParOf" srcId="{F62EA1E3-7F8A-4F8E-88FD-105925919366}" destId="{9A346B97-CFBC-42C6-890C-834871145FA8}" srcOrd="2" destOrd="0" presId="urn:microsoft.com/office/officeart/2008/layout/RadialCluster"/>
    <dgm:cxn modelId="{7FACB0DC-0430-4E36-8DE8-E8A53BC41269}" type="presParOf" srcId="{F62EA1E3-7F8A-4F8E-88FD-105925919366}" destId="{83632A3C-5AD7-4008-BD12-CD0B729AF61B}" srcOrd="3" destOrd="0" presId="urn:microsoft.com/office/officeart/2008/layout/RadialCluster"/>
    <dgm:cxn modelId="{B5A6D46C-E58D-4148-83DD-240CE6E6DCFA}" type="presParOf" srcId="{F62EA1E3-7F8A-4F8E-88FD-105925919366}" destId="{6F29976F-0E0D-4A51-9390-9EAD45785F71}" srcOrd="4" destOrd="0" presId="urn:microsoft.com/office/officeart/2008/layout/RadialCluster"/>
    <dgm:cxn modelId="{657B8096-1F48-43CB-B0E3-D97C96746121}" type="presParOf" srcId="{F62EA1E3-7F8A-4F8E-88FD-105925919366}" destId="{243116EA-9E8C-4700-8FF8-72D49ADE33E2}" srcOrd="5" destOrd="0" presId="urn:microsoft.com/office/officeart/2008/layout/RadialCluster"/>
    <dgm:cxn modelId="{3E3D0C0E-1142-42F7-A251-CC723B079A77}" type="presParOf" srcId="{F62EA1E3-7F8A-4F8E-88FD-105925919366}" destId="{E899E6CF-9DE3-4AC9-BEAB-53257E3564F7}" srcOrd="6" destOrd="0" presId="urn:microsoft.com/office/officeart/2008/layout/RadialCluster"/>
    <dgm:cxn modelId="{001DE620-1B14-4787-8884-8635E8D7572D}" type="presParOf" srcId="{F62EA1E3-7F8A-4F8E-88FD-105925919366}" destId="{990E55AA-2D1B-42E4-8D01-C87885CD77CE}" srcOrd="7" destOrd="0" presId="urn:microsoft.com/office/officeart/2008/layout/RadialCluster"/>
    <dgm:cxn modelId="{96877666-AD29-48C1-BE97-7C364E8462C0}" type="presParOf" srcId="{F62EA1E3-7F8A-4F8E-88FD-105925919366}" destId="{A8C7B3E7-69C2-43FB-97DB-ED506633FF9A}" srcOrd="8" destOrd="0" presId="urn:microsoft.com/office/officeart/2008/layout/RadialCluster"/>
    <dgm:cxn modelId="{262196F3-9D35-4ACD-8747-4A7DF8F22FE5}" type="presParOf" srcId="{F62EA1E3-7F8A-4F8E-88FD-105925919366}" destId="{18568D60-9C6D-45E4-821E-9F4409E75DAE}" srcOrd="9" destOrd="0" presId="urn:microsoft.com/office/officeart/2008/layout/RadialCluster"/>
    <dgm:cxn modelId="{0051CF39-DB95-400B-B29E-C74236B6CAA5}" type="presParOf" srcId="{F62EA1E3-7F8A-4F8E-88FD-105925919366}" destId="{8F9E0189-3F1D-47C2-A144-73A9B211E641}" srcOrd="10" destOrd="0" presId="urn:microsoft.com/office/officeart/2008/layout/RadialCluster"/>
    <dgm:cxn modelId="{E2C0AFC4-8934-4D9B-BB9C-42AF2F46D205}" type="presParOf" srcId="{F62EA1E3-7F8A-4F8E-88FD-105925919366}" destId="{D0EA9632-F5C6-4B03-A750-6595CFB53730}" srcOrd="11" destOrd="0" presId="urn:microsoft.com/office/officeart/2008/layout/RadialCluster"/>
    <dgm:cxn modelId="{188E3925-7B1E-48F7-9B13-B89E579BFAD0}" type="presParOf" srcId="{F62EA1E3-7F8A-4F8E-88FD-105925919366}" destId="{866965E4-159F-4D25-AC2D-E4832E57A133}" srcOrd="12" destOrd="0" presId="urn:microsoft.com/office/officeart/2008/layout/RadialCluster"/>
    <dgm:cxn modelId="{A38715FA-D568-4A05-AD32-8456244F1DC3}" type="presParOf" srcId="{F62EA1E3-7F8A-4F8E-88FD-105925919366}" destId="{24DC5350-C152-48C2-9984-C3DF8C08D65D}" srcOrd="13" destOrd="0" presId="urn:microsoft.com/office/officeart/2008/layout/RadialCluster"/>
    <dgm:cxn modelId="{28684D5E-1CB3-4EEF-AE13-53D714FCD5CD}" type="presParOf" srcId="{F62EA1E3-7F8A-4F8E-88FD-105925919366}" destId="{961CF48E-3EB9-4641-9014-DA0CC0E0499A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2A546E-293F-479E-85B4-C31793021E00}">
      <dsp:nvSpPr>
        <dsp:cNvPr id="0" name=""/>
        <dsp:cNvSpPr/>
      </dsp:nvSpPr>
      <dsp:spPr>
        <a:xfrm>
          <a:off x="2832818" y="201"/>
          <a:ext cx="2471266" cy="247126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400" b="1" kern="1200" dirty="0" smtClean="0"/>
            <a:t>KDO JSEM? </a:t>
          </a:r>
          <a:endParaRPr lang="cs-CZ" sz="3400" b="1" kern="1200" dirty="0"/>
        </a:p>
      </dsp:txBody>
      <dsp:txXfrm>
        <a:off x="3194727" y="362110"/>
        <a:ext cx="1747448" cy="1747448"/>
      </dsp:txXfrm>
    </dsp:sp>
    <dsp:sp modelId="{7874266D-B999-4606-ABF6-511ADC4D729F}">
      <dsp:nvSpPr>
        <dsp:cNvPr id="0" name=""/>
        <dsp:cNvSpPr/>
      </dsp:nvSpPr>
      <dsp:spPr>
        <a:xfrm rot="3607815">
          <a:off x="4654779" y="2411277"/>
          <a:ext cx="656528" cy="8340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700" kern="1200"/>
        </a:p>
      </dsp:txBody>
      <dsp:txXfrm>
        <a:off x="4704213" y="2492690"/>
        <a:ext cx="459570" cy="500432"/>
      </dsp:txXfrm>
    </dsp:sp>
    <dsp:sp modelId="{0BBA0FE4-57E6-4A04-8101-594A0B22955F}">
      <dsp:nvSpPr>
        <dsp:cNvPr id="0" name=""/>
        <dsp:cNvSpPr/>
      </dsp:nvSpPr>
      <dsp:spPr>
        <a:xfrm>
          <a:off x="4680509" y="3217365"/>
          <a:ext cx="2471266" cy="247126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400" b="1" kern="1200" smtClean="0"/>
            <a:t>CO CHCI?</a:t>
          </a:r>
          <a:endParaRPr lang="cs-CZ" sz="3400" b="1" kern="1200" dirty="0"/>
        </a:p>
      </dsp:txBody>
      <dsp:txXfrm>
        <a:off x="5042418" y="3579274"/>
        <a:ext cx="1747448" cy="1747448"/>
      </dsp:txXfrm>
    </dsp:sp>
    <dsp:sp modelId="{A94CEAC4-4E68-47FF-89AC-9035BBFB5EF0}">
      <dsp:nvSpPr>
        <dsp:cNvPr id="0" name=""/>
        <dsp:cNvSpPr/>
      </dsp:nvSpPr>
      <dsp:spPr>
        <a:xfrm rot="10800187">
          <a:off x="3755206" y="4035872"/>
          <a:ext cx="653881" cy="8340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700" kern="1200"/>
        </a:p>
      </dsp:txBody>
      <dsp:txXfrm rot="10800000">
        <a:off x="3951370" y="4202687"/>
        <a:ext cx="457717" cy="500432"/>
      </dsp:txXfrm>
    </dsp:sp>
    <dsp:sp modelId="{1564D6F2-CE7C-4C7A-AAF2-109177556556}">
      <dsp:nvSpPr>
        <dsp:cNvPr id="0" name=""/>
        <dsp:cNvSpPr/>
      </dsp:nvSpPr>
      <dsp:spPr>
        <a:xfrm>
          <a:off x="975505" y="3217163"/>
          <a:ext cx="2471266" cy="247126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400" b="1" kern="1200" smtClean="0"/>
            <a:t>JAK TO UDĚLAT?</a:t>
          </a:r>
          <a:endParaRPr lang="cs-CZ" sz="3400" b="1" kern="1200" dirty="0"/>
        </a:p>
      </dsp:txBody>
      <dsp:txXfrm>
        <a:off x="1337414" y="3579072"/>
        <a:ext cx="1747448" cy="1747448"/>
      </dsp:txXfrm>
    </dsp:sp>
    <dsp:sp modelId="{698A6483-9D12-4B3E-AF9D-D86EB801D31E}">
      <dsp:nvSpPr>
        <dsp:cNvPr id="0" name=""/>
        <dsp:cNvSpPr/>
      </dsp:nvSpPr>
      <dsp:spPr>
        <a:xfrm rot="18000000">
          <a:off x="2800979" y="2443441"/>
          <a:ext cx="658980" cy="8340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700" kern="1200"/>
        </a:p>
      </dsp:txBody>
      <dsp:txXfrm>
        <a:off x="2850403" y="2695855"/>
        <a:ext cx="461286" cy="5004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C4A93F-DA79-4A8A-9BE9-B3375F1371B7}">
      <dsp:nvSpPr>
        <dsp:cNvPr id="0" name=""/>
        <dsp:cNvSpPr/>
      </dsp:nvSpPr>
      <dsp:spPr>
        <a:xfrm>
          <a:off x="2792363" y="2232594"/>
          <a:ext cx="1620202" cy="988177"/>
        </a:xfrm>
        <a:prstGeom prst="round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dirty="0" smtClean="0"/>
            <a:t>já pedagog o sobě vím</a:t>
          </a:r>
          <a:endParaRPr lang="cs-CZ" sz="2300" kern="1200" dirty="0"/>
        </a:p>
      </dsp:txBody>
      <dsp:txXfrm>
        <a:off x="2840602" y="2280833"/>
        <a:ext cx="1523724" cy="891699"/>
      </dsp:txXfrm>
    </dsp:sp>
    <dsp:sp modelId="{A92B1F27-CA0C-4740-BE37-63F88C171A22}">
      <dsp:nvSpPr>
        <dsp:cNvPr id="0" name=""/>
        <dsp:cNvSpPr/>
      </dsp:nvSpPr>
      <dsp:spPr>
        <a:xfrm rot="16444170">
          <a:off x="3079216" y="1633054"/>
          <a:ext cx="120211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02110" y="0"/>
              </a:lnTo>
            </a:path>
          </a:pathLst>
        </a:custGeom>
        <a:noFill/>
        <a:ln w="1905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346B97-CFBC-42C6-890C-834871145FA8}">
      <dsp:nvSpPr>
        <dsp:cNvPr id="0" name=""/>
        <dsp:cNvSpPr/>
      </dsp:nvSpPr>
      <dsp:spPr>
        <a:xfrm>
          <a:off x="3218774" y="-52020"/>
          <a:ext cx="1085535" cy="1085535"/>
        </a:xfrm>
        <a:prstGeom prst="roundRect">
          <a:avLst/>
        </a:prstGeom>
        <a:solidFill>
          <a:schemeClr val="accent2">
            <a:shade val="50000"/>
            <a:hueOff val="-114708"/>
            <a:satOff val="-9533"/>
            <a:lumOff val="1349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Proč to dělám? motivace</a:t>
          </a:r>
          <a:endParaRPr lang="cs-CZ" sz="1700" kern="1200" dirty="0"/>
        </a:p>
      </dsp:txBody>
      <dsp:txXfrm>
        <a:off x="3271765" y="971"/>
        <a:ext cx="979553" cy="979553"/>
      </dsp:txXfrm>
    </dsp:sp>
    <dsp:sp modelId="{83632A3C-5AD7-4008-BD12-CD0B729AF61B}">
      <dsp:nvSpPr>
        <dsp:cNvPr id="0" name=""/>
        <dsp:cNvSpPr/>
      </dsp:nvSpPr>
      <dsp:spPr>
        <a:xfrm rot="19403863">
          <a:off x="4201959" y="2033825"/>
          <a:ext cx="66672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66720" y="0"/>
              </a:lnTo>
            </a:path>
          </a:pathLst>
        </a:custGeom>
        <a:noFill/>
        <a:ln w="1905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29976F-0E0D-4A51-9390-9EAD45785F71}">
      <dsp:nvSpPr>
        <dsp:cNvPr id="0" name=""/>
        <dsp:cNvSpPr/>
      </dsp:nvSpPr>
      <dsp:spPr>
        <a:xfrm>
          <a:off x="4802939" y="781001"/>
          <a:ext cx="1376784" cy="1085535"/>
        </a:xfrm>
        <a:prstGeom prst="roundRect">
          <a:avLst/>
        </a:prstGeom>
        <a:solidFill>
          <a:schemeClr val="accent2">
            <a:shade val="50000"/>
            <a:hueOff val="-229416"/>
            <a:satOff val="-19066"/>
            <a:lumOff val="2698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>
              <a:solidFill>
                <a:schemeClr val="accent2">
                  <a:lumMod val="50000"/>
                </a:schemeClr>
              </a:solidFill>
            </a:rPr>
            <a:t>silné stránky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>
              <a:solidFill>
                <a:schemeClr val="accent2">
                  <a:lumMod val="75000"/>
                </a:schemeClr>
              </a:solidFill>
            </a:rPr>
            <a:t>... a jak je využít</a:t>
          </a:r>
          <a:endParaRPr lang="cs-CZ" sz="16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4855930" y="833992"/>
        <a:ext cx="1270802" cy="979553"/>
      </dsp:txXfrm>
    </dsp:sp>
    <dsp:sp modelId="{243116EA-9E8C-4700-8FF8-72D49ADE33E2}">
      <dsp:nvSpPr>
        <dsp:cNvPr id="0" name=""/>
        <dsp:cNvSpPr/>
      </dsp:nvSpPr>
      <dsp:spPr>
        <a:xfrm rot="2160075">
          <a:off x="4162261" y="3590778"/>
          <a:ext cx="125894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58949" y="0"/>
              </a:lnTo>
            </a:path>
          </a:pathLst>
        </a:custGeom>
        <a:noFill/>
        <a:ln w="1905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99E6CF-9DE3-4AC9-BEAB-53257E3564F7}">
      <dsp:nvSpPr>
        <dsp:cNvPr id="0" name=""/>
        <dsp:cNvSpPr/>
      </dsp:nvSpPr>
      <dsp:spPr>
        <a:xfrm>
          <a:off x="4752776" y="3960786"/>
          <a:ext cx="2590457" cy="1085535"/>
        </a:xfrm>
        <a:prstGeom prst="roundRect">
          <a:avLst/>
        </a:prstGeom>
        <a:solidFill>
          <a:schemeClr val="accent2">
            <a:shade val="50000"/>
            <a:hueOff val="-344123"/>
            <a:satOff val="-28599"/>
            <a:lumOff val="4047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chemeClr val="accent2">
                  <a:lumMod val="75000"/>
                </a:schemeClr>
              </a:solidFill>
            </a:rPr>
            <a:t>zaměření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smtClean="0"/>
            <a:t>jaký způsob/typ práce a zacházení  s informacemi mi vyhovuje</a:t>
          </a:r>
          <a:endParaRPr lang="cs-CZ" sz="1300" kern="1200" dirty="0"/>
        </a:p>
      </dsp:txBody>
      <dsp:txXfrm>
        <a:off x="4805767" y="4013777"/>
        <a:ext cx="2484475" cy="979553"/>
      </dsp:txXfrm>
    </dsp:sp>
    <dsp:sp modelId="{990E55AA-2D1B-42E4-8D01-C87885CD77CE}">
      <dsp:nvSpPr>
        <dsp:cNvPr id="0" name=""/>
        <dsp:cNvSpPr/>
      </dsp:nvSpPr>
      <dsp:spPr>
        <a:xfrm rot="21569447">
          <a:off x="4412548" y="2715496"/>
          <a:ext cx="89712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97129" y="0"/>
              </a:lnTo>
            </a:path>
          </a:pathLst>
        </a:custGeom>
        <a:noFill/>
        <a:ln w="1905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C7B3E7-69C2-43FB-97DB-ED506633FF9A}">
      <dsp:nvSpPr>
        <dsp:cNvPr id="0" name=""/>
        <dsp:cNvSpPr/>
      </dsp:nvSpPr>
      <dsp:spPr>
        <a:xfrm>
          <a:off x="5309659" y="1944557"/>
          <a:ext cx="2445060" cy="1512172"/>
        </a:xfrm>
        <a:prstGeom prst="roundRect">
          <a:avLst/>
        </a:prstGeom>
        <a:solidFill>
          <a:schemeClr val="accent2">
            <a:shade val="50000"/>
            <a:hueOff val="-458831"/>
            <a:satOff val="-38132"/>
            <a:lumOff val="5397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>
              <a:solidFill>
                <a:schemeClr val="accent2">
                  <a:lumMod val="50000"/>
                </a:schemeClr>
              </a:solidFill>
            </a:rPr>
            <a:t>slabé stránky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>
              <a:solidFill>
                <a:schemeClr val="accent2">
                  <a:lumMod val="75000"/>
                </a:schemeClr>
              </a:solidFill>
            </a:rPr>
            <a:t>... a co s nimi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>
              <a:solidFill>
                <a:schemeClr val="accent2">
                  <a:lumMod val="75000"/>
                </a:schemeClr>
              </a:solidFill>
            </a:rPr>
            <a:t>zlepšit * přijmout * kompenzovat</a:t>
          </a:r>
          <a:endParaRPr lang="cs-CZ" sz="12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5383477" y="2018375"/>
        <a:ext cx="2297424" cy="1364536"/>
      </dsp:txXfrm>
    </dsp:sp>
    <dsp:sp modelId="{18568D60-9C6D-45E4-821E-9F4409E75DAE}">
      <dsp:nvSpPr>
        <dsp:cNvPr id="0" name=""/>
        <dsp:cNvSpPr/>
      </dsp:nvSpPr>
      <dsp:spPr>
        <a:xfrm rot="6727466">
          <a:off x="2708301" y="3687306"/>
          <a:ext cx="100723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07234" y="0"/>
              </a:lnTo>
            </a:path>
          </a:pathLst>
        </a:custGeom>
        <a:noFill/>
        <a:ln w="1905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9E0189-3F1D-47C2-A144-73A9B211E641}">
      <dsp:nvSpPr>
        <dsp:cNvPr id="0" name=""/>
        <dsp:cNvSpPr/>
      </dsp:nvSpPr>
      <dsp:spPr>
        <a:xfrm>
          <a:off x="1946695" y="4153841"/>
          <a:ext cx="1709772" cy="1085535"/>
        </a:xfrm>
        <a:prstGeom prst="roundRect">
          <a:avLst/>
        </a:prstGeom>
        <a:solidFill>
          <a:schemeClr val="accent2">
            <a:shade val="50000"/>
            <a:hueOff val="-344123"/>
            <a:satOff val="-28599"/>
            <a:lumOff val="4047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>
              <a:solidFill>
                <a:schemeClr val="accent2">
                  <a:lumMod val="75000"/>
                </a:schemeClr>
              </a:solidFill>
            </a:rPr>
            <a:t>reakce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smtClean="0"/>
            <a:t>emoční  vzorce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smtClean="0"/>
            <a:t>výchova, zkušenost</a:t>
          </a:r>
          <a:endParaRPr lang="cs-CZ" sz="1300" kern="1200" dirty="0"/>
        </a:p>
      </dsp:txBody>
      <dsp:txXfrm>
        <a:off x="1999686" y="4206832"/>
        <a:ext cx="1603790" cy="979553"/>
      </dsp:txXfrm>
    </dsp:sp>
    <dsp:sp modelId="{D0EA9632-F5C6-4B03-A750-6595CFB53730}">
      <dsp:nvSpPr>
        <dsp:cNvPr id="0" name=""/>
        <dsp:cNvSpPr/>
      </dsp:nvSpPr>
      <dsp:spPr>
        <a:xfrm rot="10007575">
          <a:off x="2278430" y="2976292"/>
          <a:ext cx="52082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20820" y="0"/>
              </a:lnTo>
            </a:path>
          </a:pathLst>
        </a:custGeom>
        <a:noFill/>
        <a:ln w="1905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6965E4-159F-4D25-AC2D-E4832E57A133}">
      <dsp:nvSpPr>
        <dsp:cNvPr id="0" name=""/>
        <dsp:cNvSpPr/>
      </dsp:nvSpPr>
      <dsp:spPr>
        <a:xfrm>
          <a:off x="923742" y="2652786"/>
          <a:ext cx="1361576" cy="1085535"/>
        </a:xfrm>
        <a:prstGeom prst="roundRect">
          <a:avLst/>
        </a:prstGeom>
        <a:solidFill>
          <a:schemeClr val="accent2">
            <a:shade val="50000"/>
            <a:hueOff val="-229416"/>
            <a:satOff val="-19066"/>
            <a:lumOff val="2698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limity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přirozené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stanovené</a:t>
          </a:r>
        </a:p>
      </dsp:txBody>
      <dsp:txXfrm>
        <a:off x="976733" y="2705777"/>
        <a:ext cx="1255594" cy="979553"/>
      </dsp:txXfrm>
    </dsp:sp>
    <dsp:sp modelId="{24DC5350-C152-48C2-9984-C3DF8C08D65D}">
      <dsp:nvSpPr>
        <dsp:cNvPr id="0" name=""/>
        <dsp:cNvSpPr/>
      </dsp:nvSpPr>
      <dsp:spPr>
        <a:xfrm rot="13306217">
          <a:off x="2569602" y="2049565"/>
          <a:ext cx="54951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49514" y="0"/>
              </a:lnTo>
            </a:path>
          </a:pathLst>
        </a:custGeom>
        <a:noFill/>
        <a:ln w="1905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1CF48E-3EB9-4641-9014-DA0CC0E0499A}">
      <dsp:nvSpPr>
        <dsp:cNvPr id="0" name=""/>
        <dsp:cNvSpPr/>
      </dsp:nvSpPr>
      <dsp:spPr>
        <a:xfrm>
          <a:off x="1368398" y="781001"/>
          <a:ext cx="1326709" cy="1085535"/>
        </a:xfrm>
        <a:prstGeom prst="roundRect">
          <a:avLst/>
        </a:prstGeom>
        <a:solidFill>
          <a:schemeClr val="accent2">
            <a:shade val="50000"/>
            <a:hueOff val="-114708"/>
            <a:satOff val="-9533"/>
            <a:lumOff val="1349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hodnoty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postoje</a:t>
          </a:r>
          <a:endParaRPr lang="cs-CZ" sz="2400" kern="1200" dirty="0"/>
        </a:p>
      </dsp:txBody>
      <dsp:txXfrm>
        <a:off x="1421389" y="833992"/>
        <a:ext cx="1220727" cy="9795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00AE24-7F10-4DDB-A588-5AF40A57694C}" type="datetimeFigureOut">
              <a:rPr lang="cs-CZ" smtClean="0"/>
              <a:t>27.2.2016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0B28F0-193C-452A-867B-FB0A6DC707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446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E8AC9-34CB-40F9-9A85-391E9B0534B7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2196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E8AC9-34CB-40F9-9A85-391E9B0534B7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2196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E8AC9-34CB-40F9-9A85-391E9B0534B7}" type="slidenum">
              <a:rPr lang="cs-CZ" smtClean="0"/>
              <a:pPr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219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E8AC9-34CB-40F9-9A85-391E9B0534B7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219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E8AC9-34CB-40F9-9A85-391E9B0534B7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219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E8AC9-34CB-40F9-9A85-391E9B0534B7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219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E8AC9-34CB-40F9-9A85-391E9B0534B7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219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E8AC9-34CB-40F9-9A85-391E9B0534B7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219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E8AC9-34CB-40F9-9A85-391E9B0534B7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2196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E8AC9-34CB-40F9-9A85-391E9B0534B7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2196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E8AC9-34CB-40F9-9A85-391E9B0534B7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219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27.2.2016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27.2.2016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27.2.2016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27.2.2016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27.2.2016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27.2.2016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27.2.2016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27.2.2016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27.2.2016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vobodauceni.cz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vobodauceni.cz/clanek/moje-zkusenost-svobodne-vzdelavaneho-cloveka" TargetMode="External"/><Relationship Id="rId4" Type="http://schemas.openxmlformats.org/officeDocument/2006/relationships/hyperlink" Target="http://youtu.be/2pQyXgrXrIE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QjMxpnqBN3g" TargetMode="Externa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jaro 2014</a:t>
            </a:r>
          </a:p>
          <a:p>
            <a:r>
              <a:rPr lang="cs-CZ" dirty="0" smtClean="0"/>
              <a:t>Mgr. Zuzana Kročáková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Pedagogická psychologie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396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3707904" y="5085184"/>
            <a:ext cx="5120640" cy="1476375"/>
          </a:xfrm>
        </p:spPr>
        <p:txBody>
          <a:bodyPr/>
          <a:lstStyle/>
          <a:p>
            <a:r>
              <a:rPr lang="cs-CZ" b="1" dirty="0"/>
              <a:t>Práce s osobním cílem</a:t>
            </a:r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Jak vytvářet a  posilovat vnitřní motivaci žáků</a:t>
            </a:r>
            <a:br>
              <a:rPr lang="cs-CZ" b="1" dirty="0"/>
            </a:br>
            <a:r>
              <a:rPr lang="cs-CZ" b="1" dirty="0"/>
              <a:t> </a:t>
            </a:r>
            <a:br>
              <a:rPr lang="cs-CZ" b="1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801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608112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Pyramida potřeb podle </a:t>
            </a:r>
            <a:r>
              <a:rPr lang="cs-CZ" b="1" dirty="0" err="1" smtClean="0"/>
              <a:t>Maslowa</a:t>
            </a:r>
            <a:endParaRPr lang="cs-CZ" b="1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64704"/>
            <a:ext cx="8352928" cy="5598659"/>
          </a:xfrm>
        </p:spPr>
      </p:pic>
    </p:spTree>
    <p:extLst>
      <p:ext uri="{BB962C8B-B14F-4D97-AF65-F5344CB8AC3E}">
        <p14:creationId xmlns:p14="http://schemas.microsoft.com/office/powerpoint/2010/main" val="1301982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608112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Pyramida potřeb podle </a:t>
            </a:r>
            <a:r>
              <a:rPr lang="cs-CZ" b="1" dirty="0" err="1" smtClean="0"/>
              <a:t>Maslowa</a:t>
            </a:r>
            <a:endParaRPr lang="cs-CZ" b="1" dirty="0"/>
          </a:p>
        </p:txBody>
      </p:sp>
      <p:pic>
        <p:nvPicPr>
          <p:cNvPr id="7" name="Zástupný symbol pro obsah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836713"/>
            <a:ext cx="7056784" cy="5832648"/>
          </a:xfrm>
        </p:spPr>
      </p:pic>
    </p:spTree>
    <p:extLst>
      <p:ext uri="{BB962C8B-B14F-4D97-AF65-F5344CB8AC3E}">
        <p14:creationId xmlns:p14="http://schemas.microsoft.com/office/powerpoint/2010/main" val="16731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Neuspokojení potřeb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 smtClean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sz="2800" b="1" dirty="0" smtClean="0"/>
              <a:t>Které potřeby jsou ve škole často neuspokojeny?</a:t>
            </a:r>
          </a:p>
          <a:p>
            <a:pPr marL="0" indent="0">
              <a:buNone/>
            </a:pPr>
            <a:endParaRPr lang="cs-CZ" sz="2800" b="1" dirty="0"/>
          </a:p>
          <a:p>
            <a:pPr marL="0" indent="0">
              <a:buNone/>
            </a:pPr>
            <a:endParaRPr lang="cs-CZ" sz="2800" b="1" dirty="0" smtClean="0"/>
          </a:p>
          <a:p>
            <a:pPr marL="0" indent="0">
              <a:buNone/>
            </a:pPr>
            <a:r>
              <a:rPr lang="cs-CZ" sz="2800" b="1" dirty="0" smtClean="0"/>
              <a:t>Co se stane, pokud nejsou potřeby uspokojovány?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248491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Co z </a:t>
            </a:r>
            <a:r>
              <a:rPr lang="cs-CZ" b="1" dirty="0" smtClean="0"/>
              <a:t>toho </a:t>
            </a:r>
            <a:r>
              <a:rPr lang="cs-CZ" b="1" dirty="0" smtClean="0"/>
              <a:t>vyplývá pro výuku?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681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2048272"/>
          </a:xfrm>
        </p:spPr>
        <p:txBody>
          <a:bodyPr>
            <a:normAutofit/>
          </a:bodyPr>
          <a:lstStyle/>
          <a:p>
            <a:r>
              <a:rPr lang="cs-CZ" sz="4400" dirty="0" smtClean="0"/>
              <a:t>Proč jste se někdy v životě učili něco, co jste se učit nemuseli?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274320" y="2348880"/>
            <a:ext cx="8595360" cy="3887328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924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5"/>
            <a:ext cx="8352928" cy="720079"/>
          </a:xfrm>
        </p:spPr>
        <p:txBody>
          <a:bodyPr/>
          <a:lstStyle/>
          <a:p>
            <a:r>
              <a:rPr lang="cs-CZ" dirty="0" smtClean="0"/>
              <a:t>Jak funguje mozek?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24744"/>
            <a:ext cx="8136904" cy="525658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Jsme evolučně „odsouzeni“ učit se, to nám umožňuje přizpůsobit se a přežít.</a:t>
            </a:r>
          </a:p>
          <a:p>
            <a:r>
              <a:rPr lang="cs-CZ" dirty="0" smtClean="0"/>
              <a:t>Mozek přemýšlí rád, při řešení problémů vyplavuje do krve endorfiny.</a:t>
            </a:r>
          </a:p>
          <a:p>
            <a:r>
              <a:rPr lang="cs-CZ" dirty="0" smtClean="0"/>
              <a:t>Paměť je nastavena tak, že dobře uchovává věci, které nám dávají </a:t>
            </a:r>
            <a:r>
              <a:rPr lang="cs-CZ" b="1" dirty="0" smtClean="0"/>
              <a:t>smysl</a:t>
            </a:r>
            <a:r>
              <a:rPr lang="cs-CZ" dirty="0" smtClean="0"/>
              <a:t>, v nichž vidíme užitek.</a:t>
            </a:r>
          </a:p>
          <a:p>
            <a:r>
              <a:rPr lang="cs-CZ" b="1" dirty="0" smtClean="0"/>
              <a:t>Smysl</a:t>
            </a:r>
            <a:r>
              <a:rPr lang="cs-CZ" dirty="0" smtClean="0"/>
              <a:t> zároveň </a:t>
            </a:r>
            <a:r>
              <a:rPr lang="cs-CZ" b="1" dirty="0" smtClean="0"/>
              <a:t>slouží jako motivace </a:t>
            </a:r>
            <a:r>
              <a:rPr lang="cs-CZ" dirty="0" smtClean="0"/>
              <a:t>učit se. </a:t>
            </a:r>
            <a:endParaRPr lang="cs-CZ" dirty="0"/>
          </a:p>
          <a:p>
            <a:r>
              <a:rPr lang="cs-CZ" dirty="0" smtClean="0"/>
              <a:t>Dává nám to smysl, protože: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sz="1800" dirty="0" smtClean="0"/>
              <a:t>je to pro nás užitečné, přináší to nějaký zisk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sz="1800" dirty="0" smtClean="0"/>
              <a:t>získáváme tím sociální kredit, status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sz="1800" dirty="0" smtClean="0"/>
              <a:t>vědění je moc, usnadňuje nám řešit problémy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sz="1800" dirty="0" smtClean="0"/>
              <a:t>vědět je exkluzivní a dává exkluzivitu svému nositeli</a:t>
            </a:r>
          </a:p>
        </p:txBody>
      </p:sp>
    </p:spTree>
    <p:extLst>
      <p:ext uri="{BB962C8B-B14F-4D97-AF65-F5344CB8AC3E}">
        <p14:creationId xmlns:p14="http://schemas.microsoft.com/office/powerpoint/2010/main" val="346135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5"/>
            <a:ext cx="8352928" cy="792087"/>
          </a:xfrm>
        </p:spPr>
        <p:txBody>
          <a:bodyPr>
            <a:normAutofit/>
          </a:bodyPr>
          <a:lstStyle/>
          <a:p>
            <a:pPr algn="ctr"/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</a:rPr>
              <a:t>MOTIVACE A UČENÍ</a:t>
            </a:r>
            <a:endParaRPr lang="cs-CZ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96752"/>
            <a:ext cx="8136904" cy="532859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chemeClr val="tx2"/>
              </a:buClr>
              <a:buSzPct val="111000"/>
              <a:buFont typeface="Wingdings 2" pitchFamily="18" charset="2"/>
              <a:buChar char="E"/>
            </a:pPr>
            <a:r>
              <a:rPr lang="cs-CZ" sz="2400" dirty="0" smtClean="0"/>
              <a:t>Člověk je k </a:t>
            </a:r>
            <a:r>
              <a:rPr lang="cs-CZ" sz="2400" b="1" dirty="0" smtClean="0"/>
              <a:t>učení</a:t>
            </a:r>
            <a:r>
              <a:rPr lang="cs-CZ" sz="2400" dirty="0" smtClean="0"/>
              <a:t> předurčen, připraven, nastaven</a:t>
            </a:r>
            <a:r>
              <a:rPr lang="cs-CZ" sz="2400" dirty="0" smtClean="0"/>
              <a:t>…</a:t>
            </a:r>
          </a:p>
          <a:p>
            <a:pPr marL="342900" indent="-342900">
              <a:buClr>
                <a:schemeClr val="tx2"/>
              </a:buClr>
              <a:buSzPct val="111000"/>
              <a:buFont typeface="Wingdings 2" pitchFamily="18" charset="2"/>
              <a:buChar char="E"/>
            </a:pPr>
            <a:endParaRPr lang="cs-CZ" sz="2400" dirty="0" smtClean="0"/>
          </a:p>
          <a:p>
            <a:pPr>
              <a:buClr>
                <a:schemeClr val="tx2"/>
              </a:buClr>
              <a:buSzPct val="111000"/>
              <a:buFont typeface="Wingdings 2" pitchFamily="18" charset="2"/>
              <a:buChar char="E"/>
            </a:pPr>
            <a:r>
              <a:rPr lang="cs-CZ" sz="2400" dirty="0" smtClean="0"/>
              <a:t>Rodí se nedokonalý, aby se mohl učit.</a:t>
            </a:r>
          </a:p>
          <a:p>
            <a:pPr>
              <a:buClr>
                <a:schemeClr val="tx2"/>
              </a:buClr>
              <a:buSzPct val="111000"/>
              <a:buFont typeface="Wingdings 2" pitchFamily="18" charset="2"/>
              <a:buChar char="E"/>
            </a:pPr>
            <a:r>
              <a:rPr lang="cs-CZ" sz="2400" dirty="0" smtClean="0"/>
              <a:t>Učení mu poskytuje evoluční výhodu adaptace na vnější přírodní i sociální podmínky</a:t>
            </a:r>
            <a:r>
              <a:rPr lang="cs-CZ" sz="2400" dirty="0" smtClean="0"/>
              <a:t>.</a:t>
            </a:r>
          </a:p>
          <a:p>
            <a:pPr marL="342900" indent="-342900">
              <a:buClr>
                <a:schemeClr val="tx2"/>
              </a:buClr>
              <a:buSzPct val="111000"/>
              <a:buFont typeface="Wingdings 2" pitchFamily="18" charset="2"/>
              <a:buChar char="E"/>
            </a:pPr>
            <a:endParaRPr lang="cs-CZ" sz="2400" dirty="0" smtClean="0"/>
          </a:p>
          <a:p>
            <a:pPr>
              <a:buClr>
                <a:schemeClr val="tx2"/>
              </a:buClr>
              <a:buSzPct val="111000"/>
              <a:buFont typeface="Wingdings 2" pitchFamily="18" charset="2"/>
              <a:buChar char="E"/>
            </a:pPr>
            <a:r>
              <a:rPr lang="cs-CZ" sz="2400" dirty="0" smtClean="0"/>
              <a:t>Při pochopení věcí mozek vyplavuje endorfiny, učení nám přináší uspokojení</a:t>
            </a:r>
            <a:r>
              <a:rPr lang="cs-CZ" sz="2400" dirty="0" smtClean="0"/>
              <a:t>.</a:t>
            </a:r>
          </a:p>
          <a:p>
            <a:pPr>
              <a:buFont typeface="Wingdings" pitchFamily="2" charset="2"/>
              <a:buChar char="ü"/>
            </a:pPr>
            <a:endParaRPr lang="cs-CZ" sz="2400" dirty="0" smtClean="0"/>
          </a:p>
          <a:p>
            <a:pPr>
              <a:buClr>
                <a:schemeClr val="tx2">
                  <a:lumMod val="50000"/>
                </a:schemeClr>
              </a:buClr>
              <a:buFont typeface="Wingdings" pitchFamily="2" charset="2"/>
              <a:buChar char="ð"/>
            </a:pP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Tudíž </a:t>
            </a: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není pravda, že kdyby děti nebyly k učení nuceny, nic by se nenaučily.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668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2048272"/>
          </a:xfrm>
        </p:spPr>
        <p:txBody>
          <a:bodyPr>
            <a:normAutofit/>
          </a:bodyPr>
          <a:lstStyle/>
          <a:p>
            <a:r>
              <a:rPr lang="cs-CZ" sz="4400" dirty="0" smtClean="0"/>
              <a:t>Jaká by měla být škola, do které byste chodili, i kdybyste nemuseli?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274320" y="2348880"/>
            <a:ext cx="8595360" cy="3887328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001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5"/>
            <a:ext cx="8352928" cy="792087"/>
          </a:xfrm>
        </p:spPr>
        <p:txBody>
          <a:bodyPr/>
          <a:lstStyle/>
          <a:p>
            <a:pPr algn="ctr"/>
            <a:r>
              <a:rPr lang="cs-CZ" sz="3600" b="1" dirty="0" smtClean="0">
                <a:solidFill>
                  <a:schemeClr val="accent6">
                    <a:lumMod val="50000"/>
                  </a:schemeClr>
                </a:solidFill>
              </a:rPr>
              <a:t>3 S</a:t>
            </a:r>
            <a:r>
              <a:rPr lang="cs-CZ" sz="2400" b="1" dirty="0" smtClean="0">
                <a:solidFill>
                  <a:schemeClr val="accent6">
                    <a:lumMod val="50000"/>
                  </a:schemeClr>
                </a:solidFill>
              </a:rPr>
              <a:t> vnitřní motivace k učení</a:t>
            </a:r>
            <a:endParaRPr lang="cs-CZ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96752"/>
            <a:ext cx="8136904" cy="532859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b="1" dirty="0" smtClean="0"/>
              <a:t>SVOBODA</a:t>
            </a:r>
          </a:p>
          <a:p>
            <a:pPr marL="0" indent="0">
              <a:buNone/>
            </a:pPr>
            <a:r>
              <a:rPr lang="cs-CZ" dirty="0" smtClean="0"/>
              <a:t>= rádi se učíme to, co si sami vybereme, způsobem a v čase, který 	vyhovuje našemu způsobu práce s informacemi</a:t>
            </a:r>
          </a:p>
          <a:p>
            <a:pPr marL="0" indent="0">
              <a:buNone/>
            </a:pPr>
            <a:r>
              <a:rPr lang="cs-CZ" sz="3200" b="1" dirty="0" smtClean="0"/>
              <a:t>SMYSL</a:t>
            </a:r>
          </a:p>
          <a:p>
            <a:pPr marL="0" indent="0">
              <a:buNone/>
            </a:pPr>
            <a:r>
              <a:rPr lang="cs-CZ" dirty="0" smtClean="0"/>
              <a:t>= informace a dovednosti, které nám dávají smysl, připadají nám užitečné v nejširším smyslu slova, paměť dobře uchovává a my máme přirozenou touhu se je naučit</a:t>
            </a:r>
          </a:p>
          <a:p>
            <a:pPr marL="0" indent="0">
              <a:buNone/>
            </a:pPr>
            <a:r>
              <a:rPr lang="cs-CZ" sz="3200" b="1" dirty="0" smtClean="0"/>
              <a:t>SPOLUPRÁCE</a:t>
            </a:r>
          </a:p>
          <a:p>
            <a:pPr marL="0" indent="0">
              <a:buNone/>
            </a:pPr>
            <a:r>
              <a:rPr lang="cs-CZ" dirty="0" smtClean="0"/>
              <a:t>= učení je snazší, můžeme-li si zvolit sociální prostředí, v němž se učíme; přítomnost druhých nás motivuje a inspiruje</a:t>
            </a:r>
          </a:p>
          <a:p>
            <a:pPr marL="0" indent="0" algn="r">
              <a:buNone/>
            </a:pPr>
            <a:r>
              <a:rPr lang="cs-CZ" dirty="0" smtClean="0"/>
              <a:t>Jana Nováčková: Mýty ve vzdělávání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842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 předmětu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... být užitečný</a:t>
            </a:r>
          </a:p>
          <a:p>
            <a:r>
              <a:rPr lang="cs-CZ" dirty="0" smtClean="0"/>
              <a:t>... být inspirací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71312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598" y="404666"/>
            <a:ext cx="7848873" cy="576063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484784"/>
            <a:ext cx="8136904" cy="489654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endParaRPr lang="cs-CZ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99" y="188639"/>
            <a:ext cx="6480721" cy="648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38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188641"/>
            <a:ext cx="7992888" cy="1008112"/>
          </a:xfrm>
        </p:spPr>
        <p:txBody>
          <a:bodyPr/>
          <a:lstStyle/>
          <a:p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VNĚJŠÍ MOTIVACE</a:t>
            </a:r>
            <a:endParaRPr lang="cs-CZ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67544" y="1124744"/>
            <a:ext cx="8352928" cy="547260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dirty="0" smtClean="0"/>
              <a:t>Klasické </a:t>
            </a:r>
            <a:r>
              <a:rPr lang="cs-CZ" sz="3200" dirty="0"/>
              <a:t>školy fungují převážně na vnější motivaci. </a:t>
            </a:r>
            <a:endParaRPr lang="cs-CZ" sz="3200" dirty="0" smtClean="0"/>
          </a:p>
          <a:p>
            <a:pPr marL="0" indent="0">
              <a:buNone/>
            </a:pPr>
            <a:r>
              <a:rPr lang="cs-CZ" sz="3200" dirty="0" smtClean="0"/>
              <a:t>Uplatňování </a:t>
            </a:r>
            <a:r>
              <a:rPr lang="cs-CZ" sz="3200" dirty="0"/>
              <a:t>vnější motivace souvisí s mocenským vztahem k dětem. </a:t>
            </a:r>
            <a:r>
              <a:rPr lang="cs-CZ" sz="3200" dirty="0" smtClean="0"/>
              <a:t>Děti </a:t>
            </a:r>
            <a:r>
              <a:rPr lang="cs-CZ" sz="3200" dirty="0"/>
              <a:t>si na to snadno zvyknou, mnohé se s tím i ztotožní. </a:t>
            </a:r>
            <a:endParaRPr lang="cs-CZ" sz="3200" dirty="0" smtClean="0"/>
          </a:p>
          <a:p>
            <a:pPr marL="0" indent="0">
              <a:buNone/>
            </a:pPr>
            <a:r>
              <a:rPr lang="cs-CZ" sz="3200" dirty="0" smtClean="0"/>
              <a:t>Vytváří </a:t>
            </a:r>
            <a:r>
              <a:rPr lang="cs-CZ" sz="3200" dirty="0"/>
              <a:t>to postoj k životu, k mezilidským vztahům, k práci, že budu dělat jen to a takovým způsobem, abych nebyla potrestaná nebo abych získala odměnu. Ne víc</a:t>
            </a:r>
            <a:r>
              <a:rPr lang="cs-CZ" sz="3200" dirty="0" smtClean="0"/>
              <a:t>.</a:t>
            </a:r>
          </a:p>
          <a:p>
            <a:pPr marL="0" indent="0" algn="r">
              <a:buNone/>
            </a:pPr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 Jana Nováčková</a:t>
            </a:r>
          </a:p>
        </p:txBody>
      </p:sp>
    </p:spTree>
    <p:extLst>
      <p:ext uri="{BB962C8B-B14F-4D97-AF65-F5344CB8AC3E}">
        <p14:creationId xmlns:p14="http://schemas.microsoft.com/office/powerpoint/2010/main" val="168267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5"/>
            <a:ext cx="8352928" cy="792087"/>
          </a:xfrm>
        </p:spPr>
        <p:txBody>
          <a:bodyPr/>
          <a:lstStyle/>
          <a:p>
            <a:pPr algn="ctr"/>
            <a:r>
              <a:rPr lang="cs-CZ" sz="2800" b="1" dirty="0" smtClean="0"/>
              <a:t>Co umožňuje svoboda při učení (se)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96752"/>
            <a:ext cx="8136904" cy="532859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cs-CZ" dirty="0" smtClean="0"/>
              <a:t>budovat a rozvíjet </a:t>
            </a:r>
            <a:r>
              <a:rPr lang="cs-CZ" b="1" dirty="0" smtClean="0"/>
              <a:t>zodpovědnost</a:t>
            </a:r>
            <a:r>
              <a:rPr lang="cs-CZ" dirty="0" smtClean="0"/>
              <a:t> (nejen) za vlastní učení a jeho výsledek </a:t>
            </a:r>
            <a:r>
              <a:rPr lang="cs-CZ" sz="2800" dirty="0" smtClean="0">
                <a:sym typeface="Wingdings"/>
              </a:rPr>
              <a:t> </a:t>
            </a:r>
            <a:r>
              <a:rPr lang="cs-CZ" dirty="0" smtClean="0">
                <a:sym typeface="Wingdings"/>
              </a:rPr>
              <a:t>bez možnosti volby nevzniká pocit odpovědnosti, pouze poslušnost</a:t>
            </a:r>
          </a:p>
          <a:p>
            <a:pPr>
              <a:buFont typeface="Wingdings" pitchFamily="2" charset="2"/>
              <a:buChar char="ü"/>
            </a:pPr>
            <a:r>
              <a:rPr lang="cs-CZ" dirty="0" smtClean="0">
                <a:sym typeface="Wingdings"/>
              </a:rPr>
              <a:t>zároveň vás odpovědnost za vlastní chování a jeho důsledky činí </a:t>
            </a:r>
            <a:r>
              <a:rPr lang="cs-CZ" b="1" dirty="0" smtClean="0">
                <a:sym typeface="Wingdings"/>
              </a:rPr>
              <a:t>méně závislými </a:t>
            </a:r>
            <a:r>
              <a:rPr lang="cs-CZ" dirty="0" smtClean="0">
                <a:sym typeface="Wingdings"/>
              </a:rPr>
              <a:t>na ostatních a jejich hodnocení </a:t>
            </a:r>
            <a:r>
              <a:rPr lang="cs-CZ" sz="2800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/>
              </a:rPr>
              <a:t> </a:t>
            </a:r>
            <a:r>
              <a:rPr lang="cs-CZ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/>
              </a:rPr>
              <a:t>nečekáte, až </a:t>
            </a:r>
            <a:r>
              <a:rPr lang="cs-CZ" dirty="0" smtClean="0">
                <a:solidFill>
                  <a:schemeClr val="accent2">
                    <a:lumMod val="50000"/>
                  </a:schemeClr>
                </a:solidFill>
                <a:sym typeface="Wingdings"/>
              </a:rPr>
              <a:t>za vás někdo něco zařídí, až za vás rozhodne, až vás za něco pochválí či odmění – víte, že je to na vás</a:t>
            </a:r>
          </a:p>
          <a:p>
            <a:pPr>
              <a:buFont typeface="Wingdings" pitchFamily="2" charset="2"/>
              <a:buChar char="ü"/>
            </a:pPr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sym typeface="Wingdings"/>
              </a:rPr>
              <a:t>hledat a rozvíjet vlastní potenciál </a:t>
            </a:r>
            <a:r>
              <a:rPr lang="cs-CZ" sz="2800" dirty="0" smtClean="0">
                <a:solidFill>
                  <a:schemeClr val="accent2">
                    <a:lumMod val="50000"/>
                  </a:schemeClr>
                </a:solidFill>
                <a:sym typeface="Wingdings"/>
              </a:rPr>
              <a:t> </a:t>
            </a:r>
            <a:r>
              <a:rPr lang="cs-CZ" dirty="0" smtClean="0">
                <a:solidFill>
                  <a:schemeClr val="accent2">
                    <a:lumMod val="50000"/>
                  </a:schemeClr>
                </a:solidFill>
                <a:sym typeface="Wingdings"/>
              </a:rPr>
              <a:t>dosáhnout svého maxima – jednak si můžete vyzkoušet, k čemu máte dispozice, jednak pak můžete zkoušet jejich limity (neuspokojí vás dosažení „jedničky“)</a:t>
            </a:r>
          </a:p>
          <a:p>
            <a:pPr>
              <a:buFont typeface="Wingdings" pitchFamily="2" charset="2"/>
              <a:buChar char="ü"/>
            </a:pPr>
            <a:r>
              <a:rPr lang="cs-CZ" dirty="0" smtClean="0">
                <a:solidFill>
                  <a:schemeClr val="accent2">
                    <a:lumMod val="50000"/>
                  </a:schemeClr>
                </a:solidFill>
                <a:sym typeface="Wingdings"/>
              </a:rPr>
              <a:t>nevytváří „</a:t>
            </a:r>
            <a:r>
              <a:rPr lang="cs-CZ" dirty="0" err="1" smtClean="0">
                <a:solidFill>
                  <a:schemeClr val="accent2">
                    <a:lumMod val="50000"/>
                  </a:schemeClr>
                </a:solidFill>
                <a:sym typeface="Wingdings"/>
              </a:rPr>
              <a:t>mus</a:t>
            </a:r>
            <a:r>
              <a:rPr lang="cs-CZ" dirty="0" smtClean="0">
                <a:solidFill>
                  <a:schemeClr val="accent2">
                    <a:lumMod val="50000"/>
                  </a:schemeClr>
                </a:solidFill>
                <a:sym typeface="Wingdings"/>
              </a:rPr>
              <a:t>“, </a:t>
            </a:r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sym typeface="Wingdings"/>
              </a:rPr>
              <a:t>nečiní</a:t>
            </a:r>
            <a:r>
              <a:rPr lang="cs-CZ" dirty="0" smtClean="0">
                <a:solidFill>
                  <a:schemeClr val="accent2">
                    <a:lumMod val="50000"/>
                  </a:schemeClr>
                </a:solidFill>
                <a:sym typeface="Wingdings"/>
              </a:rPr>
              <a:t> z učení a poznávání nucenou </a:t>
            </a:r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sym typeface="Wingdings"/>
              </a:rPr>
              <a:t>povinnost</a:t>
            </a:r>
            <a:r>
              <a:rPr lang="cs-CZ" dirty="0" smtClean="0">
                <a:solidFill>
                  <a:schemeClr val="accent2">
                    <a:lumMod val="50000"/>
                  </a:schemeClr>
                </a:solidFill>
                <a:sym typeface="Wingdings"/>
              </a:rPr>
              <a:t> </a:t>
            </a:r>
            <a:r>
              <a:rPr lang="cs-CZ" sz="2800" dirty="0" smtClean="0">
                <a:solidFill>
                  <a:schemeClr val="accent2">
                    <a:lumMod val="50000"/>
                  </a:schemeClr>
                </a:solidFill>
                <a:sym typeface="Wingdings"/>
              </a:rPr>
              <a:t></a:t>
            </a:r>
            <a:r>
              <a:rPr lang="cs-CZ" dirty="0" smtClean="0">
                <a:solidFill>
                  <a:schemeClr val="accent2">
                    <a:lumMod val="50000"/>
                  </a:schemeClr>
                </a:solidFill>
                <a:sym typeface="Wingdings"/>
              </a:rPr>
              <a:t> negeneruje odpor a potřebu úniku </a:t>
            </a:r>
            <a:r>
              <a:rPr lang="cs-CZ" sz="2800" dirty="0" smtClean="0">
                <a:solidFill>
                  <a:schemeClr val="accent2">
                    <a:lumMod val="50000"/>
                  </a:schemeClr>
                </a:solidFill>
                <a:sym typeface="Wingdings"/>
              </a:rPr>
              <a:t> </a:t>
            </a:r>
            <a:r>
              <a:rPr lang="cs-CZ" dirty="0" smtClean="0">
                <a:solidFill>
                  <a:schemeClr val="accent2">
                    <a:lumMod val="50000"/>
                  </a:schemeClr>
                </a:solidFill>
                <a:sym typeface="Wingdings"/>
              </a:rPr>
              <a:t>nevytváří ostrou hranici mezi povinnostmi a volným časem, je prostě jen čas a je na mně, jak s ním hospodařím</a:t>
            </a:r>
          </a:p>
        </p:txBody>
      </p:sp>
    </p:spTree>
    <p:extLst>
      <p:ext uri="{BB962C8B-B14F-4D97-AF65-F5344CB8AC3E}">
        <p14:creationId xmlns:p14="http://schemas.microsoft.com/office/powerpoint/2010/main" val="330153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5"/>
            <a:ext cx="8352928" cy="576063"/>
          </a:xfrm>
        </p:spPr>
        <p:txBody>
          <a:bodyPr/>
          <a:lstStyle/>
          <a:p>
            <a:pPr algn="ctr"/>
            <a:r>
              <a:rPr lang="cs-CZ" sz="2800" dirty="0" smtClean="0">
                <a:solidFill>
                  <a:schemeClr val="accent6">
                    <a:lumMod val="50000"/>
                  </a:schemeClr>
                </a:solidFill>
              </a:rPr>
              <a:t>Učení se bez školy umožňuje</a:t>
            </a:r>
            <a:endParaRPr lang="cs-CZ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96752"/>
            <a:ext cx="8136904" cy="532859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cs-CZ" dirty="0" smtClean="0"/>
              <a:t>budovat a rozvíjet </a:t>
            </a:r>
            <a:r>
              <a:rPr lang="cs-CZ" b="1" dirty="0" smtClean="0"/>
              <a:t>zodpovědnost</a:t>
            </a:r>
            <a:r>
              <a:rPr lang="cs-CZ" dirty="0" smtClean="0"/>
              <a:t> (nejen) za vlastní učení a jeho výsledek </a:t>
            </a:r>
            <a:r>
              <a:rPr lang="cs-CZ" sz="2800" dirty="0" smtClean="0">
                <a:sym typeface="Wingdings"/>
              </a:rPr>
              <a:t> </a:t>
            </a:r>
            <a:r>
              <a:rPr lang="cs-CZ" dirty="0" smtClean="0">
                <a:sym typeface="Wingdings"/>
              </a:rPr>
              <a:t>bez možnosti volby nevzniká pocit odpovědnosti, pouze poslušnost</a:t>
            </a:r>
          </a:p>
          <a:p>
            <a:pPr>
              <a:buFont typeface="Wingdings" pitchFamily="2" charset="2"/>
              <a:buChar char="ü"/>
            </a:pPr>
            <a:r>
              <a:rPr lang="cs-CZ" dirty="0" smtClean="0">
                <a:sym typeface="Wingdings"/>
              </a:rPr>
              <a:t>zároveň vás odpovědnost za vlastní chování a jeho důsledky činí </a:t>
            </a:r>
            <a:r>
              <a:rPr lang="cs-CZ" b="1" dirty="0" smtClean="0">
                <a:sym typeface="Wingdings"/>
              </a:rPr>
              <a:t>méně závislými </a:t>
            </a:r>
            <a:r>
              <a:rPr lang="cs-CZ" dirty="0" smtClean="0">
                <a:sym typeface="Wingdings"/>
              </a:rPr>
              <a:t>na ostatních a jejich hodnocení </a:t>
            </a:r>
            <a:r>
              <a:rPr lang="cs-CZ" sz="2800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/>
              </a:rPr>
              <a:t> </a:t>
            </a:r>
            <a:r>
              <a:rPr lang="cs-CZ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/>
              </a:rPr>
              <a:t>nečekáte, až za vás někdo něco zařídí, až za vás rozhodne, až vás za něco pochválí či odmění – víte, že je to na vás</a:t>
            </a:r>
          </a:p>
          <a:p>
            <a:pPr>
              <a:buFont typeface="Wingdings" pitchFamily="2" charset="2"/>
              <a:buChar char="ü"/>
            </a:pPr>
            <a:r>
              <a:rPr lang="cs-CZ" b="1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/>
              </a:rPr>
              <a:t>hledat a rozvíjet vlastní potenciál </a:t>
            </a:r>
            <a:r>
              <a:rPr lang="cs-CZ" sz="2800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/>
              </a:rPr>
              <a:t> </a:t>
            </a:r>
            <a:r>
              <a:rPr lang="cs-CZ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/>
              </a:rPr>
              <a:t>dosáhnout svého maxima – jednak si můžete vyzkoušet, k čemu máte dispozice, jednak pak můžete zkoušet jejich limity (neuspokojí vás dosažení „jedničky“)</a:t>
            </a:r>
          </a:p>
          <a:p>
            <a:pPr>
              <a:buFont typeface="Wingdings" pitchFamily="2" charset="2"/>
              <a:buChar char="ü"/>
            </a:pPr>
            <a:r>
              <a:rPr lang="cs-CZ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/>
              </a:rPr>
              <a:t>nevytváří „</a:t>
            </a:r>
            <a:r>
              <a:rPr lang="cs-CZ" dirty="0" err="1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/>
              </a:rPr>
              <a:t>mus</a:t>
            </a:r>
            <a:r>
              <a:rPr lang="cs-CZ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/>
              </a:rPr>
              <a:t>“, </a:t>
            </a:r>
            <a:r>
              <a:rPr lang="cs-CZ" b="1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/>
              </a:rPr>
              <a:t>nečiní</a:t>
            </a:r>
            <a:r>
              <a:rPr lang="cs-CZ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/>
              </a:rPr>
              <a:t> z učení a poznávání nucenou </a:t>
            </a:r>
            <a:r>
              <a:rPr lang="cs-CZ" b="1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/>
              </a:rPr>
              <a:t>povinnost</a:t>
            </a:r>
            <a:r>
              <a:rPr lang="cs-CZ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/>
              </a:rPr>
              <a:t> </a:t>
            </a:r>
            <a:r>
              <a:rPr lang="cs-CZ" sz="2800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/>
              </a:rPr>
              <a:t></a:t>
            </a:r>
            <a:r>
              <a:rPr lang="cs-CZ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/>
              </a:rPr>
              <a:t> negeneruje odpor a potřebu úniku </a:t>
            </a:r>
            <a:r>
              <a:rPr lang="cs-CZ" sz="2800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/>
              </a:rPr>
              <a:t> </a:t>
            </a:r>
            <a:r>
              <a:rPr lang="cs-CZ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/>
              </a:rPr>
              <a:t>nevytváří ostrou hranici mezi povinnostmi a volným časem, je prostě jen čas a je na mně, jak s ním hospodařím</a:t>
            </a:r>
            <a:endParaRPr lang="cs-CZ" dirty="0" smtClean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291808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5"/>
            <a:ext cx="8352928" cy="936104"/>
          </a:xfrm>
        </p:spPr>
        <p:txBody>
          <a:bodyPr/>
          <a:lstStyle/>
          <a:p>
            <a:r>
              <a:rPr lang="cs-CZ" dirty="0" smtClean="0"/>
              <a:t>Svobodné vzdělávání - </a:t>
            </a:r>
            <a:r>
              <a:rPr lang="cs-CZ" dirty="0" err="1" smtClean="0"/>
              <a:t>unschooling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484784"/>
            <a:ext cx="8136904" cy="489654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i="1" dirty="0"/>
              <a:t>„Tajemství vzdělávání je respekt vůči studentovi.“ </a:t>
            </a:r>
          </a:p>
          <a:p>
            <a:pPr marL="0" indent="0" algn="r">
              <a:buNone/>
            </a:pPr>
            <a:r>
              <a:rPr lang="cs-CZ" i="1" dirty="0"/>
              <a:t>	</a:t>
            </a:r>
            <a:r>
              <a:rPr lang="cs-CZ" i="1" dirty="0" smtClean="0"/>
              <a:t> </a:t>
            </a:r>
            <a:r>
              <a:rPr lang="cs-CZ" i="1" dirty="0"/>
              <a:t>Ralph Waldo Emerson</a:t>
            </a:r>
          </a:p>
          <a:p>
            <a:pPr marL="0" indent="0">
              <a:buNone/>
            </a:pPr>
            <a:r>
              <a:rPr lang="cs-CZ" dirty="0" smtClean="0"/>
              <a:t>Někdy </a:t>
            </a:r>
            <a:r>
              <a:rPr lang="cs-CZ" dirty="0"/>
              <a:t>také zájmem řízené, dětmi řízené, přirozené, organické, eklektické, nebo sebe-řízené učení. </a:t>
            </a:r>
            <a:r>
              <a:rPr lang="cs-CZ" dirty="0" smtClean="0"/>
              <a:t>Žijete </a:t>
            </a:r>
            <a:r>
              <a:rPr lang="cs-CZ" dirty="0"/>
              <a:t>a učíte se společně, následujete otázky a </a:t>
            </a:r>
            <a:r>
              <a:rPr lang="cs-CZ" dirty="0" smtClean="0"/>
              <a:t>zájmy tak, </a:t>
            </a:r>
            <a:r>
              <a:rPr lang="cs-CZ" dirty="0"/>
              <a:t>jak přicházejí. 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/>
              <a:t>Více na </a:t>
            </a:r>
            <a:r>
              <a:rPr lang="cs-CZ" dirty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www.svobodauceni.cz/</a:t>
            </a:r>
            <a:endParaRPr lang="cs-CZ" dirty="0"/>
          </a:p>
          <a:p>
            <a:r>
              <a:rPr lang="cs-CZ" dirty="0" smtClean="0"/>
              <a:t>Krátký </a:t>
            </a:r>
            <a:r>
              <a:rPr lang="cs-CZ" dirty="0"/>
              <a:t>a intenzivní film o svobodné škole </a:t>
            </a:r>
            <a:r>
              <a:rPr lang="cs-CZ" dirty="0" err="1"/>
              <a:t>Sudbury</a:t>
            </a:r>
            <a:r>
              <a:rPr lang="cs-CZ" dirty="0"/>
              <a:t> </a:t>
            </a:r>
            <a:r>
              <a:rPr lang="cs-CZ" dirty="0" err="1"/>
              <a:t>Valley</a:t>
            </a:r>
            <a:r>
              <a:rPr lang="cs-CZ" dirty="0"/>
              <a:t>, </a:t>
            </a:r>
            <a:r>
              <a:rPr lang="cs-CZ" dirty="0" smtClean="0">
                <a:hlinkClick r:id="rId4"/>
              </a:rPr>
              <a:t>http</a:t>
            </a:r>
            <a:r>
              <a:rPr lang="cs-CZ" dirty="0">
                <a:hlinkClick r:id="rId4"/>
              </a:rPr>
              <a:t>://</a:t>
            </a:r>
            <a:r>
              <a:rPr lang="cs-CZ" dirty="0" smtClean="0">
                <a:hlinkClick r:id="rId4"/>
              </a:rPr>
              <a:t>youtu.be/2pQyXgrXrIE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Článek o zkušenosti absolventa:</a:t>
            </a:r>
          </a:p>
          <a:p>
            <a:r>
              <a:rPr lang="cs-CZ" dirty="0">
                <a:hlinkClick r:id="rId5"/>
              </a:rPr>
              <a:t>http://</a:t>
            </a:r>
            <a:r>
              <a:rPr lang="cs-CZ" dirty="0" smtClean="0">
                <a:hlinkClick r:id="rId5"/>
              </a:rPr>
              <a:t>www.svobodauceni.cz/clanek/moje-zkusenost-svobodne-vzdelavaneho-cloveka</a:t>
            </a:r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61768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5"/>
            <a:ext cx="8352928" cy="432047"/>
          </a:xfrm>
        </p:spPr>
        <p:txBody>
          <a:bodyPr/>
          <a:lstStyle/>
          <a:p>
            <a:pPr algn="ctr"/>
            <a:r>
              <a:rPr lang="cs-CZ" sz="1600" b="1" dirty="0" smtClean="0">
                <a:solidFill>
                  <a:srgbClr val="0070C0"/>
                </a:solidFill>
                <a:cs typeface="+mn-cs"/>
              </a:rPr>
              <a:t>Co musí dělat člověk, který se vzdělává mimo školu.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64704"/>
            <a:ext cx="8136904" cy="5904656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buClr>
                <a:srgbClr val="0070C0"/>
              </a:buClr>
              <a:buFont typeface="Arial" pitchFamily="34" charset="0"/>
              <a:buChar char="•"/>
            </a:pPr>
            <a:r>
              <a:rPr lang="cs-CZ" dirty="0" smtClean="0"/>
              <a:t>při </a:t>
            </a:r>
            <a:r>
              <a:rPr lang="cs-CZ" dirty="0"/>
              <a:t>komunikaci a soužití s ostatními se naučí sebeprosazení i toleranci</a:t>
            </a:r>
          </a:p>
          <a:p>
            <a:pPr>
              <a:buClr>
                <a:srgbClr val="0070C0"/>
              </a:buClr>
              <a:buFont typeface="Arial" pitchFamily="34" charset="0"/>
              <a:buChar char="•"/>
            </a:pPr>
            <a:r>
              <a:rPr lang="cs-CZ" dirty="0"/>
              <a:t>naučí se organizovat si čas</a:t>
            </a:r>
          </a:p>
          <a:p>
            <a:pPr>
              <a:buClr>
                <a:srgbClr val="0070C0"/>
              </a:buClr>
              <a:buFont typeface="Arial" pitchFamily="34" charset="0"/>
              <a:buChar char="•"/>
            </a:pPr>
            <a:r>
              <a:rPr lang="cs-CZ" dirty="0" smtClean="0"/>
              <a:t>žák není zvyklý na stres a vnější tlak a pocity s ním spojené</a:t>
            </a:r>
          </a:p>
          <a:p>
            <a:pPr>
              <a:buClr>
                <a:srgbClr val="0070C0"/>
              </a:buClr>
              <a:buFont typeface="Arial" pitchFamily="34" charset="0"/>
              <a:buChar char="•"/>
            </a:pPr>
            <a:r>
              <a:rPr lang="cs-CZ" dirty="0" smtClean="0"/>
              <a:t>musí si uvědomit, že to, co dělá, dělá pro sebe</a:t>
            </a:r>
          </a:p>
          <a:p>
            <a:pPr>
              <a:buClr>
                <a:srgbClr val="0070C0"/>
              </a:buClr>
              <a:buFont typeface="Arial" pitchFamily="34" charset="0"/>
              <a:buChar char="•"/>
            </a:pPr>
            <a:r>
              <a:rPr lang="cs-CZ" dirty="0" smtClean="0"/>
              <a:t>musí porozumět sám sobě</a:t>
            </a:r>
          </a:p>
          <a:p>
            <a:pPr>
              <a:buClr>
                <a:srgbClr val="0070C0"/>
              </a:buClr>
              <a:buFont typeface="Arial" pitchFamily="34" charset="0"/>
              <a:buChar char="•"/>
            </a:pPr>
            <a:r>
              <a:rPr lang="cs-CZ" dirty="0" smtClean="0"/>
              <a:t>naučí se samostatnosti, bude samostatný</a:t>
            </a:r>
          </a:p>
          <a:p>
            <a:pPr>
              <a:buClr>
                <a:srgbClr val="0070C0"/>
              </a:buClr>
              <a:buFont typeface="Arial" pitchFamily="34" charset="0"/>
              <a:buChar char="•"/>
            </a:pPr>
            <a:r>
              <a:rPr lang="cs-CZ" dirty="0" smtClean="0"/>
              <a:t>naučí se být systematický</a:t>
            </a:r>
          </a:p>
          <a:p>
            <a:pPr>
              <a:buClr>
                <a:srgbClr val="0070C0"/>
              </a:buClr>
              <a:buFont typeface="Arial" pitchFamily="34" charset="0"/>
              <a:buChar char="•"/>
            </a:pPr>
            <a:r>
              <a:rPr lang="cs-CZ" dirty="0" smtClean="0"/>
              <a:t>musí převzít iniciativu</a:t>
            </a:r>
          </a:p>
          <a:p>
            <a:pPr>
              <a:buClr>
                <a:srgbClr val="0070C0"/>
              </a:buClr>
              <a:buFont typeface="Arial" pitchFamily="34" charset="0"/>
              <a:buChar char="•"/>
            </a:pPr>
            <a:r>
              <a:rPr lang="cs-CZ" dirty="0" smtClean="0"/>
              <a:t>student převezme plnou zodpovědnost za svůj život</a:t>
            </a:r>
          </a:p>
          <a:p>
            <a:pPr>
              <a:buClr>
                <a:srgbClr val="0070C0"/>
              </a:buClr>
              <a:buFont typeface="Arial" pitchFamily="34" charset="0"/>
              <a:buChar char="•"/>
            </a:pPr>
            <a:r>
              <a:rPr lang="cs-CZ" dirty="0" smtClean="0"/>
              <a:t>bude pro něj těžké podvolit se řádu a disciplíně</a:t>
            </a:r>
          </a:p>
          <a:p>
            <a:pPr>
              <a:buClr>
                <a:srgbClr val="0070C0"/>
              </a:buClr>
              <a:buFont typeface="Arial" pitchFamily="34" charset="0"/>
              <a:buChar char="•"/>
            </a:pPr>
            <a:r>
              <a:rPr lang="cs-CZ" dirty="0"/>
              <a:t>tento styl vzdělávání potřebuje sebereflexi</a:t>
            </a:r>
          </a:p>
          <a:p>
            <a:pPr>
              <a:buClr>
                <a:srgbClr val="0070C0"/>
              </a:buClr>
              <a:buFont typeface="Arial" pitchFamily="34" charset="0"/>
              <a:buChar char="•"/>
            </a:pPr>
            <a:r>
              <a:rPr lang="cs-CZ" dirty="0"/>
              <a:t>bude mít lepší představu, co od své budoucnosti očekává</a:t>
            </a:r>
          </a:p>
          <a:p>
            <a:pPr>
              <a:buClr>
                <a:srgbClr val="0070C0"/>
              </a:buClr>
              <a:buFont typeface="Arial" pitchFamily="34" charset="0"/>
              <a:buChar char="•"/>
            </a:pPr>
            <a:r>
              <a:rPr lang="cs-CZ" dirty="0"/>
              <a:t>získají dovednosti k řešení problémů</a:t>
            </a:r>
          </a:p>
          <a:p>
            <a:pPr>
              <a:buClr>
                <a:srgbClr val="0070C0"/>
              </a:buClr>
              <a:buFont typeface="Arial" pitchFamily="34" charset="0"/>
              <a:buChar char="•"/>
            </a:pPr>
            <a:r>
              <a:rPr lang="cs-CZ" dirty="0"/>
              <a:t>musí se ptát po smyslu toho, co dělá</a:t>
            </a:r>
          </a:p>
          <a:p>
            <a:pPr>
              <a:buClr>
                <a:srgbClr val="0070C0"/>
              </a:buClr>
              <a:buFont typeface="Arial" pitchFamily="34" charset="0"/>
              <a:buChar char="•"/>
            </a:pPr>
            <a:r>
              <a:rPr lang="cs-CZ" dirty="0"/>
              <a:t>naučí se vyhledávat informace</a:t>
            </a:r>
          </a:p>
          <a:p>
            <a:pPr>
              <a:buClr>
                <a:srgbClr val="0070C0"/>
              </a:buClr>
              <a:buFont typeface="Arial" pitchFamily="34" charset="0"/>
              <a:buChar char="•"/>
            </a:pPr>
            <a:r>
              <a:rPr lang="cs-CZ" dirty="0"/>
              <a:t>je aktivní v procesu učení, je jeho hlavním </a:t>
            </a:r>
            <a:r>
              <a:rPr lang="cs-CZ" dirty="0" smtClean="0"/>
              <a:t>organizátorem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644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188641"/>
            <a:ext cx="7125113" cy="720080"/>
          </a:xfrm>
        </p:spPr>
        <p:txBody>
          <a:bodyPr/>
          <a:lstStyle/>
          <a:p>
            <a:r>
              <a:rPr lang="cs-CZ" dirty="0" smtClean="0"/>
              <a:t>Freud o svobodě a zodpovědnosti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 algn="ctr">
              <a:buNone/>
            </a:pPr>
            <a:r>
              <a:rPr lang="cs-CZ" sz="2000" dirty="0" smtClean="0">
                <a:solidFill>
                  <a:srgbClr val="002060"/>
                </a:solidFill>
              </a:rPr>
              <a:t>Většina </a:t>
            </a:r>
            <a:r>
              <a:rPr lang="cs-CZ" sz="2000" dirty="0">
                <a:solidFill>
                  <a:srgbClr val="002060"/>
                </a:solidFill>
              </a:rPr>
              <a:t>lidí ve skutečnosti netouží po svobodě, protože svoboda předpokládá zodpovědnost a zodpovědnost většinu lidí děsí.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579" y="1628800"/>
            <a:ext cx="3888432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47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motivuje k učení?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801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125113" cy="52102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Motivace +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4294967295"/>
          </p:nvPr>
        </p:nvSpPr>
        <p:spPr>
          <a:xfrm>
            <a:off x="539552" y="908720"/>
            <a:ext cx="3903325" cy="5762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 smtClean="0"/>
              <a:t>Co ještě motivuje?</a:t>
            </a:r>
            <a:endParaRPr lang="cs-CZ" sz="2400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1560" y="1556793"/>
            <a:ext cx="3869159" cy="4304258"/>
          </a:xfrm>
        </p:spPr>
        <p:txBody>
          <a:bodyPr/>
          <a:lstStyle/>
          <a:p>
            <a:pPr marL="342900" indent="-342900">
              <a:buClr>
                <a:schemeClr val="accent2">
                  <a:lumMod val="50000"/>
                </a:schemeClr>
              </a:buClr>
              <a:buFont typeface="Wingdings 3" pitchFamily="18" charset="2"/>
              <a:buChar char=""/>
            </a:pPr>
            <a:r>
              <a:rPr lang="cs-CZ" dirty="0" smtClean="0"/>
              <a:t>úspěch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Font typeface="Wingdings 3" pitchFamily="18" charset="2"/>
              <a:buChar char=""/>
            </a:pPr>
            <a:r>
              <a:rPr lang="cs-CZ" dirty="0" smtClean="0"/>
              <a:t>cíl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Font typeface="Wingdings 3" pitchFamily="18" charset="2"/>
              <a:buChar char=""/>
            </a:pPr>
            <a:r>
              <a:rPr lang="cs-CZ" dirty="0" smtClean="0"/>
              <a:t>vědomí vlastního pokroku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Font typeface="Wingdings 3" pitchFamily="18" charset="2"/>
              <a:buChar char=""/>
            </a:pPr>
            <a:r>
              <a:rPr lang="cs-CZ" dirty="0" smtClean="0"/>
              <a:t>seberealizace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Font typeface="Wingdings 3" pitchFamily="18" charset="2"/>
              <a:buChar char=""/>
            </a:pPr>
            <a:r>
              <a:rPr lang="cs-CZ" dirty="0" smtClean="0"/>
              <a:t>zvyšování sebevědomí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Font typeface="Wingdings 3" pitchFamily="18" charset="2"/>
              <a:buChar char=""/>
            </a:pPr>
            <a:r>
              <a:rPr lang="cs-CZ" dirty="0" smtClean="0"/>
              <a:t>odměna (odměňování sebe)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Font typeface="Wingdings 3" pitchFamily="18" charset="2"/>
              <a:buChar char=""/>
            </a:pPr>
            <a:r>
              <a:rPr lang="cs-CZ" dirty="0" smtClean="0"/>
              <a:t>vzor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Font typeface="Wingdings 3" pitchFamily="18" charset="2"/>
              <a:buChar char=""/>
            </a:pPr>
            <a:r>
              <a:rPr lang="cs-CZ" dirty="0" smtClean="0"/>
              <a:t>vědomí hodnoty vzdělání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Font typeface="Wingdings 3" pitchFamily="18" charset="2"/>
              <a:buChar char=""/>
            </a:pPr>
            <a:r>
              <a:rPr lang="cs-CZ" dirty="0" smtClean="0"/>
              <a:t>společenská prestiž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Font typeface="Wingdings 3" pitchFamily="18" charset="2"/>
              <a:buChar char=""/>
            </a:pPr>
            <a:r>
              <a:rPr lang="cs-CZ" dirty="0" smtClean="0"/>
              <a:t>podpora ostatních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4294967295"/>
          </p:nvPr>
        </p:nvSpPr>
        <p:spPr>
          <a:xfrm>
            <a:off x="4716016" y="908720"/>
            <a:ext cx="4176464" cy="5762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 smtClean="0"/>
              <a:t>Co snižuje motivaci?</a:t>
            </a:r>
            <a:endParaRPr lang="cs-CZ" sz="2400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294967295"/>
          </p:nvPr>
        </p:nvSpPr>
        <p:spPr>
          <a:xfrm>
            <a:off x="4663280" y="1556793"/>
            <a:ext cx="4085184" cy="4304258"/>
          </a:xfrm>
          <a:prstGeom prst="rect">
            <a:avLst/>
          </a:prstGeom>
        </p:spPr>
        <p:txBody>
          <a:bodyPr/>
          <a:lstStyle/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</a:pPr>
            <a:r>
              <a:rPr lang="cs-CZ" dirty="0" smtClean="0"/>
              <a:t>projevy nedůvěry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</a:pPr>
            <a:r>
              <a:rPr lang="cs-CZ" dirty="0" smtClean="0"/>
              <a:t>klima třídy/společnosti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</a:pPr>
            <a:r>
              <a:rPr lang="cs-CZ" dirty="0" smtClean="0"/>
              <a:t>opakovaný neúspěch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</a:pPr>
            <a:r>
              <a:rPr lang="cs-CZ" dirty="0" smtClean="0"/>
              <a:t>ztráta cíle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</a:pPr>
            <a:r>
              <a:rPr lang="cs-CZ" dirty="0" smtClean="0"/>
              <a:t>výrazné zaostávání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</a:pPr>
            <a:r>
              <a:rPr lang="cs-CZ" dirty="0" smtClean="0"/>
              <a:t>závislost na ostatních (pokroku i hodnocení)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122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188641"/>
            <a:ext cx="7992888" cy="1008112"/>
          </a:xfrm>
        </p:spPr>
        <p:txBody>
          <a:bodyPr/>
          <a:lstStyle/>
          <a:p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Jak to může fungovat v praxi?</a:t>
            </a:r>
            <a:endParaRPr lang="cs-CZ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67544" y="1124744"/>
            <a:ext cx="8352928" cy="5472607"/>
          </a:xfrm>
          <a:prstGeom prst="rect">
            <a:avLst/>
          </a:prstGeom>
        </p:spPr>
        <p:txBody>
          <a:bodyPr/>
          <a:lstStyle/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"/>
            </a:pPr>
            <a:r>
              <a:rPr lang="cs-CZ" sz="3400" dirty="0" smtClean="0"/>
              <a:t>maximum autonomie uvnitř hranic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"/>
            </a:pPr>
            <a:r>
              <a:rPr lang="cs-CZ" sz="3400" dirty="0" smtClean="0"/>
              <a:t>„</a:t>
            </a:r>
            <a:r>
              <a:rPr lang="cs-CZ" sz="3400" dirty="0" err="1" smtClean="0"/>
              <a:t>voice</a:t>
            </a:r>
            <a:r>
              <a:rPr lang="cs-CZ" sz="3400" dirty="0" smtClean="0"/>
              <a:t> and </a:t>
            </a:r>
            <a:r>
              <a:rPr lang="cs-CZ" sz="3400" dirty="0" err="1" smtClean="0"/>
              <a:t>choice</a:t>
            </a:r>
            <a:r>
              <a:rPr lang="cs-CZ" sz="3400" dirty="0" smtClean="0"/>
              <a:t>“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"/>
            </a:pPr>
            <a:r>
              <a:rPr lang="cs-CZ" sz="3400" dirty="0" smtClean="0"/>
              <a:t>různé typy práce současně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"/>
            </a:pPr>
            <a:r>
              <a:rPr lang="cs-CZ" sz="3400" dirty="0" smtClean="0"/>
              <a:t>umožnit spolupráci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"/>
            </a:pPr>
            <a:r>
              <a:rPr lang="cs-CZ" sz="3400" dirty="0" smtClean="0"/>
              <a:t>učit se od spolužáků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"/>
            </a:pPr>
            <a:r>
              <a:rPr lang="cs-CZ" sz="3400" dirty="0" smtClean="0"/>
              <a:t>umožnit vlastní tempo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"/>
            </a:pPr>
            <a:r>
              <a:rPr lang="cs-CZ" sz="3400" dirty="0" smtClean="0"/>
              <a:t>nemotivovat strachem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675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NAVRHOVANÁ TÉMATA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jak </a:t>
            </a:r>
            <a:r>
              <a:rPr lang="cs-CZ" dirty="0" smtClean="0"/>
              <a:t>vytvářet a  posilovat vnitřní motivaci žáků, práce s osobním cílem</a:t>
            </a:r>
          </a:p>
          <a:p>
            <a:r>
              <a:rPr lang="cs-CZ" dirty="0" smtClean="0"/>
              <a:t>jak pracovat s hodnocením, aby </a:t>
            </a:r>
            <a:r>
              <a:rPr lang="cs-CZ" dirty="0" smtClean="0"/>
              <a:t>pomáhalo</a:t>
            </a:r>
          </a:p>
          <a:p>
            <a:r>
              <a:rPr lang="cs-CZ" dirty="0" smtClean="0"/>
              <a:t>jak </a:t>
            </a:r>
            <a:r>
              <a:rPr lang="cs-CZ" dirty="0"/>
              <a:t>udělat z rodiče partnera a neudělat nepřítele</a:t>
            </a:r>
          </a:p>
          <a:p>
            <a:r>
              <a:rPr lang="cs-CZ" dirty="0"/>
              <a:t>co je to vědomé řízení třídy, jak to </a:t>
            </a:r>
            <a:r>
              <a:rPr lang="cs-CZ" dirty="0" smtClean="0"/>
              <a:t>funguje</a:t>
            </a:r>
            <a:endParaRPr lang="cs-CZ" dirty="0" smtClean="0"/>
          </a:p>
          <a:p>
            <a:r>
              <a:rPr lang="cs-CZ" dirty="0" smtClean="0"/>
              <a:t>jak zvládat obtížnější situace – námitky, osobní invektivy, konflikty</a:t>
            </a:r>
          </a:p>
          <a:p>
            <a:r>
              <a:rPr lang="cs-CZ" dirty="0"/>
              <a:t>co </a:t>
            </a:r>
            <a:r>
              <a:rPr lang="cs-CZ" dirty="0" smtClean="0"/>
              <a:t>pomáhá k udržování kázně</a:t>
            </a:r>
          </a:p>
          <a:p>
            <a:r>
              <a:rPr lang="cs-CZ" dirty="0" smtClean="0"/>
              <a:t>stress management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213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188641"/>
            <a:ext cx="7992888" cy="1008112"/>
          </a:xfrm>
        </p:spPr>
        <p:txBody>
          <a:bodyPr/>
          <a:lstStyle/>
          <a:p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Co to znamená pro učitele?</a:t>
            </a:r>
            <a:endParaRPr lang="cs-CZ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67544" y="1124744"/>
            <a:ext cx="8352928" cy="5472607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"/>
            </a:pPr>
            <a:r>
              <a:rPr lang="cs-CZ" sz="3200" dirty="0" smtClean="0"/>
              <a:t>důvěřovat dětem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"/>
            </a:pPr>
            <a:r>
              <a:rPr lang="cs-CZ" sz="3200" dirty="0" smtClean="0"/>
              <a:t>přijmout, že všichni nemusejí umět všechno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"/>
            </a:pPr>
            <a:r>
              <a:rPr lang="cs-CZ" sz="3200" dirty="0" smtClean="0"/>
              <a:t>přijmout roli </a:t>
            </a:r>
            <a:r>
              <a:rPr lang="cs-CZ" sz="3200" dirty="0" err="1" smtClean="0"/>
              <a:t>facilitátora</a:t>
            </a:r>
            <a:r>
              <a:rPr lang="cs-CZ" sz="3200" dirty="0" smtClean="0"/>
              <a:t> učení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"/>
            </a:pPr>
            <a:r>
              <a:rPr lang="cs-CZ" sz="3200" dirty="0" smtClean="0"/>
              <a:t>lépe organizovat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"/>
            </a:pPr>
            <a:r>
              <a:rPr lang="cs-CZ" sz="3200" dirty="0" smtClean="0"/>
              <a:t>vyměnit moc za vztah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"/>
            </a:pPr>
            <a:r>
              <a:rPr lang="cs-CZ" sz="3200" dirty="0" smtClean="0"/>
              <a:t>méně kárat a chválit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"/>
            </a:pPr>
            <a:r>
              <a:rPr lang="cs-CZ" sz="3200" dirty="0" smtClean="0"/>
              <a:t>více improvizovat</a:t>
            </a:r>
          </a:p>
          <a:p>
            <a:pPr marL="0" indent="0">
              <a:buNone/>
            </a:pPr>
            <a:r>
              <a:rPr lang="cs-CZ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1257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24136"/>
          </a:xfrm>
        </p:spPr>
        <p:txBody>
          <a:bodyPr/>
          <a:lstStyle/>
          <a:p>
            <a:r>
              <a:rPr lang="cs-CZ" dirty="0" smtClean="0"/>
              <a:t>Práce s cílem jako motivací („koučování“)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5226896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dirty="0" smtClean="0"/>
              <a:t>Ujasnit si směřování své výuky na úrovni tvrdých i měkkých dovedností – profil absolventa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Formulovat je jako cíle časových či učebních úseků (dle S.M.A.R.T. Metody)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Mít je na paměti při vytváření dílčích cílů pro jednotlivé hodiny (učivo)</a:t>
            </a:r>
          </a:p>
          <a:p>
            <a:pPr marL="457200" indent="-457200">
              <a:buFont typeface="+mj-lt"/>
              <a:buAutoNum type="arabicPeriod"/>
            </a:pPr>
            <a:r>
              <a:rPr lang="cs-CZ" b="1" dirty="0" smtClean="0"/>
              <a:t>Představovat dílčí i celkové cíle studentům a vysvětlovat jim jejich smysl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Naučit studenty stanovovat si cíle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Nechat studenty, ať si v rámci učiva stanovují osobní cíle pro určité období (např. čtvrtletí)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Pracovat v rámci výuky s osobními cíli studentů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Reflektovat ve výuce ne/úspěchy při dosahování osobních i celkových cílů; event. cíle znovu formulovat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199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3635896" y="3933057"/>
            <a:ext cx="5120640" cy="792088"/>
          </a:xfrm>
        </p:spPr>
        <p:txBody>
          <a:bodyPr/>
          <a:lstStyle/>
          <a:p>
            <a:r>
              <a:rPr lang="cs-CZ" dirty="0" smtClean="0"/>
              <a:t>Přátelé, či nepřátelé školy?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749425"/>
          </a:xfrm>
        </p:spPr>
        <p:txBody>
          <a:bodyPr/>
          <a:lstStyle/>
          <a:p>
            <a:r>
              <a:rPr lang="cs-CZ" dirty="0" smtClean="0"/>
              <a:t>rodiče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571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96144"/>
          </a:xfrm>
        </p:spPr>
        <p:txBody>
          <a:bodyPr/>
          <a:lstStyle/>
          <a:p>
            <a:r>
              <a:rPr lang="cs-CZ" dirty="0"/>
              <a:t>Desatero pro komunikaci s rodiči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5226896"/>
          </a:xfrm>
        </p:spPr>
        <p:txBody>
          <a:bodyPr>
            <a:normAutofit fontScale="62500" lnSpcReduction="20000"/>
          </a:bodyPr>
          <a:lstStyle/>
          <a:p>
            <a:pPr algn="r"/>
            <a:r>
              <a:rPr lang="cs-CZ" b="1" i="1" dirty="0" smtClean="0"/>
              <a:t>Autor</a:t>
            </a:r>
            <a:r>
              <a:rPr lang="cs-CZ" b="1" i="1" dirty="0"/>
              <a:t>:</a:t>
            </a:r>
            <a:r>
              <a:rPr lang="cs-CZ" i="1" dirty="0"/>
              <a:t> Bohumíra Lazarová</a:t>
            </a:r>
          </a:p>
          <a:p>
            <a:pPr marL="68580" indent="0" algn="just">
              <a:buNone/>
            </a:pPr>
            <a:r>
              <a:rPr lang="cs-CZ" sz="2400" i="1" dirty="0"/>
              <a:t> Následujících deset dobře míněných podnětů pro zlepšení komunikace učitele s rodiči není v žádném případě úplným výčtem všeho hlavního, co by se měl učitel snažit mít v komunikaci s rodiči na paměti. Smyslem je upozornit na některé základní a typické okolnosti komunikace s rodiči a podnítit učitele k tomu, aby  se na základě svých zkušeností i studia pokusili tento výčet učinit úplnějším a pro svou praxi dobře uplatnitelným.</a:t>
            </a:r>
          </a:p>
          <a:p>
            <a:pPr marL="68580" indent="0">
              <a:buNone/>
            </a:pPr>
            <a:r>
              <a:rPr lang="cs-CZ" sz="2400" b="1" dirty="0"/>
              <a:t>1. Stop imperativu</a:t>
            </a:r>
            <a:endParaRPr lang="cs-CZ" sz="2400" dirty="0"/>
          </a:p>
          <a:p>
            <a:pPr marL="68580" indent="0">
              <a:buNone/>
            </a:pPr>
            <a:r>
              <a:rPr lang="cs-CZ" sz="2400" dirty="0"/>
              <a:t>      Vždy (snad kromě krajních případů ohrožujících život či zdraví dítěte) lze usilovat o partnerský vztah, i když se na počátku může zdát, že je to nemožné. I vztahy se vyvíjejí. K navození rovnocenného vztahu nepřispívají imperativy „</a:t>
            </a:r>
            <a:r>
              <a:rPr lang="cs-CZ" sz="2400" i="1" dirty="0"/>
              <a:t>musíte</a:t>
            </a:r>
            <a:r>
              <a:rPr lang="cs-CZ" sz="2400" dirty="0"/>
              <a:t>“, „</a:t>
            </a:r>
            <a:r>
              <a:rPr lang="cs-CZ" sz="2400" i="1" dirty="0"/>
              <a:t>je nutné abyste</a:t>
            </a:r>
            <a:r>
              <a:rPr lang="cs-CZ" sz="2400" dirty="0"/>
              <a:t>“…apod., je užitečnější je nahrazovat podmiňovacími výrazy typu „</a:t>
            </a:r>
            <a:r>
              <a:rPr lang="cs-CZ" sz="2400" i="1" dirty="0"/>
              <a:t>měli bychom</a:t>
            </a:r>
            <a:r>
              <a:rPr lang="cs-CZ" sz="2400" dirty="0"/>
              <a:t>“, „</a:t>
            </a:r>
            <a:r>
              <a:rPr lang="cs-CZ" sz="2400" i="1" dirty="0"/>
              <a:t>zdá se, že by bylo dobré</a:t>
            </a:r>
            <a:r>
              <a:rPr lang="cs-CZ" sz="2400" dirty="0"/>
              <a:t>“…apod.</a:t>
            </a:r>
          </a:p>
          <a:p>
            <a:pPr marL="68580" indent="0">
              <a:buNone/>
            </a:pPr>
            <a:r>
              <a:rPr lang="cs-CZ" sz="2400" dirty="0"/>
              <a:t> </a:t>
            </a:r>
            <a:r>
              <a:rPr lang="cs-CZ" sz="2400" b="1" dirty="0"/>
              <a:t>2. Usnadnit porozumění</a:t>
            </a:r>
            <a:endParaRPr lang="cs-CZ" sz="2400" dirty="0"/>
          </a:p>
          <a:p>
            <a:pPr marL="68580" indent="0">
              <a:buNone/>
            </a:pPr>
            <a:r>
              <a:rPr lang="cs-CZ" sz="2400" dirty="0"/>
              <a:t>      Je přirozené, že každý člověk nahlíží na svět jinak a svým individuálním způsobem mu rozumí. Porozumění rodiči lze usnadnit ověřujícími formulkami: „</a:t>
            </a:r>
            <a:r>
              <a:rPr lang="cs-CZ" sz="2400" i="1" dirty="0"/>
              <a:t>Jestli jsem vám dobře rozuměl</a:t>
            </a:r>
            <a:r>
              <a:rPr lang="cs-CZ" sz="2400" dirty="0"/>
              <a:t>“… „</a:t>
            </a:r>
            <a:r>
              <a:rPr lang="cs-CZ" sz="2400" i="1" dirty="0"/>
              <a:t>myslíte to tak, že</a:t>
            </a:r>
            <a:r>
              <a:rPr lang="cs-CZ" sz="2400" dirty="0"/>
              <a:t>…“ „</a:t>
            </a:r>
            <a:r>
              <a:rPr lang="cs-CZ" sz="2400" i="1" dirty="0"/>
              <a:t>je to tak?</a:t>
            </a:r>
            <a:r>
              <a:rPr lang="cs-CZ" sz="2400" dirty="0"/>
              <a:t>“…apod.</a:t>
            </a:r>
          </a:p>
          <a:p>
            <a:pPr marL="68580" indent="0">
              <a:buNone/>
            </a:pPr>
            <a:r>
              <a:rPr lang="cs-CZ" sz="2400" dirty="0"/>
              <a:t> </a:t>
            </a:r>
            <a:r>
              <a:rPr lang="cs-CZ" sz="2400" b="1" dirty="0"/>
              <a:t>3. Vhodné naladění rodičů</a:t>
            </a:r>
            <a:endParaRPr lang="cs-CZ" sz="2400" dirty="0"/>
          </a:p>
          <a:p>
            <a:pPr marL="68580" indent="0">
              <a:buNone/>
            </a:pPr>
            <a:r>
              <a:rPr lang="cs-CZ" sz="2400" dirty="0"/>
              <a:t>      Vhodný výběr prostředí (s možností volně se posadit) a uvítací přivítání s oceněním („</a:t>
            </a:r>
            <a:r>
              <a:rPr lang="cs-CZ" sz="2400" i="1" dirty="0"/>
              <a:t>Jsem ráda, že jste si udělali čas</a:t>
            </a:r>
            <a:r>
              <a:rPr lang="cs-CZ" sz="2400" dirty="0"/>
              <a:t>“…. „</a:t>
            </a:r>
            <a:r>
              <a:rPr lang="cs-CZ" sz="2400" i="1" dirty="0"/>
              <a:t>Ráda vás vidím a oceňuji vaši ochotu</a:t>
            </a:r>
            <a:r>
              <a:rPr lang="cs-CZ" sz="2400" dirty="0"/>
              <a:t>“…) pomůže odstranit napětí a případně nedůvěru, a povzbudit rodiče ke spolupráci.</a:t>
            </a:r>
          </a:p>
          <a:p>
            <a:pPr marL="68580" indent="0">
              <a:buNone/>
            </a:pPr>
            <a:r>
              <a:rPr lang="cs-CZ" sz="2400" dirty="0"/>
              <a:t> </a:t>
            </a:r>
            <a:r>
              <a:rPr lang="cs-CZ" sz="2400" b="1" dirty="0"/>
              <a:t>4. Začátek a konec pozitivní</a:t>
            </a:r>
            <a:endParaRPr lang="cs-CZ" sz="2400" dirty="0"/>
          </a:p>
          <a:p>
            <a:pPr marL="68580" indent="0">
              <a:buNone/>
            </a:pPr>
            <a:r>
              <a:rPr lang="cs-CZ" sz="2400" dirty="0"/>
              <a:t>      Pro navození důvěry je užitečné začínat oceněním a pochvalou pro rodiče i dítě (vždy se něco najde), prostřední část rozhovoru věnovat problémům a nesnázím a závěr rozhovoru doporučením, optimistickému naladění, pozitivnímu přeznačkování (</a:t>
            </a:r>
            <a:r>
              <a:rPr lang="cs-CZ" sz="2400" dirty="0" smtClean="0"/>
              <a:t>rodičů </a:t>
            </a:r>
            <a:r>
              <a:rPr lang="cs-CZ" sz="2400" dirty="0"/>
              <a:t>i sebe sama) a </a:t>
            </a:r>
            <a:r>
              <a:rPr lang="cs-CZ" sz="2400" dirty="0" smtClean="0"/>
              <a:t>vyjádření </a:t>
            </a:r>
            <a:r>
              <a:rPr lang="cs-CZ" sz="2400" dirty="0"/>
              <a:t>víry v lepší budoucnost.</a:t>
            </a:r>
          </a:p>
        </p:txBody>
      </p:sp>
    </p:spTree>
    <p:extLst>
      <p:ext uri="{BB962C8B-B14F-4D97-AF65-F5344CB8AC3E}">
        <p14:creationId xmlns:p14="http://schemas.microsoft.com/office/powerpoint/2010/main" val="232696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96144"/>
          </a:xfrm>
        </p:spPr>
        <p:txBody>
          <a:bodyPr/>
          <a:lstStyle/>
          <a:p>
            <a:r>
              <a:rPr lang="cs-CZ" dirty="0"/>
              <a:t>Desatero pro komunikaci s rodiči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5226896"/>
          </a:xfrm>
        </p:spPr>
        <p:txBody>
          <a:bodyPr>
            <a:normAutofit fontScale="62500" lnSpcReduction="20000"/>
          </a:bodyPr>
          <a:lstStyle/>
          <a:p>
            <a:pPr marL="68580" indent="0">
              <a:buNone/>
            </a:pPr>
            <a:r>
              <a:rPr lang="cs-CZ" sz="2400" b="1" dirty="0"/>
              <a:t>5. Společné dohody</a:t>
            </a:r>
            <a:endParaRPr lang="cs-CZ" sz="2400" dirty="0"/>
          </a:p>
          <a:p>
            <a:pPr marL="68580" indent="0">
              <a:buNone/>
            </a:pPr>
            <a:r>
              <a:rPr lang="cs-CZ" sz="2400" dirty="0"/>
              <a:t>      Větší naději na úspěch mají postupy a doporučení, kterým rodič věří, které sám vysloví, kterých je spolutvůrcem. Rodičovskou kreativitu v tomto směru lze povzbudit slůvky: „</a:t>
            </a:r>
            <a:r>
              <a:rPr lang="cs-CZ" sz="2400" i="1" dirty="0"/>
              <a:t>A zkoušeli jste už něco</a:t>
            </a:r>
            <a:r>
              <a:rPr lang="cs-CZ" sz="2400" dirty="0"/>
              <a:t>…“, „</a:t>
            </a:r>
            <a:r>
              <a:rPr lang="cs-CZ" sz="2400" i="1" dirty="0"/>
              <a:t>Co byste doporučovali</a:t>
            </a:r>
            <a:r>
              <a:rPr lang="cs-CZ" sz="2400" dirty="0"/>
              <a:t>…“, „</a:t>
            </a:r>
            <a:r>
              <a:rPr lang="cs-CZ" sz="2400" i="1" dirty="0"/>
              <a:t>Kdy se vám již podařilo</a:t>
            </a:r>
            <a:r>
              <a:rPr lang="cs-CZ" sz="2400" dirty="0"/>
              <a:t>…“ „</a:t>
            </a:r>
            <a:r>
              <a:rPr lang="cs-CZ" sz="2400" i="1" dirty="0"/>
              <a:t>Jak to vidíte vy?.</a:t>
            </a:r>
            <a:r>
              <a:rPr lang="cs-CZ" sz="2400" dirty="0"/>
              <a:t>..“</a:t>
            </a:r>
          </a:p>
          <a:p>
            <a:pPr marL="68580" indent="0">
              <a:buNone/>
            </a:pPr>
            <a:r>
              <a:rPr lang="cs-CZ" sz="2400" dirty="0"/>
              <a:t> </a:t>
            </a:r>
            <a:r>
              <a:rPr lang="cs-CZ" sz="2400" b="1" dirty="0"/>
              <a:t>6. Čas</a:t>
            </a:r>
            <a:endParaRPr lang="cs-CZ" sz="2400" dirty="0"/>
          </a:p>
          <a:p>
            <a:pPr marL="68580" indent="0">
              <a:buNone/>
            </a:pPr>
            <a:r>
              <a:rPr lang="cs-CZ" sz="2400" dirty="0"/>
              <a:t>      Naslouchání je mnohdy užitečnější než mluvení. Je třeba nejprve rozumět a pak teprve mluvit. Pro vlastní bezpečí (i pro informovanost rodičů) bývá rozumné předem se s rodiči dohodnout společně na stráveném čase. Není neslušné předem upozornit: : „</a:t>
            </a:r>
            <a:r>
              <a:rPr lang="cs-CZ" sz="2400" i="1" dirty="0"/>
              <a:t>Jsem ráda, že vám mohu nyní věnovat 10 minut</a:t>
            </a:r>
            <a:r>
              <a:rPr lang="cs-CZ" sz="2400" dirty="0"/>
              <a:t>“… „</a:t>
            </a:r>
            <a:r>
              <a:rPr lang="cs-CZ" sz="2400" i="1" dirty="0"/>
              <a:t>představuji si naši konzultaci asi na půl hodiny, můžeme pokračovat příště</a:t>
            </a:r>
            <a:r>
              <a:rPr lang="cs-CZ" sz="2400" dirty="0"/>
              <a:t>…“</a:t>
            </a:r>
          </a:p>
          <a:p>
            <a:pPr marL="68580" indent="0">
              <a:buNone/>
            </a:pPr>
            <a:r>
              <a:rPr lang="cs-CZ" sz="2400" dirty="0"/>
              <a:t> </a:t>
            </a:r>
            <a:r>
              <a:rPr lang="cs-CZ" sz="2400" b="1" dirty="0"/>
              <a:t>7. Společné problémy</a:t>
            </a:r>
            <a:endParaRPr lang="cs-CZ" sz="2400" dirty="0"/>
          </a:p>
          <a:p>
            <a:pPr marL="68580" indent="0">
              <a:buNone/>
            </a:pPr>
            <a:r>
              <a:rPr lang="cs-CZ" sz="2400" dirty="0"/>
              <a:t>     Učitel hovořící o problému žáka se tak stává součástí tohoto problému. Snad bude tedy přirozenější užívat při hovoru o problému první osobu množného čísla. („</a:t>
            </a:r>
            <a:r>
              <a:rPr lang="cs-CZ" sz="2400" i="1" dirty="0"/>
              <a:t>Měli bychom se možná pokusit o</a:t>
            </a:r>
            <a:r>
              <a:rPr lang="cs-CZ" sz="2400" dirty="0"/>
              <a:t>…“, „</a:t>
            </a:r>
            <a:r>
              <a:rPr lang="cs-CZ" sz="2400" i="1" dirty="0"/>
              <a:t>Co myslíte, že bychom ještě mohli</a:t>
            </a:r>
            <a:r>
              <a:rPr lang="cs-CZ" sz="2400" dirty="0"/>
              <a:t>…“)</a:t>
            </a:r>
          </a:p>
          <a:p>
            <a:pPr marL="68580" indent="0">
              <a:buNone/>
            </a:pPr>
            <a:r>
              <a:rPr lang="cs-CZ" sz="2400" dirty="0"/>
              <a:t> </a:t>
            </a:r>
            <a:r>
              <a:rPr lang="cs-CZ" sz="2400" b="1" dirty="0"/>
              <a:t>8. Raději neradíme</a:t>
            </a:r>
            <a:endParaRPr lang="cs-CZ" sz="2400" dirty="0"/>
          </a:p>
          <a:p>
            <a:pPr marL="68580" indent="0">
              <a:buNone/>
            </a:pPr>
            <a:r>
              <a:rPr lang="cs-CZ" sz="2400" dirty="0"/>
              <a:t>     Opatrně s radami všeho druhu. Učitel radí, je-li o to výslovně požádán a je-li k tomu kompetentní.</a:t>
            </a:r>
          </a:p>
          <a:p>
            <a:pPr marL="68580" indent="0">
              <a:buNone/>
            </a:pPr>
            <a:r>
              <a:rPr lang="cs-CZ" sz="2400" dirty="0"/>
              <a:t> </a:t>
            </a:r>
            <a:r>
              <a:rPr lang="cs-CZ" sz="2400" b="1" dirty="0"/>
              <a:t>9. Nevědět není ostuda</a:t>
            </a:r>
            <a:endParaRPr lang="cs-CZ" sz="2400" dirty="0"/>
          </a:p>
          <a:p>
            <a:pPr marL="68580" indent="0">
              <a:buNone/>
            </a:pPr>
            <a:r>
              <a:rPr lang="cs-CZ" sz="2400" dirty="0"/>
              <a:t>     Není hanbou nevědět nebo nepřiznat chybu. Obojí je lidské a možné. Důležité je uvědomit si svojí odpovědnost, snažit se odstraňovat nejen následky, ale zejména příčiny chyb, aby nedocházelo k jejich opakování. Pro opakovanou chybu se hledá omluva mnohem obtížněji.</a:t>
            </a:r>
          </a:p>
          <a:p>
            <a:pPr marL="68580" indent="0">
              <a:buNone/>
            </a:pPr>
            <a:r>
              <a:rPr lang="cs-CZ" sz="2400" dirty="0"/>
              <a:t> </a:t>
            </a:r>
            <a:r>
              <a:rPr lang="cs-CZ" sz="2400" b="1" dirty="0"/>
              <a:t>10. Nehledejme viníka</a:t>
            </a:r>
            <a:endParaRPr lang="cs-CZ" sz="2400" dirty="0"/>
          </a:p>
          <a:p>
            <a:pPr marL="68580" indent="0">
              <a:buNone/>
            </a:pPr>
            <a:r>
              <a:rPr lang="cs-CZ" sz="2400" dirty="0"/>
              <a:t>      Hledání viníka těch či jiných potíží dítěte bývá k ničemu (hledání příčin a hledání viníka není totéž). Zaměřme se raději na budoucnost.</a:t>
            </a:r>
          </a:p>
        </p:txBody>
      </p:sp>
    </p:spTree>
    <p:extLst>
      <p:ext uri="{BB962C8B-B14F-4D97-AF65-F5344CB8AC3E}">
        <p14:creationId xmlns:p14="http://schemas.microsoft.com/office/powerpoint/2010/main" val="157669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rodič jako partner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rodič je za dítě zodpovědný, konečné rozhodnutí je na něm, i když se vám nelíbí, musíte ho akceptovat</a:t>
            </a:r>
          </a:p>
          <a:p>
            <a:r>
              <a:rPr lang="cs-CZ" dirty="0" smtClean="0"/>
              <a:t>je lepší mít rodiče na své straně, než jako protivníka</a:t>
            </a:r>
          </a:p>
          <a:p>
            <a:r>
              <a:rPr lang="cs-CZ" dirty="0" smtClean="0"/>
              <a:t>rodič musí cítit z vaší strany respekt a úctu, jinak nemá motivaci vůbec přijít, to mj. znamená – informujte ho o obsahu schůzky předem (zvažte, pojmenujete-li problém konkrétně už do telefonu, nebo ho nazvete obecněji), aby se mohl připravit; nekomunikujte přes žáka; najděte důstojný prostor a čas atp.</a:t>
            </a:r>
          </a:p>
          <a:p>
            <a:r>
              <a:rPr lang="cs-CZ" dirty="0" smtClean="0"/>
              <a:t>schůzka musí směřovat k řešení problému, neměla by být jen učitelovým stěžováním si, ideální výsledek je shoda na nějakém postupu</a:t>
            </a:r>
          </a:p>
          <a:p>
            <a:r>
              <a:rPr lang="cs-CZ" dirty="0" smtClean="0"/>
              <a:t>zvažte uspořádat schůzku „ve třech“, tedy  rodič, žák a učitel</a:t>
            </a:r>
          </a:p>
          <a:p>
            <a:r>
              <a:rPr lang="cs-CZ" dirty="0" smtClean="0"/>
              <a:t>nevnímejte každou námitku či dotaz jako útok na svou osobu či odbornost</a:t>
            </a:r>
          </a:p>
          <a:p>
            <a:r>
              <a:rPr lang="cs-CZ"/>
              <a:t>více na: http://www.rodicevitani.cz</a:t>
            </a:r>
            <a:r>
              <a:rPr lang="cs-CZ" smtClean="0"/>
              <a:t>/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98922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3779912" y="3645024"/>
            <a:ext cx="5120640" cy="1476375"/>
          </a:xfrm>
        </p:spPr>
        <p:txBody>
          <a:bodyPr/>
          <a:lstStyle/>
          <a:p>
            <a:r>
              <a:rPr lang="cs-CZ" dirty="0" smtClean="0"/>
              <a:t>Jak to dělat?</a:t>
            </a:r>
          </a:p>
          <a:p>
            <a:r>
              <a:rPr lang="cs-CZ" dirty="0" smtClean="0"/>
              <a:t>Co mi to může přinést?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965449"/>
          </a:xfrm>
        </p:spPr>
        <p:txBody>
          <a:bodyPr/>
          <a:lstStyle/>
          <a:p>
            <a:r>
              <a:rPr lang="cs-CZ" dirty="0" smtClean="0"/>
              <a:t>vědomé řízení třídy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293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Vědomé neřízení třídy?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Taková běžná hodiny matematiky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 smtClean="0">
                <a:hlinkClick r:id="rId2"/>
              </a:rPr>
              <a:t>http</a:t>
            </a:r>
            <a:r>
              <a:rPr lang="cs-CZ" dirty="0">
                <a:hlinkClick r:id="rId2"/>
              </a:rPr>
              <a:t>://</a:t>
            </a:r>
            <a:r>
              <a:rPr lang="cs-CZ" dirty="0" smtClean="0">
                <a:hlinkClick r:id="rId2"/>
              </a:rPr>
              <a:t>youtu.be/QjMxpnqBN3g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Popište, co učitelka dělá/nedělá a co to ve třídě způsobuje?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793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Jaké činnosti řízení třídy zahrnuje?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r>
              <a:rPr lang="cs-CZ" sz="3200" dirty="0" smtClean="0"/>
              <a:t>K čemu by mělo řízení třídy sloužit?</a:t>
            </a:r>
          </a:p>
          <a:p>
            <a:pPr marL="0" indent="0">
              <a:buNone/>
            </a:pPr>
            <a:endParaRPr lang="cs-CZ" sz="3200" dirty="0"/>
          </a:p>
          <a:p>
            <a:pPr marL="0" indent="0">
              <a:buNone/>
            </a:pPr>
            <a:endParaRPr lang="cs-CZ" sz="3200" dirty="0" smtClean="0"/>
          </a:p>
          <a:p>
            <a:pPr marL="0" indent="0">
              <a:buNone/>
            </a:pPr>
            <a:r>
              <a:rPr lang="cs-CZ" sz="3200" dirty="0" smtClean="0"/>
              <a:t>Není tvrzení </a:t>
            </a:r>
            <a:r>
              <a:rPr lang="cs-CZ" sz="3200" u="sng" dirty="0" smtClean="0"/>
              <a:t>učitel je manažer </a:t>
            </a:r>
            <a:r>
              <a:rPr lang="cs-CZ" sz="3200" dirty="0" smtClean="0"/>
              <a:t>jen prázdnou frází?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46060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Styl řízení třídy záleží na tom…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u="sng" dirty="0" smtClean="0"/>
              <a:t>…co jsem se naučil</a:t>
            </a:r>
          </a:p>
          <a:p>
            <a:pPr marL="342900" indent="-342900"/>
            <a:r>
              <a:rPr lang="cs-CZ" dirty="0" smtClean="0"/>
              <a:t>strategie</a:t>
            </a:r>
          </a:p>
          <a:p>
            <a:pPr marL="342900" indent="-342900"/>
            <a:r>
              <a:rPr lang="cs-CZ" dirty="0" smtClean="0"/>
              <a:t>postupy</a:t>
            </a:r>
          </a:p>
          <a:p>
            <a:pPr marL="342900" indent="-342900"/>
            <a:r>
              <a:rPr lang="cs-CZ" dirty="0" smtClean="0"/>
              <a:t>metody</a:t>
            </a:r>
          </a:p>
          <a:p>
            <a:pPr marL="1031875" lvl="4" indent="-342900"/>
            <a:r>
              <a:rPr lang="cs-CZ" sz="2000" dirty="0" smtClean="0"/>
              <a:t>odkoukané</a:t>
            </a:r>
          </a:p>
          <a:p>
            <a:pPr marL="1031875" lvl="4" indent="-342900"/>
            <a:r>
              <a:rPr lang="cs-CZ" sz="2000" dirty="0" smtClean="0"/>
              <a:t>napodobené</a:t>
            </a:r>
          </a:p>
          <a:p>
            <a:pPr marL="1031875" lvl="4" indent="-342900"/>
            <a:r>
              <a:rPr lang="cs-CZ" sz="2000" dirty="0" smtClean="0"/>
              <a:t>ověřené</a:t>
            </a:r>
          </a:p>
          <a:p>
            <a:pPr marL="688975" lvl="4" indent="0">
              <a:buNone/>
            </a:pPr>
            <a:endParaRPr lang="cs-CZ" sz="2000" dirty="0"/>
          </a:p>
          <a:p>
            <a:pPr marL="688975" lvl="4" indent="0">
              <a:buNone/>
            </a:pPr>
            <a:endParaRPr lang="cs-CZ" sz="2000" dirty="0" smtClean="0"/>
          </a:p>
          <a:p>
            <a:pPr marL="688975" lvl="4" indent="0">
              <a:buNone/>
            </a:pPr>
            <a:r>
              <a:rPr lang="cs-CZ" sz="2000" dirty="0" smtClean="0"/>
              <a:t>vědomá rozhodnutí i reakce vycházející z</a:t>
            </a:r>
            <a:r>
              <a:rPr lang="cs-CZ" sz="2000" dirty="0" smtClean="0">
                <a:latin typeface="Calibri"/>
              </a:rPr>
              <a:t> </a:t>
            </a:r>
            <a:r>
              <a:rPr lang="cs-CZ" sz="2000" dirty="0" smtClean="0"/>
              <a:t>temperamentu   </a:t>
            </a:r>
            <a:endParaRPr lang="cs-CZ" sz="20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400" u="sng" dirty="0" smtClean="0"/>
              <a:t>…kdo jsem</a:t>
            </a:r>
          </a:p>
          <a:p>
            <a:pPr marL="342900" indent="-342900"/>
            <a:r>
              <a:rPr lang="cs-CZ" dirty="0" smtClean="0"/>
              <a:t>jaké mám zkušenosti</a:t>
            </a:r>
          </a:p>
          <a:p>
            <a:pPr marL="342900" indent="-342900"/>
            <a:r>
              <a:rPr lang="cs-CZ" dirty="0" smtClean="0"/>
              <a:t>jak vnímám sám sebe</a:t>
            </a:r>
          </a:p>
          <a:p>
            <a:pPr marL="342900" indent="-342900"/>
            <a:r>
              <a:rPr lang="cs-CZ" dirty="0" smtClean="0"/>
              <a:t>jak vnímám své povolání a poslání v něm obsažené</a:t>
            </a:r>
          </a:p>
          <a:p>
            <a:pPr marL="342900" indent="-342900"/>
            <a:r>
              <a:rPr lang="cs-CZ" dirty="0" smtClean="0"/>
              <a:t>jak vnímám své studenty, jací jsou a kým jsou pro mne</a:t>
            </a:r>
          </a:p>
          <a:p>
            <a:pPr marL="342900" indent="-342900"/>
            <a:r>
              <a:rPr lang="cs-CZ" dirty="0" smtClean="0"/>
              <a:t>čemu věřím</a:t>
            </a:r>
          </a:p>
          <a:p>
            <a:pPr marL="342900" indent="-342900"/>
            <a:r>
              <a:rPr lang="cs-CZ" dirty="0" smtClean="0"/>
              <a:t>jakými myšlenkovými východisky se řídím</a:t>
            </a:r>
          </a:p>
          <a:p>
            <a:pPr marL="342900" indent="-342900"/>
            <a:r>
              <a:rPr lang="cs-CZ" dirty="0" smtClean="0"/>
              <a:t>od koho se učím, koho považuji za vzor</a:t>
            </a:r>
          </a:p>
          <a:p>
            <a:pPr marL="342900" indent="-342900"/>
            <a:r>
              <a:rPr lang="cs-CZ" dirty="0" smtClean="0"/>
              <a:t>k čemu směřuji, co považuji ve své práci za cíl(e)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258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96144"/>
          </a:xfrm>
        </p:spPr>
        <p:txBody>
          <a:bodyPr/>
          <a:lstStyle/>
          <a:p>
            <a:r>
              <a:rPr lang="cs-CZ" dirty="0" smtClean="0"/>
              <a:t>PODMÍNKY ZAKONČENÍ PŘEDMĚTU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sz="3200" dirty="0" smtClean="0"/>
              <a:t>vypracování dvou „domácích úkolů“ </a:t>
            </a:r>
          </a:p>
          <a:p>
            <a:r>
              <a:rPr lang="cs-CZ" sz="3200" dirty="0" smtClean="0"/>
              <a:t>písemný test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93501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z toho vyplývá?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cs-CZ" dirty="0" smtClean="0"/>
              <a:t> </a:t>
            </a:r>
            <a:r>
              <a:rPr lang="cs-CZ" sz="2400" dirty="0" smtClean="0"/>
              <a:t>existuje jen málo univerzálních strategií</a:t>
            </a:r>
          </a:p>
          <a:p>
            <a:pPr>
              <a:buFont typeface="Wingdings" panose="05000000000000000000" pitchFamily="2" charset="2"/>
              <a:buChar char="ü"/>
            </a:pPr>
            <a:endParaRPr lang="cs-CZ" sz="24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cs-CZ" sz="2400" dirty="0" smtClean="0"/>
              <a:t> učitel balancuje mezi autenticitou a rolí</a:t>
            </a:r>
          </a:p>
          <a:p>
            <a:pPr>
              <a:buFont typeface="Wingdings" panose="05000000000000000000" pitchFamily="2" charset="2"/>
              <a:buChar char="ü"/>
            </a:pPr>
            <a:endParaRPr lang="cs-CZ" sz="24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cs-CZ" sz="2400" dirty="0" smtClean="0"/>
              <a:t>styl by měl  kopírovat spíš to, kdo jsem, než co jsem odkoukal</a:t>
            </a:r>
          </a:p>
          <a:p>
            <a:pPr>
              <a:buFont typeface="Wingdings" panose="05000000000000000000" pitchFamily="2" charset="2"/>
              <a:buChar char="ü"/>
            </a:pPr>
            <a:endParaRPr lang="cs-CZ" sz="24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cs-CZ" sz="2400" dirty="0" smtClean="0"/>
              <a:t>měl bych se hodně učit sám od sebe (zpětná vazba)</a:t>
            </a:r>
          </a:p>
          <a:p>
            <a:pPr>
              <a:buFont typeface="Wingdings" panose="05000000000000000000" pitchFamily="2" charset="2"/>
              <a:buChar char="ü"/>
            </a:pPr>
            <a:endParaRPr lang="cs-CZ" sz="24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cs-CZ" sz="2400" dirty="0"/>
              <a:t> </a:t>
            </a:r>
            <a:r>
              <a:rPr lang="cs-CZ" sz="2400" dirty="0" smtClean="0"/>
              <a:t>řízení (management) třídy by měl být </a:t>
            </a:r>
            <a:r>
              <a:rPr lang="cs-CZ" sz="2400" u="sng" dirty="0" smtClean="0"/>
              <a:t>vědomou a plánovanou </a:t>
            </a:r>
            <a:r>
              <a:rPr lang="cs-CZ" sz="2400" dirty="0" smtClean="0"/>
              <a:t>strategií (stále reflektovanou a přizpůsobovanou)</a:t>
            </a:r>
          </a:p>
          <a:p>
            <a:pPr>
              <a:buFont typeface="Wingdings" panose="05000000000000000000" pitchFamily="2" charset="2"/>
              <a:buChar char="ü"/>
            </a:pPr>
            <a:endParaRPr lang="cs-CZ" sz="2400" dirty="0" smtClean="0"/>
          </a:p>
          <a:p>
            <a:pPr>
              <a:buFont typeface="Wingdings" panose="05000000000000000000" pitchFamily="2" charset="2"/>
              <a:buChar char="ü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054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96144"/>
          </a:xfrm>
        </p:spPr>
        <p:txBody>
          <a:bodyPr/>
          <a:lstStyle/>
          <a:p>
            <a:r>
              <a:rPr lang="cs-CZ" dirty="0" smtClean="0"/>
              <a:t>ZADÁNÍ 1. domácího úkolu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 smtClean="0"/>
          </a:p>
          <a:p>
            <a:pPr marL="0" indent="0">
              <a:buNone/>
            </a:pPr>
            <a:r>
              <a:rPr lang="cs-CZ" sz="2400" dirty="0" smtClean="0"/>
              <a:t>Napište krátký souvislý text o tom, co je vaší motivací pracovat ve školství, na vzdělávání a výchově.</a:t>
            </a:r>
          </a:p>
          <a:p>
            <a:pPr marL="342900" indent="-342900"/>
            <a:r>
              <a:rPr lang="cs-CZ" sz="2400" dirty="0" smtClean="0"/>
              <a:t>Popište změny této motivace v průběhu času.</a:t>
            </a:r>
          </a:p>
          <a:p>
            <a:pPr marL="342900" indent="-342900"/>
            <a:r>
              <a:rPr lang="cs-CZ" sz="2400" dirty="0" smtClean="0"/>
              <a:t>Uvažujte o tom, co by z vaší práce muselo zmizet, aby už vás nebavila.</a:t>
            </a:r>
          </a:p>
          <a:p>
            <a:pPr marL="342900" indent="-342900"/>
            <a:r>
              <a:rPr lang="cs-CZ" sz="2400" dirty="0" smtClean="0"/>
              <a:t>Napište, čím sytíte svou motivaci. Co děláte pro to, aby nevyhasla.</a:t>
            </a: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83042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347863" y="2204865"/>
            <a:ext cx="5544617" cy="2088231"/>
          </a:xfrm>
        </p:spPr>
        <p:txBody>
          <a:bodyPr>
            <a:normAutofit/>
          </a:bodyPr>
          <a:lstStyle/>
          <a:p>
            <a:pPr algn="r"/>
            <a:r>
              <a:rPr lang="en-US" dirty="0" smtClean="0">
                <a:solidFill>
                  <a:srgbClr val="002060"/>
                </a:solidFill>
              </a:rPr>
              <a:t>„</a:t>
            </a:r>
            <a:r>
              <a:rPr lang="en-US" dirty="0" err="1">
                <a:solidFill>
                  <a:srgbClr val="002060"/>
                </a:solidFill>
              </a:rPr>
              <a:t>Vědomě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učíme</a:t>
            </a:r>
            <a:r>
              <a:rPr lang="en-US" dirty="0">
                <a:solidFill>
                  <a:srgbClr val="002060"/>
                </a:solidFill>
              </a:rPr>
              <a:t> to, co </a:t>
            </a:r>
            <a:r>
              <a:rPr lang="en-US" dirty="0" err="1">
                <a:solidFill>
                  <a:srgbClr val="002060"/>
                </a:solidFill>
              </a:rPr>
              <a:t>víme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nevědomě</a:t>
            </a:r>
            <a:r>
              <a:rPr lang="en-US" dirty="0">
                <a:solidFill>
                  <a:srgbClr val="002060"/>
                </a:solidFill>
              </a:rPr>
              <a:t> to, co </a:t>
            </a:r>
            <a:r>
              <a:rPr lang="en-US" dirty="0" err="1">
                <a:solidFill>
                  <a:srgbClr val="002060"/>
                </a:solidFill>
              </a:rPr>
              <a:t>jsme</a:t>
            </a:r>
            <a:r>
              <a:rPr lang="en-US" dirty="0" smtClean="0">
                <a:solidFill>
                  <a:srgbClr val="002060"/>
                </a:solidFill>
              </a:rPr>
              <a:t>.“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743323" y="4725143"/>
            <a:ext cx="5120640" cy="577479"/>
          </a:xfrm>
        </p:spPr>
        <p:txBody>
          <a:bodyPr/>
          <a:lstStyle/>
          <a:p>
            <a:pPr algn="r"/>
            <a:r>
              <a:rPr lang="en-US" dirty="0">
                <a:solidFill>
                  <a:srgbClr val="002060"/>
                </a:solidFill>
              </a:rPr>
              <a:t>Fred </a:t>
            </a:r>
            <a:r>
              <a:rPr lang="cs-CZ" dirty="0">
                <a:solidFill>
                  <a:srgbClr val="002060"/>
                </a:solidFill>
              </a:rPr>
              <a:t>K</a:t>
            </a:r>
            <a:r>
              <a:rPr lang="en-US" dirty="0" err="1">
                <a:solidFill>
                  <a:srgbClr val="002060"/>
                </a:solidFill>
              </a:rPr>
              <a:t>orthagen</a:t>
            </a:r>
            <a:r>
              <a:rPr lang="en-US" dirty="0">
                <a:solidFill>
                  <a:srgbClr val="002060"/>
                </a:solidFill>
              </a:rPr>
              <a:t> </a:t>
            </a:r>
            <a:endParaRPr lang="cs-CZ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71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919772515"/>
              </p:ext>
            </p:extLst>
          </p:nvPr>
        </p:nvGraphicFramePr>
        <p:xfrm>
          <a:off x="395536" y="980728"/>
          <a:ext cx="8136904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5"/>
            <a:ext cx="8352928" cy="648071"/>
          </a:xfrm>
        </p:spPr>
        <p:txBody>
          <a:bodyPr/>
          <a:lstStyle/>
          <a:p>
            <a:r>
              <a:rPr lang="cs-CZ" sz="2800" dirty="0" smtClean="0"/>
              <a:t>ZDROJE JISTOTY, STABILITY</a:t>
            </a:r>
            <a:endParaRPr lang="cs-CZ" sz="28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5A7A8740-6FBC-4FEA-A196-085A29ACE6ED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618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268760"/>
            <a:ext cx="8136904" cy="5400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3200" b="1" dirty="0" smtClean="0">
              <a:solidFill>
                <a:schemeClr val="tx2">
                  <a:lumMod val="75000"/>
                </a:schemeClr>
              </a:solidFill>
              <a:ea typeface="+mj-ea"/>
            </a:endParaRPr>
          </a:p>
          <a:p>
            <a:pPr marL="0" indent="0">
              <a:buNone/>
            </a:pPr>
            <a:endParaRPr lang="cs-CZ" sz="3200" b="1" dirty="0">
              <a:solidFill>
                <a:schemeClr val="tx2">
                  <a:lumMod val="75000"/>
                </a:schemeClr>
              </a:solidFill>
              <a:ea typeface="+mj-ea"/>
            </a:endParaRPr>
          </a:p>
          <a:p>
            <a:pPr marL="0" indent="0">
              <a:buNone/>
            </a:pPr>
            <a:r>
              <a:rPr lang="cs-CZ" sz="3200" b="1" dirty="0" smtClean="0">
                <a:solidFill>
                  <a:schemeClr val="tx2">
                    <a:lumMod val="75000"/>
                  </a:schemeClr>
                </a:solidFill>
                <a:ea typeface="+mj-ea"/>
              </a:rPr>
              <a:t>CO </a:t>
            </a:r>
            <a:r>
              <a:rPr lang="cs-CZ" sz="3200" b="1" dirty="0">
                <a:solidFill>
                  <a:schemeClr val="tx2">
                    <a:lumMod val="75000"/>
                  </a:schemeClr>
                </a:solidFill>
                <a:ea typeface="+mj-ea"/>
              </a:rPr>
              <a:t>POTŘEBUJU VĚDĚT O SOBĚ</a:t>
            </a:r>
            <a:r>
              <a:rPr lang="cs-CZ" sz="3200" b="1" dirty="0" smtClean="0">
                <a:solidFill>
                  <a:schemeClr val="tx2">
                    <a:lumMod val="75000"/>
                  </a:schemeClr>
                </a:solidFill>
                <a:ea typeface="+mj-ea"/>
              </a:rPr>
              <a:t>?</a:t>
            </a:r>
          </a:p>
          <a:p>
            <a:pPr marL="0" indent="0" algn="r">
              <a:buClr>
                <a:schemeClr val="tx2">
                  <a:lumMod val="75000"/>
                </a:schemeClr>
              </a:buClr>
              <a:buNone/>
            </a:pPr>
            <a:r>
              <a:rPr lang="cs-CZ" sz="28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</a:rPr>
              <a:t>vzhledem ke své pedagogické profesi</a:t>
            </a:r>
          </a:p>
          <a:p>
            <a:pPr>
              <a:buClr>
                <a:schemeClr val="accent1">
                  <a:lumMod val="50000"/>
                </a:schemeClr>
              </a:buClr>
              <a:buFont typeface="Symbol" pitchFamily="18" charset="2"/>
              <a:buChar char=""/>
            </a:pPr>
            <a:r>
              <a:rPr lang="cs-CZ" sz="32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</a:rPr>
              <a:t>aby mi to pomohlo být dobrým/lepším?</a:t>
            </a:r>
          </a:p>
          <a:p>
            <a:pPr>
              <a:buClr>
                <a:schemeClr val="accent1">
                  <a:lumMod val="50000"/>
                </a:schemeClr>
              </a:buClr>
              <a:buFont typeface="Symbol" pitchFamily="18" charset="2"/>
              <a:buChar char=""/>
            </a:pPr>
            <a:r>
              <a:rPr lang="cs-CZ" sz="32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</a:rPr>
              <a:t>aby mi to pomohlo být spokojený?</a:t>
            </a:r>
          </a:p>
          <a:p>
            <a:pPr>
              <a:buClr>
                <a:schemeClr val="accent1">
                  <a:lumMod val="50000"/>
                </a:schemeClr>
              </a:buClr>
              <a:buFont typeface="Symbol" pitchFamily="18" charset="2"/>
              <a:buChar char=""/>
            </a:pPr>
            <a:endParaRPr lang="cs-CZ" sz="3200" dirty="0">
              <a:solidFill>
                <a:prstClr val="black">
                  <a:lumMod val="75000"/>
                  <a:lumOff val="25000"/>
                </a:prstClr>
              </a:solidFill>
              <a:ea typeface="+mj-ea"/>
            </a:endParaRPr>
          </a:p>
          <a:p>
            <a:pPr>
              <a:buClr>
                <a:schemeClr val="accent1">
                  <a:lumMod val="50000"/>
                </a:schemeClr>
              </a:buClr>
              <a:buFont typeface="Symbol" pitchFamily="18" charset="2"/>
              <a:buChar char=""/>
            </a:pPr>
            <a:endParaRPr lang="cs-CZ" sz="3200" dirty="0" smtClean="0">
              <a:solidFill>
                <a:prstClr val="black">
                  <a:lumMod val="75000"/>
                  <a:lumOff val="25000"/>
                </a:prstClr>
              </a:solidFill>
              <a:ea typeface="+mj-ea"/>
            </a:endParaRPr>
          </a:p>
          <a:p>
            <a:pPr marL="0" indent="0">
              <a:buNone/>
            </a:pPr>
            <a:endParaRPr lang="cs-CZ" sz="3200" dirty="0" smtClean="0">
              <a:solidFill>
                <a:prstClr val="black">
                  <a:lumMod val="75000"/>
                  <a:lumOff val="25000"/>
                </a:prstClr>
              </a:solidFill>
              <a:ea typeface="+mj-ea"/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5"/>
            <a:ext cx="8352928" cy="648071"/>
          </a:xfrm>
        </p:spPr>
        <p:txBody>
          <a:bodyPr>
            <a:normAutofit/>
          </a:bodyPr>
          <a:lstStyle/>
          <a:p>
            <a:r>
              <a:rPr lang="cs-CZ" dirty="0" smtClean="0"/>
              <a:t>Pedagog a sebepoznání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5A7A8740-6FBC-4FEA-A196-085A29ACE6ED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393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726453137"/>
              </p:ext>
            </p:extLst>
          </p:nvPr>
        </p:nvGraphicFramePr>
        <p:xfrm>
          <a:off x="395288" y="1268413"/>
          <a:ext cx="8137525" cy="5400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5"/>
            <a:ext cx="8352928" cy="648071"/>
          </a:xfrm>
        </p:spPr>
        <p:txBody>
          <a:bodyPr>
            <a:normAutofit/>
          </a:bodyPr>
          <a:lstStyle/>
          <a:p>
            <a:pPr marL="0" indent="0"/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</a:rPr>
              <a:t>Co potřebuju vědět o sobě?</a:t>
            </a:r>
            <a:endParaRPr lang="cs-CZ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5A7A8740-6FBC-4FEA-A196-085A29ACE6ED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524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TC101790493[[fn=Malé pracoviště, domácnost (SoHo)]]</Template>
  <TotalTime>669</TotalTime>
  <Words>1656</Words>
  <Application>Microsoft Office PowerPoint</Application>
  <PresentationFormat>Předvádění na obrazovce (4:3)</PresentationFormat>
  <Paragraphs>291</Paragraphs>
  <Slides>40</Slides>
  <Notes>11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1" baseType="lpstr">
      <vt:lpstr>Soho</vt:lpstr>
      <vt:lpstr>Pedagogická psychologie</vt:lpstr>
      <vt:lpstr>cíl předmětu</vt:lpstr>
      <vt:lpstr>NAVRHOVANÁ TÉMATA</vt:lpstr>
      <vt:lpstr>PODMÍNKY ZAKONČENÍ PŘEDMĚTU</vt:lpstr>
      <vt:lpstr>ZADÁNÍ 1. domácího úkolu</vt:lpstr>
      <vt:lpstr>„Vědomě učíme to, co víme, nevědomě to, co jsme.“</vt:lpstr>
      <vt:lpstr>ZDROJE JISTOTY, STABILITY</vt:lpstr>
      <vt:lpstr>Pedagog a sebepoznání</vt:lpstr>
      <vt:lpstr>Co potřebuju vědět o sobě?</vt:lpstr>
      <vt:lpstr>Jak vytvářet a  posilovat vnitřní motivaci žáků   </vt:lpstr>
      <vt:lpstr>Pyramida potřeb podle Maslowa</vt:lpstr>
      <vt:lpstr>Pyramida potřeb podle Maslowa</vt:lpstr>
      <vt:lpstr>Neuspokojení potřeb</vt:lpstr>
      <vt:lpstr>Co z toho vyplývá pro výuku?</vt:lpstr>
      <vt:lpstr>Proč jste se někdy v životě učili něco, co jste se učit nemuseli?</vt:lpstr>
      <vt:lpstr>Jak funguje mozek?</vt:lpstr>
      <vt:lpstr>MOTIVACE A UČENÍ</vt:lpstr>
      <vt:lpstr>Jaká by měla být škola, do které byste chodili, i kdybyste nemuseli?</vt:lpstr>
      <vt:lpstr>3 S vnitřní motivace k učení</vt:lpstr>
      <vt:lpstr>Prezentace aplikace PowerPoint</vt:lpstr>
      <vt:lpstr>VNĚJŠÍ MOTIVACE</vt:lpstr>
      <vt:lpstr>Co umožňuje svoboda při učení (se)</vt:lpstr>
      <vt:lpstr>Učení se bez školy umožňuje</vt:lpstr>
      <vt:lpstr>Svobodné vzdělávání - unschooling</vt:lpstr>
      <vt:lpstr>Co musí dělat člověk, který se vzdělává mimo školu.</vt:lpstr>
      <vt:lpstr>Freud o svobodě a zodpovědnosti</vt:lpstr>
      <vt:lpstr>Co motivuje k učení?</vt:lpstr>
      <vt:lpstr>Motivace +</vt:lpstr>
      <vt:lpstr>Jak to může fungovat v praxi?</vt:lpstr>
      <vt:lpstr>Co to znamená pro učitele?</vt:lpstr>
      <vt:lpstr>Práce s cílem jako motivací („koučování“)</vt:lpstr>
      <vt:lpstr>rodiče</vt:lpstr>
      <vt:lpstr>Desatero pro komunikaci s rodiči</vt:lpstr>
      <vt:lpstr>Desatero pro komunikaci s rodiči</vt:lpstr>
      <vt:lpstr>rodič jako partner</vt:lpstr>
      <vt:lpstr>vědomé řízení třídy</vt:lpstr>
      <vt:lpstr>Vědomé neřízení třídy?</vt:lpstr>
      <vt:lpstr>Jaké činnosti řízení třídy zahrnuje?</vt:lpstr>
      <vt:lpstr>Styl řízení třídy záleží na tom…</vt:lpstr>
      <vt:lpstr>Co z toho vyplývá?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Pedagogická psychologie</dc:title>
  <dc:creator>Blake</dc:creator>
  <cp:lastModifiedBy>Blake2</cp:lastModifiedBy>
  <cp:revision>23</cp:revision>
  <dcterms:created xsi:type="dcterms:W3CDTF">2014-02-28T15:10:55Z</dcterms:created>
  <dcterms:modified xsi:type="dcterms:W3CDTF">2016-02-27T13:42:41Z</dcterms:modified>
</cp:coreProperties>
</file>