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302" r:id="rId32"/>
    <p:sldId id="296" r:id="rId33"/>
    <p:sldId id="29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24.2.2016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treti-skupina-rvp" TargetMode="External"/><Relationship Id="rId2" Type="http://schemas.openxmlformats.org/officeDocument/2006/relationships/hyperlink" Target="http://zpd.nuov.cz/uvo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d.nuov.cz/Obory_6_vlna.htm" TargetMode="External"/><Relationship Id="rId5" Type="http://schemas.openxmlformats.org/officeDocument/2006/relationships/hyperlink" Target="http://zpd.nuov.cz/Obory_5_vlna.htm" TargetMode="External"/><Relationship Id="rId4" Type="http://schemas.openxmlformats.org/officeDocument/2006/relationships/hyperlink" Target="http://www.nuov.cz/dotaznikove-setreni-pro-4-vlnu-rv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politika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19 let</a:t>
            </a:r>
            <a:r>
              <a:rPr lang="cs-CZ" dirty="0" smtClean="0"/>
              <a:t>. </a:t>
            </a:r>
            <a:r>
              <a:rPr lang="cs-CZ" dirty="0" err="1" smtClean="0"/>
              <a:t>Kurikulární</a:t>
            </a:r>
            <a:r>
              <a:rPr lang="cs-CZ" dirty="0" smtClean="0"/>
              <a:t> 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RVP). </a:t>
            </a:r>
          </a:p>
          <a:p>
            <a:r>
              <a:rPr lang="cs-CZ" b="1" dirty="0" smtClean="0"/>
              <a:t>Národní program vzdělávání </a:t>
            </a:r>
            <a:r>
              <a:rPr lang="cs-CZ" dirty="0" smtClean="0"/>
              <a:t>vymezuje počáteční vzdělávání jako celek.</a:t>
            </a:r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střední vzdělávání. </a:t>
            </a:r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jednotlivých školách.</a:t>
            </a:r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nepedagogickou veřejnost.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typ vzdělání. </a:t>
            </a:r>
          </a:p>
          <a:p>
            <a:r>
              <a:rPr lang="cs-CZ" dirty="0" smtClean="0"/>
              <a:t>Programy jsou realizovány v učebním prostředí, které ovlivňuje nejen to, co by se žáci měli naučit, ale i to, jak učení probíhá. </a:t>
            </a:r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do společnosti.</a:t>
            </a:r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soustřeďuje se na </a:t>
            </a:r>
          </a:p>
          <a:p>
            <a:r>
              <a:rPr lang="cs-CZ" dirty="0" smtClean="0"/>
              <a:t>vytvoření nezbytné základny pro celoživotní učení</a:t>
            </a:r>
          </a:p>
          <a:p>
            <a:r>
              <a:rPr lang="cs-CZ" dirty="0" smtClean="0"/>
              <a:t>vytvoření 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obsah vzdělání.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třídách“.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skutečně osvojili.</a:t>
            </a:r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vzdělávacích výsledků.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(výuky).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hlinkClick r:id="rId2" tooltip="[Odkaz do nového okna] "/>
              </a:rPr>
              <a:t>1. vlna (červen 2007)</a:t>
            </a:r>
            <a:r>
              <a:rPr lang="cs-CZ" b="1" dirty="0" smtClean="0"/>
              <a:t>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>
                <a:hlinkClick r:id="rId2" tooltip="[Odkaz do nového okna] "/>
              </a:rPr>
              <a:t>2. vlna (květen 2008)</a:t>
            </a:r>
            <a:r>
              <a:rPr lang="cs-CZ" b="1" dirty="0" smtClean="0"/>
              <a:t>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>
                <a:hlinkClick r:id="rId3"/>
              </a:rPr>
              <a:t>3. vlna (květen 2009):</a:t>
            </a:r>
            <a:r>
              <a:rPr lang="cs-CZ" dirty="0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>
                <a:hlinkClick r:id="rId4"/>
              </a:rPr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>
                <a:hlinkClick r:id="rId5"/>
              </a:rPr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>
                <a:hlinkClick r:id="rId6"/>
              </a:rPr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na vyučování.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hodnocení kurikula. </a:t>
            </a:r>
          </a:p>
          <a:p>
            <a:r>
              <a:rPr lang="cs-CZ" dirty="0" smtClean="0"/>
              <a:t>Ověřování, zda platné stávající RVP zohledňují nové podněty a zda jsou nebo nejsou příčinou problémů zjištěných při hodnocení kurikula.</a:t>
            </a:r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dlouholetou tradici. V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vycházejí z nové strategie vzdělávání, která zdůrazňuje klíčové kompetence, jejich provázanost se vzdělávacím obsahem a uplatnění získaných vědomostí a dovedností v praktickém životě</a:t>
            </a:r>
          </a:p>
          <a:p>
            <a:r>
              <a:rPr lang="cs-CZ" dirty="0" smtClean="0"/>
              <a:t>vycházejí z koncepce celoživotního učení</a:t>
            </a:r>
          </a:p>
          <a:p>
            <a:r>
              <a:rPr lang="cs-CZ" dirty="0" smtClean="0"/>
              <a:t>formulují očekávanou úroveň vzdělání stanovenou pro všechny absolventy jednotlivých etap vzdělávání</a:t>
            </a:r>
          </a:p>
          <a:p>
            <a:r>
              <a:rPr lang="cs-CZ" dirty="0" smtClean="0"/>
              <a:t>podporují 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byl vydán s účinností od 1. března 2005. </a:t>
            </a:r>
          </a:p>
          <a:p>
            <a:r>
              <a:rPr lang="cs-CZ" dirty="0" smtClean="0"/>
              <a:t>Od 1. září 2007 mají mateřské školy a přípravné třídy ZŠ povinnost</a:t>
            </a:r>
          </a:p>
          <a:p>
            <a:pPr>
              <a:buNone/>
            </a:pPr>
            <a:r>
              <a:rPr lang="cs-CZ" dirty="0" smtClean="0"/>
              <a:t>	pracovat podle vlastních školních vzdělávacích programů.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schválen a vydán s účinností od 1. září 2005.</a:t>
            </a:r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září 2008, </a:t>
            </a:r>
          </a:p>
          <a:p>
            <a:r>
              <a:rPr lang="cs-CZ" dirty="0" smtClean="0"/>
              <a:t>ve 3. a 8. ročníku od září 2009, </a:t>
            </a:r>
          </a:p>
          <a:p>
            <a:r>
              <a:rPr lang="cs-CZ" dirty="0" smtClean="0"/>
              <a:t>ve 4. a 9. ročníku od září 2010 a </a:t>
            </a:r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navazuje svým pojetím na RVP PV a je východiskem pro koncepci rámcových vzdělávacích programů pro střední vzdělávání</a:t>
            </a:r>
          </a:p>
          <a:p>
            <a:r>
              <a:rPr lang="cs-CZ" dirty="0" smtClean="0"/>
              <a:t>vymezuje 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specifikuje úroveň klíčových kompetencí, jíž by měli žáci dosáhnout na konci základního vzdělávání</a:t>
            </a:r>
          </a:p>
          <a:p>
            <a:r>
              <a:rPr lang="cs-CZ" dirty="0" smtClean="0"/>
              <a:t>vymezuje vzdělávací obsah – očekávané výstupy a učivo</a:t>
            </a:r>
          </a:p>
          <a:p>
            <a:r>
              <a:rPr lang="cs-CZ" dirty="0" smtClean="0"/>
              <a:t>zařazuje 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umožňuje modifikaci vzdělávacího obsahu pro vzdělávání žáků se speciálními vzdělávacími potřebami</a:t>
            </a:r>
          </a:p>
          <a:p>
            <a:r>
              <a:rPr lang="cs-CZ" dirty="0" smtClean="0"/>
              <a:t>je 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základní vzdělávání. </a:t>
            </a:r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vzdělávacího programu.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vzdělávací soustavy. </a:t>
            </a:r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a státu. 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mezinárodním porovnání.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Priority 2016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Priorita č. 1 - </a:t>
            </a:r>
            <a:r>
              <a:rPr lang="cs-CZ" b="1" dirty="0" smtClean="0"/>
              <a:t>společné vzdělávání</a:t>
            </a:r>
          </a:p>
          <a:p>
            <a:r>
              <a:rPr lang="pt-BR" dirty="0" smtClean="0"/>
              <a:t>Priorita č. 2 - </a:t>
            </a:r>
            <a:r>
              <a:rPr lang="pt-BR" b="1" dirty="0" smtClean="0"/>
              <a:t>reforma financování regionálního školství</a:t>
            </a:r>
          </a:p>
          <a:p>
            <a:r>
              <a:rPr lang="cs-CZ" dirty="0" smtClean="0"/>
              <a:t>Priorita č. 3 - </a:t>
            </a:r>
            <a:r>
              <a:rPr lang="cs-CZ" b="1" dirty="0" smtClean="0"/>
              <a:t>kariérní řád - profesní rozvoj pedagogických 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ředitel</a:t>
            </a:r>
          </a:p>
          <a:p>
            <a:r>
              <a:rPr lang="cs-CZ" dirty="0" smtClean="0"/>
              <a:t>k jeho návrhu se vyjadřuje školská rada</a:t>
            </a:r>
          </a:p>
          <a:p>
            <a:r>
              <a:rPr lang="cs-CZ" dirty="0" smtClean="0"/>
              <a:t>musí být v souladu s rámcovým vzdělávacím programem</a:t>
            </a:r>
          </a:p>
          <a:p>
            <a:r>
              <a:rPr lang="cs-CZ" dirty="0" smtClean="0"/>
              <a:t>musí 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školní inspekce.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(trase).</a:t>
            </a:r>
          </a:p>
          <a:p>
            <a:r>
              <a:rPr lang="cs-CZ" dirty="0" smtClean="0"/>
              <a:t>V pedagogice  - původně pouze učivo, později se jeho význam rozšiřoval a měnil. 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vzdělávací program </a:t>
            </a:r>
          </a:p>
          <a:p>
            <a:r>
              <a:rPr lang="cs-CZ" dirty="0" smtClean="0"/>
              <a:t>obsah vzdělávání</a:t>
            </a:r>
          </a:p>
          <a:p>
            <a:r>
              <a:rPr lang="cs-CZ" dirty="0" smtClean="0"/>
              <a:t>vztahy ve vzdělávání </a:t>
            </a:r>
          </a:p>
          <a:p>
            <a:r>
              <a:rPr lang="cs-CZ" dirty="0" smtClean="0"/>
              <a:t>prostředí pro vzdělávání </a:t>
            </a:r>
          </a:p>
          <a:p>
            <a:r>
              <a:rPr lang="cs-CZ" dirty="0" smtClean="0"/>
              <a:t>průběh vzdělávání</a:t>
            </a:r>
          </a:p>
          <a:p>
            <a:r>
              <a:rPr lang="cs-CZ" dirty="0" smtClean="0"/>
              <a:t>výsledky 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akceptační forma</a:t>
            </a:r>
            <a:r>
              <a:rPr lang="cs-CZ" dirty="0" smtClean="0"/>
              <a:t> – dokumenty školské politiky, národní priority ve vzdělávání, koncepce zájmových skupin</a:t>
            </a:r>
          </a:p>
          <a:p>
            <a:r>
              <a:rPr lang="cs-CZ" i="1" dirty="0" smtClean="0"/>
              <a:t>projektová forma</a:t>
            </a:r>
            <a:r>
              <a:rPr lang="cs-CZ" dirty="0" smtClean="0"/>
              <a:t> – vzdělávací programy, učební plány a osnovy, standardy vzdělávání</a:t>
            </a:r>
          </a:p>
          <a:p>
            <a:r>
              <a:rPr lang="cs-CZ" i="1" dirty="0" smtClean="0"/>
              <a:t>realizovaná 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i="1" dirty="0" err="1" smtClean="0"/>
              <a:t>rezultátová</a:t>
            </a:r>
            <a:r>
              <a:rPr lang="cs-CZ" i="1" dirty="0" smtClean="0"/>
              <a:t> 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i="1" dirty="0" smtClean="0"/>
              <a:t>efektová forma</a:t>
            </a:r>
            <a:r>
              <a:rPr lang="cs-CZ" dirty="0" smtClean="0"/>
              <a:t> – efekty obsahu vzdělávání v profesní kariéře lidí, jejich politických postojích a pracovních schopnostech</a:t>
            </a:r>
          </a:p>
          <a:p>
            <a:pPr>
              <a:buNone/>
            </a:pPr>
            <a:r>
              <a:rPr lang="cs-CZ" dirty="0" smtClean="0"/>
              <a:t>Průcha 2005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vyvíjející a obměňující se proces ve shodě s potřebami a hodnotami společnosti a s potřebami žáků. Jedná se o živý dokument, který se mění především na základě zkušeností s jeho realizací v praxi.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oblasti vzdělávání Strategie 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848</Words>
  <Application>Microsoft Office PowerPoint</Application>
  <PresentationFormat>Předvádění na obrazovce (4:3)</PresentationFormat>
  <Paragraphs>138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Kurikulární politika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Priority 2016</vt:lpstr>
      <vt:lpstr>Školní vzdělávací program </vt:lpstr>
      <vt:lpstr>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21</cp:revision>
  <dcterms:created xsi:type="dcterms:W3CDTF">2013-02-18T13:49:15Z</dcterms:created>
  <dcterms:modified xsi:type="dcterms:W3CDTF">2016-02-24T15:34:55Z</dcterms:modified>
</cp:coreProperties>
</file>