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59" r:id="rId4"/>
    <p:sldId id="261" r:id="rId5"/>
    <p:sldId id="262" r:id="rId6"/>
    <p:sldId id="263" r:id="rId7"/>
    <p:sldId id="265" r:id="rId8"/>
    <p:sldId id="266" r:id="rId9"/>
    <p:sldId id="268" r:id="rId10"/>
    <p:sldId id="269" r:id="rId1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FFFF00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14176E0-8B69-427C-ADF1-1F24791E91F3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18BBA9E-0FCA-4639-86E0-096748A3AAF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5363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BCF88A0-4352-47B3-AFD5-35E2A7C4CF15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1164C-94B1-4FAB-8E49-E63501306A6F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5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99F6E-05EB-46CB-B23F-DE64D52C59A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344AF-0D58-4CCC-B8B4-16CB78DC6C4A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7A059-102C-41BC-AF45-67EBFBE5D8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2C55B-486D-4325-BAC2-4F27EEEF2104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2FA8B-AFEA-425E-B3BD-9AC7E0F768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311A5-B6DE-495C-9369-28E794D4F4D0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45184-6365-4A78-94C4-1F6D5CC08F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AD310-E3C0-4AA4-9101-F1A00762F9C9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DEB5B-3A72-4BD3-BE08-352D62F4EF2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7C793-263F-41EC-A6E7-120367C81C75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D03C9-B5C3-452D-969F-A1720B0D9E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78D3F-3B2E-460D-BB0C-BD8D79FA7390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8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5A79C-30B3-4645-A8E1-FF355CB078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91DF6-4169-4A72-ACCF-1C9D6CB17EB7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4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E5B13-6371-4991-82B3-82E46DD3E7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4FDC2-FCDB-4187-AD6E-F6F80DB57287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C6396-E709-441E-9180-A160F1345B7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4A83F-3958-49F6-ACF7-77593E059F15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7366F-CF15-43E6-9D30-E59D5B688A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s odříznutým a zakulaceným jedním rohem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úhlý trojúhelník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C24DD-898E-4A35-BD3C-1ABB1CB35043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1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8401C0-B320-47CC-BEBF-896ED19ECBF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Zástupný symbol pro nadpis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9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D5C9CA3-3C3F-4970-B66C-D76AE961F5A2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2AD02E8-A98E-4181-9CB9-614B48F15D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1033" name="Skupin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6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Halite_crystal.jpg" TargetMode="Externa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9/9e/Copper(II)_chloride.jpg" TargetMode="Externa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UF6.jpg" TargetMode="Externa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6"/>
          <p:cNvSpPr>
            <a:spLocks noGrp="1"/>
          </p:cNvSpPr>
          <p:nvPr>
            <p:ph type="ctrTitle"/>
          </p:nvPr>
        </p:nvSpPr>
        <p:spPr>
          <a:xfrm>
            <a:off x="571500" y="1785938"/>
            <a:ext cx="7772400" cy="147002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sz="4000" dirty="0" smtClean="0">
                <a:solidFill>
                  <a:schemeClr val="bg1"/>
                </a:solidFill>
              </a:rPr>
              <a:t/>
            </a:r>
            <a:br>
              <a:rPr lang="cs-CZ" sz="4000" dirty="0" smtClean="0">
                <a:solidFill>
                  <a:schemeClr val="bg1"/>
                </a:solidFill>
              </a:rPr>
            </a:br>
            <a:r>
              <a:rPr lang="cs-CZ" sz="4000" dirty="0" smtClean="0">
                <a:solidFill>
                  <a:schemeClr val="bg1"/>
                </a:solidFill>
              </a:rPr>
              <a:t>Halogenidy a jejich chemické vlastnosti</a:t>
            </a:r>
            <a:endParaRPr lang="cs-CZ" sz="4800" dirty="0" smtClean="0">
              <a:solidFill>
                <a:schemeClr val="bg1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976938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sz="2400" b="1" smtClean="0">
                <a:latin typeface="Times New Roman" pitchFamily="18" charset="0"/>
                <a:cs typeface="Times New Roman" pitchFamily="18" charset="0"/>
              </a:rPr>
              <a:t>Obr. 2: </a:t>
            </a:r>
            <a:r>
              <a:rPr lang="cs-CZ" sz="2400" smtClean="0"/>
              <a:t>Copper(II) chloride.jpg. In: </a:t>
            </a:r>
            <a:r>
              <a:rPr lang="cs-CZ" sz="2400" i="1" smtClean="0"/>
              <a:t>Wikipedia: the free encyclopedia</a:t>
            </a:r>
            <a:r>
              <a:rPr lang="cs-CZ" sz="2400" smtClean="0"/>
              <a:t> [online]. Creative Commons. San Francisco (CA): Wikimedia Foundation, 2001- [cit. 2012-12-10]. Dostupné z: http://cs.wikipedia.org/wiki/Soubor:Copper(II)_chloride.jpg</a:t>
            </a:r>
          </a:p>
          <a:p>
            <a:pPr>
              <a:buFont typeface="Wingdings 2" pitchFamily="18" charset="2"/>
              <a:buNone/>
            </a:pPr>
            <a:endParaRPr lang="cs-CZ" sz="2400" smtClean="0"/>
          </a:p>
          <a:p>
            <a:pPr>
              <a:buFont typeface="Wingdings 2" pitchFamily="18" charset="2"/>
              <a:buNone/>
            </a:pPr>
            <a:r>
              <a:rPr lang="cs-CZ" sz="2400" b="1" smtClean="0">
                <a:latin typeface="Times New Roman" pitchFamily="18" charset="0"/>
                <a:cs typeface="Times New Roman" pitchFamily="18" charset="0"/>
              </a:rPr>
              <a:t>Obr. 3: </a:t>
            </a:r>
            <a:r>
              <a:rPr lang="en-US" sz="2400" smtClean="0"/>
              <a:t>UF6.jpg. In: </a:t>
            </a:r>
            <a:r>
              <a:rPr lang="en-US" sz="2400" i="1" smtClean="0"/>
              <a:t>Wikipedia: the free encyclopedia</a:t>
            </a:r>
            <a:r>
              <a:rPr lang="en-US" sz="2400" smtClean="0"/>
              <a:t> [online]. Creative Commons. San Francisco (CA): Wikimedia Foundation, 2001- [cit. 2012-12-10]. Dostupné z: http://cs.wikipedia.org/wiki/Soubor:UF6.jpg</a:t>
            </a:r>
            <a:endParaRPr 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765175"/>
            <a:ext cx="8362950" cy="5903913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323850" y="2133600"/>
            <a:ext cx="8569325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Constantia" pitchFamily="18" charset="0"/>
              </a:rPr>
              <a:t> Halogenidy jsou dvouprvkové sloučeniny </a:t>
            </a:r>
            <a:r>
              <a:rPr lang="cs-CZ" sz="2400" b="1" i="1">
                <a:solidFill>
                  <a:srgbClr val="7030A0"/>
                </a:solidFill>
                <a:latin typeface="Constantia" pitchFamily="18" charset="0"/>
              </a:rPr>
              <a:t>halogenu</a:t>
            </a:r>
            <a:r>
              <a:rPr lang="cs-CZ" sz="2400" b="1" i="1">
                <a:latin typeface="Constantia" pitchFamily="18" charset="0"/>
              </a:rPr>
              <a:t> s </a:t>
            </a:r>
            <a:r>
              <a:rPr lang="cs-CZ" sz="2400" b="1" i="1">
                <a:solidFill>
                  <a:srgbClr val="7030A0"/>
                </a:solidFill>
                <a:latin typeface="Constantia" pitchFamily="18" charset="0"/>
              </a:rPr>
              <a:t>jiným prvkem </a:t>
            </a:r>
            <a:r>
              <a:rPr lang="cs-CZ" sz="2400" b="1" i="1">
                <a:latin typeface="Constantia" pitchFamily="18" charset="0"/>
              </a:rPr>
              <a:t>(který má menší elektronegativitu).</a:t>
            </a:r>
          </a:p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Constantia" pitchFamily="18" charset="0"/>
              </a:rPr>
              <a:t> Halogenidy jsou rovněž označovány jako </a:t>
            </a:r>
            <a:r>
              <a:rPr lang="cs-CZ" sz="2400" b="1" i="1">
                <a:solidFill>
                  <a:srgbClr val="7030A0"/>
                </a:solidFill>
                <a:latin typeface="Constantia" pitchFamily="18" charset="0"/>
              </a:rPr>
              <a:t>soli halogenovodíkových kyselin.</a:t>
            </a:r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323850" y="5732463"/>
            <a:ext cx="85693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Constantia" pitchFamily="18" charset="0"/>
              </a:rPr>
              <a:t> Atom halogenu má v halogenidech vždy oxidační číslo  </a:t>
            </a:r>
            <a:r>
              <a:rPr lang="cs-CZ" sz="2400" b="1" i="1">
                <a:latin typeface="Constantia" pitchFamily="18" charset="0"/>
                <a:sym typeface="Symbol" pitchFamily="18" charset="2"/>
              </a:rPr>
              <a:t>  </a:t>
            </a:r>
            <a:r>
              <a:rPr lang="cs-CZ" sz="2400" b="1" i="1">
                <a:solidFill>
                  <a:srgbClr val="7030A0"/>
                </a:solidFill>
                <a:latin typeface="Constantia" pitchFamily="18" charset="0"/>
                <a:sym typeface="Symbol" pitchFamily="18" charset="2"/>
              </a:rPr>
              <a:t>-I</a:t>
            </a:r>
            <a:endParaRPr lang="cs-CZ" sz="2400" b="1" i="1">
              <a:solidFill>
                <a:srgbClr val="7030A0"/>
              </a:solidFill>
              <a:latin typeface="Constantia" pitchFamily="18" charset="0"/>
            </a:endParaRPr>
          </a:p>
        </p:txBody>
      </p:sp>
      <p:sp>
        <p:nvSpPr>
          <p:cNvPr id="16388" name="TextovéPole 8"/>
          <p:cNvSpPr txBox="1">
            <a:spLocks noChangeArrowheads="1"/>
          </p:cNvSpPr>
          <p:nvPr/>
        </p:nvSpPr>
        <p:spPr bwMode="auto">
          <a:xfrm>
            <a:off x="395288" y="836613"/>
            <a:ext cx="77771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200" b="1">
                <a:latin typeface="Constantia" pitchFamily="18" charset="0"/>
              </a:rPr>
              <a:t>Charakteristické vlastnosti halogenidů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23850" y="1557338"/>
            <a:ext cx="7343775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Uveďte definici  HALOGENIDŮ: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50825" y="5229225"/>
            <a:ext cx="8893175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Jaké oxidační číslo má v halogenidech vždy atom halogenu?</a:t>
            </a:r>
          </a:p>
        </p:txBody>
      </p:sp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323850" y="4437063"/>
            <a:ext cx="87217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Constantia" pitchFamily="18" charset="0"/>
              </a:rPr>
              <a:t> Jsou to prvky </a:t>
            </a:r>
            <a:r>
              <a:rPr lang="cs-CZ" sz="2400" b="1" i="1">
                <a:solidFill>
                  <a:srgbClr val="7030A0"/>
                </a:solidFill>
                <a:latin typeface="Constantia" pitchFamily="18" charset="0"/>
              </a:rPr>
              <a:t>VII. A </a:t>
            </a:r>
            <a:r>
              <a:rPr lang="cs-CZ" sz="2400" b="1" i="1">
                <a:latin typeface="Constantia" pitchFamily="18" charset="0"/>
              </a:rPr>
              <a:t>skupiny: </a:t>
            </a:r>
            <a:r>
              <a:rPr lang="cs-CZ" sz="2400" b="1" i="1">
                <a:solidFill>
                  <a:srgbClr val="7030A0"/>
                </a:solidFill>
                <a:latin typeface="Constantia" pitchFamily="18" charset="0"/>
              </a:rPr>
              <a:t>fluor, chlor, brom, jod a astat 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476250" y="3933825"/>
            <a:ext cx="7343775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Vyjmenujte, které prvky představují halogeny: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 txBox="1">
            <a:spLocks noGrp="1"/>
          </p:cNvSpPr>
          <p:nvPr>
            <p:ph idx="1"/>
          </p:nvPr>
        </p:nvSpPr>
        <p:spPr>
          <a:xfrm>
            <a:off x="250825" y="692150"/>
            <a:ext cx="8435975" cy="493713"/>
          </a:xfrm>
        </p:spPr>
        <p:txBody>
          <a:bodyPr rtlCol="0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Na které skupiny dělíme halogenidy ?</a:t>
            </a:r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395288" y="1196975"/>
            <a:ext cx="82089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i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 IONTOVÉ HALOGENIDY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95288" y="2781300"/>
            <a:ext cx="8569325" cy="892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Charakterizujte 1. skupinu halogenidů a uveďte příklady</a:t>
            </a:r>
          </a:p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těchto halogenidů: </a:t>
            </a: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395288" y="3644900"/>
            <a:ext cx="836136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Constantia" pitchFamily="18" charset="0"/>
              </a:rPr>
              <a:t> 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Iontové halogenidy jsou sloučeniny </a:t>
            </a:r>
            <a:r>
              <a:rPr lang="cs-CZ" sz="2400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halogenů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s typickými </a:t>
            </a:r>
            <a:r>
              <a:rPr lang="cs-CZ" sz="2400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kovy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. </a:t>
            </a:r>
            <a:endParaRPr lang="cs-CZ" sz="2400" b="1" i="1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395288" y="1628775"/>
            <a:ext cx="83613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i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KOVALENTNÍ HALOGENIDY</a:t>
            </a:r>
          </a:p>
        </p:txBody>
      </p:sp>
      <p:sp>
        <p:nvSpPr>
          <p:cNvPr id="13" name="TextovéPole 12"/>
          <p:cNvSpPr txBox="1">
            <a:spLocks noChangeArrowheads="1"/>
          </p:cNvSpPr>
          <p:nvPr/>
        </p:nvSpPr>
        <p:spPr bwMode="auto">
          <a:xfrm>
            <a:off x="395288" y="2060575"/>
            <a:ext cx="85137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i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MOLEKULOVÉ HALOGENIDY</a:t>
            </a:r>
          </a:p>
        </p:txBody>
      </p:sp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395288" y="4437063"/>
            <a:ext cx="851376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V krystalové struktuře iontových halogenidů je atom halogenu vázán s atomem kovu </a:t>
            </a:r>
            <a:r>
              <a:rPr lang="cs-CZ" sz="2400" b="1" i="1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iontovou vazbou.</a:t>
            </a:r>
          </a:p>
        </p:txBody>
      </p:sp>
      <p:sp>
        <p:nvSpPr>
          <p:cNvPr id="15" name="TextovéPole 14"/>
          <p:cNvSpPr txBox="1">
            <a:spLocks noChangeArrowheads="1"/>
          </p:cNvSpPr>
          <p:nvPr/>
        </p:nvSpPr>
        <p:spPr bwMode="auto">
          <a:xfrm>
            <a:off x="395288" y="5229225"/>
            <a:ext cx="8666162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Typickými zástupci iontových halogenidů jsou např.: </a:t>
            </a:r>
          </a:p>
          <a:p>
            <a:r>
              <a:rPr lang="cs-CZ" sz="2400" b="1" i="1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NaCl 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– chlorid sodný, </a:t>
            </a:r>
            <a:r>
              <a:rPr lang="cs-CZ" sz="2400" b="1" i="1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KBr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– bromid draselný, </a:t>
            </a:r>
            <a:r>
              <a:rPr lang="cs-CZ" sz="2400" b="1" i="1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MgCl</a:t>
            </a:r>
            <a:r>
              <a:rPr lang="cs-CZ" sz="2400" b="1" i="1" baseline="-2500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– chlorid hořečnatý.</a:t>
            </a:r>
          </a:p>
          <a:p>
            <a:r>
              <a:rPr lang="cs-CZ" sz="2400" b="1" i="1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2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4" descr="http://upload.wikimedia.org/wikipedia/commons/thumb/1/10/Halite_crystal.jpg/250px-Halite_crystal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00338" y="1557338"/>
            <a:ext cx="3959225" cy="302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ástupný symbol pro obsah 3"/>
          <p:cNvSpPr txBox="1">
            <a:spLocks noGrp="1"/>
          </p:cNvSpPr>
          <p:nvPr>
            <p:ph idx="1"/>
          </p:nvPr>
        </p:nvSpPr>
        <p:spPr>
          <a:xfrm>
            <a:off x="457200" y="765175"/>
            <a:ext cx="8229600" cy="492125"/>
          </a:xfrm>
        </p:spPr>
        <p:txBody>
          <a:bodyPr rtlCol="0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Halit (Chlorid sodný - </a:t>
            </a:r>
            <a:r>
              <a:rPr lang="cs-CZ" b="1" dirty="0" err="1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NaCl</a:t>
            </a:r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cs-CZ" b="1" dirty="0" smtClean="0">
              <a:solidFill>
                <a:schemeClr val="accent1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18435" name="TextovéPole 6"/>
          <p:cNvSpPr txBox="1">
            <a:spLocks noChangeArrowheads="1"/>
          </p:cNvSpPr>
          <p:nvPr/>
        </p:nvSpPr>
        <p:spPr bwMode="auto">
          <a:xfrm>
            <a:off x="539750" y="1557338"/>
            <a:ext cx="13684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>
                <a:latin typeface="Times New Roman" pitchFamily="18" charset="0"/>
                <a:cs typeface="Times New Roman" pitchFamily="18" charset="0"/>
              </a:rPr>
              <a:t>Obr. 1: </a:t>
            </a: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611188" y="4868863"/>
            <a:ext cx="829786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Sůl kamenná je minerál, nachází se v přírodě, např. obsažen v mořské vodě.</a:t>
            </a:r>
            <a:endParaRPr lang="cs-CZ" sz="2400" b="1" i="1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611188" y="5661025"/>
            <a:ext cx="845026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Je to </a:t>
            </a:r>
            <a:r>
              <a:rPr lang="cs-CZ" sz="24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esenciální sloučenina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, tzn. </a:t>
            </a:r>
            <a:r>
              <a:rPr lang="cs-CZ" sz="24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nezbytná pro život 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a musíme ji přijímat v potravě.</a:t>
            </a:r>
            <a:endParaRPr lang="cs-CZ" sz="2400" b="1" i="1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395288" y="908050"/>
            <a:ext cx="8569325" cy="8937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Charakterizujte 2. skupinu halogenidů a uveďte příklad</a:t>
            </a:r>
          </a:p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takového halogenidu: </a:t>
            </a: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395288" y="1916113"/>
            <a:ext cx="836136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Constantia" pitchFamily="18" charset="0"/>
              </a:rPr>
              <a:t> 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Kovalentní halogenidy jsou sloučeniny </a:t>
            </a:r>
            <a:r>
              <a:rPr lang="cs-CZ" sz="2400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halogenů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cs-CZ" sz="2400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kovy ze střední části periodické soustavy prvků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. </a:t>
            </a:r>
            <a:endParaRPr lang="cs-CZ" sz="2400" b="1" i="1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395288" y="2997200"/>
            <a:ext cx="851376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V kovalentních halogenidech je atom halogenu s atomem kovu vázán </a:t>
            </a:r>
            <a:r>
              <a:rPr lang="cs-CZ" sz="2400" b="1" i="1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kovalentní vazbou.</a:t>
            </a:r>
          </a:p>
        </p:txBody>
      </p:sp>
      <p:sp>
        <p:nvSpPr>
          <p:cNvPr id="15" name="TextovéPole 14"/>
          <p:cNvSpPr txBox="1">
            <a:spLocks noChangeArrowheads="1"/>
          </p:cNvSpPr>
          <p:nvPr/>
        </p:nvSpPr>
        <p:spPr bwMode="auto">
          <a:xfrm>
            <a:off x="395288" y="4076700"/>
            <a:ext cx="8666162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Jako zástupce lze uvést např.: </a:t>
            </a:r>
            <a:r>
              <a:rPr lang="cs-CZ" sz="2400" b="1" i="1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CuCl</a:t>
            </a:r>
            <a:r>
              <a:rPr lang="cs-CZ" sz="2400" b="1" i="1" baseline="-2500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– chlorid měďnatý, v laboratoři se připravuje přímým slučováním z prvků za vysoké teploty, podle rovnice:</a:t>
            </a:r>
          </a:p>
          <a:p>
            <a:endParaRPr lang="cs-CZ" sz="2400" b="1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2400" b="1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Cu   +   Cl</a:t>
            </a:r>
            <a:r>
              <a:rPr lang="cs-CZ" sz="2400" b="1" baseline="-2500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+   </a:t>
            </a:r>
            <a:r>
              <a:rPr lang="cs-CZ" sz="2400" b="1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CuCl</a:t>
            </a:r>
            <a:r>
              <a:rPr lang="cs-CZ" sz="2400" b="1" baseline="-2500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endParaRPr lang="cs-CZ" sz="2400" b="1" baseline="-2500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3"/>
          <p:cNvSpPr txBox="1">
            <a:spLocks noGrp="1"/>
          </p:cNvSpPr>
          <p:nvPr>
            <p:ph idx="1"/>
          </p:nvPr>
        </p:nvSpPr>
        <p:spPr>
          <a:xfrm>
            <a:off x="457200" y="765175"/>
            <a:ext cx="8229600" cy="492125"/>
          </a:xfrm>
        </p:spPr>
        <p:txBody>
          <a:bodyPr rtlCol="0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Chlorid měďnatý – CuCl</a:t>
            </a:r>
            <a:r>
              <a:rPr lang="cs-CZ" b="1" baseline="-25000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2</a:t>
            </a:r>
            <a:endParaRPr lang="cs-CZ" b="1" dirty="0" smtClean="0">
              <a:solidFill>
                <a:schemeClr val="accent1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20482" name="TextovéPole 6"/>
          <p:cNvSpPr txBox="1">
            <a:spLocks noChangeArrowheads="1"/>
          </p:cNvSpPr>
          <p:nvPr/>
        </p:nvSpPr>
        <p:spPr bwMode="auto">
          <a:xfrm>
            <a:off x="539750" y="1484313"/>
            <a:ext cx="13684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>
                <a:latin typeface="Times New Roman" pitchFamily="18" charset="0"/>
                <a:cs typeface="Times New Roman" pitchFamily="18" charset="0"/>
              </a:rPr>
              <a:t>Obr. 2: </a:t>
            </a: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611188" y="4868863"/>
            <a:ext cx="82978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Chlorid měďnatý se používá při výrobě umělých hmot (plastů), ale také jako složka pyrotechnických směsí, kdy při hoření způsobuje zelenomodré zbarvení plamene.</a:t>
            </a:r>
            <a:endParaRPr lang="cs-CZ" sz="2400" b="1" i="1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4" name="Picture 2" descr="Soubor:Copper(II) chloride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00338" y="1557338"/>
            <a:ext cx="3959225" cy="273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395288" y="908050"/>
            <a:ext cx="8569325" cy="8937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Charakterizujte 3. skupinu halogenidů a uveďte příklad</a:t>
            </a:r>
          </a:p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takového halogenidu: </a:t>
            </a: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395288" y="1844675"/>
            <a:ext cx="83613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Molekulové halogenidy jsou sloučeniny </a:t>
            </a:r>
            <a:r>
              <a:rPr lang="cs-CZ" sz="2400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halogenů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cs-CZ" sz="2400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nekovy, polokovy a některými kovy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, jejichž atomy mají vysoké oxidační číslo. </a:t>
            </a:r>
            <a:endParaRPr lang="cs-CZ" sz="2400" b="1" i="1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395288" y="2997200"/>
            <a:ext cx="85137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Molekulové halogenidy vytvářejí molekuly, ve kterých je atom halogenu s atomem kovu vázán </a:t>
            </a:r>
            <a:r>
              <a:rPr lang="cs-CZ" sz="2400" b="1" i="1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kovalentní vazbou, 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podobně jako je tomu u předchozí skupiny. </a:t>
            </a:r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395288" y="4292600"/>
            <a:ext cx="856932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Významným zástupcem molekulových halogenidů </a:t>
            </a:r>
          </a:p>
          <a:p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je např.: UF</a:t>
            </a:r>
            <a:r>
              <a:rPr lang="cs-CZ" sz="2400" b="1" i="1" baseline="-2500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cs-CZ" sz="2400" b="1" i="1" baseline="-2500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– fluorid uranový, který se v laboratoři připravuje složitým postupem, reakcí kyseliny fluorovodíkové s  oxidem uraničitým.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3"/>
          <p:cNvSpPr txBox="1">
            <a:spLocks noGrp="1"/>
          </p:cNvSpPr>
          <p:nvPr>
            <p:ph idx="1"/>
          </p:nvPr>
        </p:nvSpPr>
        <p:spPr>
          <a:xfrm>
            <a:off x="457200" y="765175"/>
            <a:ext cx="8229600" cy="492125"/>
          </a:xfrm>
        </p:spPr>
        <p:txBody>
          <a:bodyPr rtlCol="0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Fluorid uranový – UF</a:t>
            </a:r>
            <a:r>
              <a:rPr lang="cs-CZ" b="1" baseline="-25000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6</a:t>
            </a:r>
          </a:p>
        </p:txBody>
      </p:sp>
      <p:sp>
        <p:nvSpPr>
          <p:cNvPr id="22530" name="TextovéPole 6"/>
          <p:cNvSpPr txBox="1">
            <a:spLocks noChangeArrowheads="1"/>
          </p:cNvSpPr>
          <p:nvPr/>
        </p:nvSpPr>
        <p:spPr bwMode="auto">
          <a:xfrm>
            <a:off x="539750" y="1484313"/>
            <a:ext cx="13684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>
                <a:latin typeface="Times New Roman" pitchFamily="18" charset="0"/>
                <a:cs typeface="Times New Roman" pitchFamily="18" charset="0"/>
              </a:rPr>
              <a:t>Obr. 3: </a:t>
            </a: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611188" y="4149725"/>
            <a:ext cx="829786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Fluorid uranový tvoří bílé krystalky a patři k </a:t>
            </a:r>
            <a:r>
              <a:rPr lang="cs-CZ" sz="24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nejjedovatějším anorganickým sloučeninám. </a:t>
            </a:r>
          </a:p>
        </p:txBody>
      </p:sp>
      <p:pic>
        <p:nvPicPr>
          <p:cNvPr id="22532" name="Picture 2" descr="UF6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213" y="1628775"/>
            <a:ext cx="3024187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611188" y="5157788"/>
            <a:ext cx="845026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Používá se na výrobu paliva pro </a:t>
            </a:r>
            <a:r>
              <a:rPr lang="cs-CZ" sz="2400" b="1" i="1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atomové elektrárny 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a náplně </a:t>
            </a:r>
            <a:r>
              <a:rPr lang="cs-CZ" sz="2400" b="1" i="1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atomových bomb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24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6192838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b="1" smtClean="0"/>
              <a:t>Citace:</a:t>
            </a:r>
          </a:p>
          <a:p>
            <a:pPr>
              <a:buFont typeface="Wingdings 2" pitchFamily="18" charset="2"/>
              <a:buNone/>
            </a:pPr>
            <a:r>
              <a:rPr lang="en-US" sz="2400" smtClean="0"/>
              <a:t>Halogenidy. In: </a:t>
            </a:r>
            <a:r>
              <a:rPr lang="en-US" sz="2400" i="1" smtClean="0"/>
              <a:t>Wikipedia: the free encyclopedia</a:t>
            </a:r>
            <a:r>
              <a:rPr lang="en-US" sz="2400" smtClean="0"/>
              <a:t> [online]. Creative Commons. San Francisco (CA): Wikimedia Foundation, 2001- [cit. 2012-12-10]. Dostupné z: http://cs.wikipedia.org/wiki/Halogenidy</a:t>
            </a:r>
            <a:endParaRPr lang="cs-CZ" sz="2400" smtClean="0"/>
          </a:p>
          <a:p>
            <a:pPr>
              <a:buFont typeface="Wingdings 2" pitchFamily="18" charset="2"/>
              <a:buNone/>
            </a:pPr>
            <a:endParaRPr lang="cs-CZ" sz="2400" b="1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cs-CZ" sz="2400" b="1" smtClean="0">
                <a:latin typeface="Times New Roman" pitchFamily="18" charset="0"/>
                <a:cs typeface="Times New Roman" pitchFamily="18" charset="0"/>
              </a:rPr>
              <a:t>Obr. 1: </a:t>
            </a:r>
            <a:r>
              <a:rPr lang="cs-CZ" sz="2400" smtClean="0"/>
              <a:t>DULYAN, Aram. Halite crystal.jpg. In: </a:t>
            </a:r>
            <a:r>
              <a:rPr lang="cs-CZ" sz="2400" i="1" smtClean="0"/>
              <a:t>Wikipedia: the free encyclopedia</a:t>
            </a:r>
            <a:r>
              <a:rPr lang="cs-CZ" sz="2400" smtClean="0"/>
              <a:t> [online]. Creative Commons. San Francisco (CA): Wikimedia Foundation, 2001- [cit. 2012-12-10]. Dostupné z: http://cs.wikipedia.org/wiki/Soubor:Halite_crystal.jpg</a:t>
            </a:r>
            <a:endParaRPr lang="cs-CZ" sz="2400" b="1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cs-CZ" sz="2400" b="1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cs-CZ" sz="2400" b="1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cs-CZ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451</TotalTime>
  <Words>601</Words>
  <Application>Microsoft Office PowerPoint</Application>
  <PresentationFormat>Předvádění na obrazovce (4:3)</PresentationFormat>
  <Paragraphs>65</Paragraphs>
  <Slides>10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Tok</vt:lpstr>
      <vt:lpstr> Halogenidy a jejich chemické vlastnosti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Halogenidy a jejich chemické vlastnosti</dc:title>
  <dc:creator>Ptacek</dc:creator>
  <cp:lastModifiedBy>Ptacek</cp:lastModifiedBy>
  <cp:revision>33</cp:revision>
  <dcterms:created xsi:type="dcterms:W3CDTF">2012-12-09T17:03:42Z</dcterms:created>
  <dcterms:modified xsi:type="dcterms:W3CDTF">2015-02-28T09:23:01Z</dcterms:modified>
</cp:coreProperties>
</file>