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9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615" autoAdjust="0"/>
    <p:restoredTop sz="94660"/>
  </p:normalViewPr>
  <p:slideViewPr>
    <p:cSldViewPr>
      <p:cViewPr varScale="1">
        <p:scale>
          <a:sx n="102" d="100"/>
          <a:sy n="102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4CDC69E-AA69-41BE-A4AA-7D7417EF79C6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094C393-AAC7-43EF-B412-60725552A7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179D7F-90A6-4F60-83F8-B730158CD2C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81E5C-D121-4A74-B101-D92DE902183F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C1DD2-E3F0-415B-9D7E-FBA12581CB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BE841-BD68-4095-9501-F18AE6EB1711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05CB1-C32A-4967-9602-5DE9ADC8F4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304B6-28AB-4B20-9476-DE7A56602AF5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F8B45-F7CE-4746-8D43-3251C7F602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CE477-FAE8-45F0-85DE-A34884EC0750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19B4E-03CB-45B5-98AB-9D89BF33C2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D07D4-E77F-410F-BAA0-3D5F6385A675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47FBE-9527-421A-A9A4-1BF76C9119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CDAC0-713E-42CD-AFD8-1EC99A2C7E7E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5DFBE-C79E-4123-BE47-A2456CE7EB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F9A3D-5A39-4AA9-BA1B-5F1D0D10EABB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C1577-50D0-4B73-89D8-E88344747F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345A6-CFD3-435B-B79C-A9C0EF343014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4D81C-9014-418C-AB75-A34CEA2FBE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85F29-1915-4B07-88FB-2D61E728B2FA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EB9C3-B1C7-4951-A6E4-A8F3DD8BFD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92455-D27C-4A13-8EF8-217C52B6A4BD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274AE-620C-463A-BA6B-6D3FEB52CD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FE135-62BF-430D-8BDC-DF3C02CA72EC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AA6F5-E86C-4A3D-8DB2-5ED1921688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CE8AD4-FE92-410F-89EF-BB119F4C4C98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2C0930-E801-4E98-BEB4-B4ACFEDD13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Kyseliny a jejich chemické vlastnosti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2060575"/>
            <a:ext cx="8569325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Kyseliny jsou látky, které jsou schopné ze své molekuly </a:t>
            </a:r>
            <a:r>
              <a:rPr lang="cs-CZ" sz="2400" b="1" i="1">
                <a:solidFill>
                  <a:srgbClr val="FF0000"/>
                </a:solidFill>
                <a:latin typeface="Constantia" pitchFamily="18" charset="0"/>
              </a:rPr>
              <a:t>odštěpit</a:t>
            </a:r>
            <a:r>
              <a:rPr lang="cs-CZ" sz="2400" b="1" i="1">
                <a:latin typeface="Constantia" pitchFamily="18" charset="0"/>
              </a:rPr>
              <a:t> vodíkový kation </a:t>
            </a:r>
            <a:r>
              <a:rPr lang="cs-CZ" sz="2400" b="1" i="1">
                <a:solidFill>
                  <a:srgbClr val="FF0000"/>
                </a:solidFill>
                <a:latin typeface="Constantia" pitchFamily="18" charset="0"/>
              </a:rPr>
              <a:t>H</a:t>
            </a:r>
            <a:r>
              <a:rPr lang="cs-CZ" sz="2400" b="1" i="1" baseline="30000">
                <a:solidFill>
                  <a:srgbClr val="FF0000"/>
                </a:solidFill>
                <a:latin typeface="Constantia" pitchFamily="18" charset="0"/>
              </a:rPr>
              <a:t>+</a:t>
            </a:r>
            <a:r>
              <a:rPr lang="cs-CZ" sz="2400" b="1" i="1">
                <a:latin typeface="Constantia" pitchFamily="18" charset="0"/>
              </a:rPr>
              <a:t> (proton):</a:t>
            </a:r>
          </a:p>
          <a:p>
            <a:endParaRPr lang="cs-CZ" sz="2400" b="1" i="1">
              <a:solidFill>
                <a:srgbClr val="7030A0"/>
              </a:solidFill>
              <a:latin typeface="Constantia" pitchFamily="18" charset="0"/>
            </a:endParaRPr>
          </a:p>
          <a:p>
            <a:pPr algn="ctr"/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HCl   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cs-CZ" sz="24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cs-CZ" sz="24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  Cl</a:t>
            </a:r>
            <a:r>
              <a:rPr lang="cs-CZ" sz="3000" b="1" baseline="50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</a:t>
            </a:r>
            <a:endParaRPr lang="cs-CZ" sz="2400" b="1" i="1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16387" name="TextovéPole 8"/>
          <p:cNvSpPr txBox="1">
            <a:spLocks noChangeArrowheads="1"/>
          </p:cNvSpPr>
          <p:nvPr/>
        </p:nvSpPr>
        <p:spPr bwMode="auto">
          <a:xfrm>
            <a:off x="395288" y="836613"/>
            <a:ext cx="77771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>
                <a:latin typeface="Constantia" pitchFamily="18" charset="0"/>
              </a:rPr>
              <a:t>Charakteristika kyselin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3850" y="1557338"/>
            <a:ext cx="734377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jsou to kyseliny ?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850" y="4437063"/>
            <a:ext cx="80645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Vodíkový kation </a:t>
            </a:r>
            <a:r>
              <a:rPr lang="cs-CZ" sz="2400" b="1" i="1">
                <a:solidFill>
                  <a:srgbClr val="FF0000"/>
                </a:solidFill>
                <a:latin typeface="Constantia" pitchFamily="18" charset="0"/>
              </a:rPr>
              <a:t>H</a:t>
            </a:r>
            <a:r>
              <a:rPr lang="cs-CZ" sz="2400" b="1" i="1" baseline="30000">
                <a:solidFill>
                  <a:srgbClr val="FF0000"/>
                </a:solidFill>
                <a:latin typeface="Constantia" pitchFamily="18" charset="0"/>
              </a:rPr>
              <a:t>+ </a:t>
            </a:r>
            <a:r>
              <a:rPr lang="cs-CZ" sz="2400" b="1" i="1">
                <a:latin typeface="Constantia" pitchFamily="18" charset="0"/>
              </a:rPr>
              <a:t>, který není schopen samostatné existence, proto reaguje nejčastěji s vodou a vzniká tzv. </a:t>
            </a:r>
            <a:r>
              <a:rPr lang="cs-CZ" sz="2400" b="1" i="1">
                <a:solidFill>
                  <a:srgbClr val="FF0000"/>
                </a:solidFill>
                <a:latin typeface="Constantia" pitchFamily="18" charset="0"/>
              </a:rPr>
              <a:t>hydroxoniový kation</a:t>
            </a:r>
            <a:r>
              <a:rPr lang="cs-CZ" sz="2400" b="1" i="1">
                <a:latin typeface="Constantia" pitchFamily="18" charset="0"/>
              </a:rPr>
              <a:t>:</a:t>
            </a:r>
          </a:p>
          <a:p>
            <a:pPr algn="ctr"/>
            <a:endParaRPr lang="cs-CZ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ctr"/>
            <a:r>
              <a:rPr lang="cs-CZ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cs-CZ" sz="24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cs-CZ" sz="24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+   H</a:t>
            </a:r>
            <a:r>
              <a:rPr lang="cs-CZ" sz="2400" b="1" baseline="-2500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O   +   </a:t>
            </a:r>
            <a:r>
              <a:rPr lang="cs-CZ" sz="24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cs-CZ" sz="2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cs-CZ" sz="2400" b="1" i="1">
                <a:latin typeface="Constantia" pitchFamily="18" charset="0"/>
              </a:rPr>
              <a:t> </a:t>
            </a:r>
            <a:endParaRPr lang="cs-CZ" sz="2400" b="1" i="1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76250" y="3933825"/>
            <a:ext cx="734377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dělá z kyseliny kyselinu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2565400"/>
            <a:ext cx="8569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Žíravost kyselin zapříčiňuje hydroxoniový kationt </a:t>
            </a:r>
            <a:r>
              <a:rPr lang="cs-CZ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cs-CZ" sz="2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, který způsobuje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štěpení molekul bílkovin a tuků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v živých tkáních, což se projevuje poškozením (poleptáním) těchto tkání. 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3850" y="2060575"/>
            <a:ext cx="734377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Čím je způsoben žíravý účinek kyselin ?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850" y="5445125"/>
            <a:ext cx="8721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Kyseliny dělíme na </a:t>
            </a:r>
            <a:r>
              <a:rPr lang="cs-CZ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anorganické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(minerální), např.: kyselina sírová – </a:t>
            </a:r>
            <a:r>
              <a:rPr lang="cs-CZ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400" b="1" i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i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a  </a:t>
            </a:r>
            <a:r>
              <a:rPr lang="cs-CZ" sz="2400" b="1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organické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, např.: octová kyselina – </a:t>
            </a:r>
            <a:r>
              <a:rPr lang="cs-CZ" sz="2400" b="1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cs-CZ" sz="2400" b="1" i="1" baseline="-250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COOH.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76250" y="4941888"/>
            <a:ext cx="834390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dělíme kyseliny z hlediska oborů studia chemie 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23850" y="765175"/>
            <a:ext cx="7993063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V jakém rozpouštědle se kyseliny dobře rozpouští ?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23850" y="1268413"/>
            <a:ext cx="8874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Kyseliny se dobře rozpouští ve vodě. </a:t>
            </a:r>
            <a:endParaRPr lang="cs-CZ" sz="2400" b="1" i="1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95288" y="3860800"/>
            <a:ext cx="8569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Při styku s pokožkou, jí kyseliny odebírají vodu a způsobují popáleniny. </a:t>
            </a:r>
            <a:endParaRPr lang="cs-CZ" sz="2400" b="1" i="1">
              <a:solidFill>
                <a:srgbClr val="7030A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2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0825" y="836613"/>
            <a:ext cx="889317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nejčastěji vyrábějí anorganické kyseliny ?</a:t>
            </a:r>
            <a:endParaRPr lang="cs-CZ" sz="2600" b="1" dirty="0">
              <a:solidFill>
                <a:srgbClr val="CC66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288" y="1412875"/>
            <a:ext cx="836136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Nejčastějším způsobem výroby anorganických kyselin je reakce příslušného kyselinotvorného oxidu s vodou </a:t>
            </a:r>
          </a:p>
          <a:p>
            <a:r>
              <a:rPr lang="cs-CZ" sz="2400" b="1" i="1">
                <a:latin typeface="Constantia" pitchFamily="18" charset="0"/>
              </a:rPr>
              <a:t>(např. výroba </a:t>
            </a:r>
            <a:r>
              <a:rPr lang="cs-CZ" sz="2400" b="1" i="1">
                <a:solidFill>
                  <a:srgbClr val="0070C0"/>
                </a:solidFill>
                <a:latin typeface="Constantia" pitchFamily="18" charset="0"/>
              </a:rPr>
              <a:t>kyseliny sírové </a:t>
            </a:r>
            <a:r>
              <a:rPr lang="cs-CZ" sz="2400" b="1" i="1">
                <a:latin typeface="Constantia" pitchFamily="18" charset="0"/>
              </a:rPr>
              <a:t>reakcí </a:t>
            </a:r>
            <a:r>
              <a:rPr lang="cs-CZ" sz="2400" b="1" i="1">
                <a:solidFill>
                  <a:srgbClr val="0070C0"/>
                </a:solidFill>
                <a:latin typeface="Constantia" pitchFamily="18" charset="0"/>
              </a:rPr>
              <a:t>oxidu sírového </a:t>
            </a:r>
            <a:r>
              <a:rPr lang="cs-CZ" sz="2400" b="1" i="1">
                <a:latin typeface="Constantia" pitchFamily="18" charset="0"/>
              </a:rPr>
              <a:t>s </a:t>
            </a:r>
            <a:r>
              <a:rPr lang="cs-CZ" sz="2400" b="1" i="1">
                <a:solidFill>
                  <a:srgbClr val="0070C0"/>
                </a:solidFill>
                <a:latin typeface="Constantia" pitchFamily="18" charset="0"/>
              </a:rPr>
              <a:t>vodou</a:t>
            </a:r>
            <a:r>
              <a:rPr lang="cs-CZ" sz="2400" b="1" i="1">
                <a:latin typeface="Constantia" pitchFamily="18" charset="0"/>
              </a:rPr>
              <a:t>): </a:t>
            </a:r>
            <a:endParaRPr lang="cs-CZ" sz="2400" b="1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+   H</a:t>
            </a:r>
            <a:r>
              <a:rPr lang="cs-CZ" sz="2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H</a:t>
            </a:r>
            <a:r>
              <a:rPr lang="cs-CZ" sz="2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SO</a:t>
            </a:r>
            <a:r>
              <a:rPr lang="cs-CZ" sz="2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cs-CZ" sz="2400" b="1" i="1">
                <a:solidFill>
                  <a:srgbClr val="0070C0"/>
                </a:solidFill>
                <a:latin typeface="Constantia" pitchFamily="18" charset="0"/>
              </a:rPr>
              <a:t>  </a:t>
            </a:r>
            <a:endParaRPr lang="cs-CZ" sz="24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395288" y="4581525"/>
            <a:ext cx="86661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Při práci s koncentrovanými kyselinami se chráníme používáním gumových rukavic, obličejového štítu nebo alespoň ochranných brýlí. 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0825" y="3644900"/>
            <a:ext cx="9045575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Která bezpečnostní opatření musíme dodržovat při práci s koncentrovanými kyselinami ?</a:t>
            </a:r>
            <a:endParaRPr lang="cs-CZ" sz="2600" b="1" dirty="0">
              <a:solidFill>
                <a:srgbClr val="CC66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95288" y="908050"/>
            <a:ext cx="8569325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první pomoc při polití kyselinou: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288" y="1484313"/>
            <a:ext cx="83613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Potřísněný oděv odstraníme z těla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288" y="1989138"/>
            <a:ext cx="85137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Postižené místo oplachujeme silným proudem vody (použití pouze malého množství vody by mohlo účinky kyselin ještě zhoršit).</a:t>
            </a:r>
            <a:endParaRPr lang="cs-CZ" sz="2400" b="1" i="1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Picture 2" descr="žírav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4005263"/>
            <a:ext cx="36718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ovéPole 8"/>
          <p:cNvSpPr txBox="1">
            <a:spLocks noChangeArrowheads="1"/>
          </p:cNvSpPr>
          <p:nvPr/>
        </p:nvSpPr>
        <p:spPr bwMode="auto">
          <a:xfrm>
            <a:off x="468313" y="3357563"/>
            <a:ext cx="69119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Obr. 1: výstražný symbol pro žíravé látky (tzv. piktogram)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61928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b="1" smtClean="0"/>
              <a:t>Citace:</a:t>
            </a:r>
          </a:p>
          <a:p>
            <a:pPr>
              <a:buFont typeface="Wingdings 2" pitchFamily="18" charset="2"/>
              <a:buNone/>
            </a:pPr>
            <a:endParaRPr lang="cs-CZ" sz="2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Obr. 1:</a:t>
            </a:r>
            <a:r>
              <a:rPr lang="it-IT" sz="2400" smtClean="0"/>
              <a:t>CÍDLOVÁ, Hana, Miroslav FIALA a Irena PLUCKOVÁ. Piktogramy. [online]. [cit. 2012-12-11]. Dostupné z: http://www.ped.muni.cz/wchem/sm/hc/labtech/pages/piktogramy.html</a:t>
            </a:r>
            <a:endParaRPr lang="cs-CZ" sz="2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sz="2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sz="2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507</TotalTime>
  <Words>321</Words>
  <Application>Microsoft Office PowerPoint</Application>
  <PresentationFormat>Předvádění na obrazovce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 Kyseliny a jejich chemické vlastnosti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Oxidy a jejich chemické vlastnosti</dc:title>
  <dc:creator>Ptacek</dc:creator>
  <cp:lastModifiedBy>Ptacek</cp:lastModifiedBy>
  <cp:revision>58</cp:revision>
  <dcterms:created xsi:type="dcterms:W3CDTF">2012-12-11T09:38:18Z</dcterms:created>
  <dcterms:modified xsi:type="dcterms:W3CDTF">2015-02-28T09:23:49Z</dcterms:modified>
</cp:coreProperties>
</file>