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5" r:id="rId4"/>
    <p:sldId id="267" r:id="rId5"/>
    <p:sldId id="259" r:id="rId6"/>
    <p:sldId id="26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3300"/>
    <a:srgbClr val="9966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31B69-3706-49AC-939C-7C5AA7E69625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1E28E-4540-4303-A323-2F152E1A10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Tvorba chemických vzorců solí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Chemické vzorce solí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162880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Vytvořte vzorec DUSIČNANU SODNÉHO:</a:t>
            </a:r>
            <a:endParaRPr lang="cs-CZ" sz="2400" dirty="0">
              <a:solidFill>
                <a:srgbClr val="0099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2132856"/>
            <a:ext cx="8433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Vycházejme ze skutečnosti, že každou sůl lze vytvořit reakcí </a:t>
            </a:r>
            <a:r>
              <a:rPr lang="cs-CZ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KYSELINY s HYDROXIDEM.</a:t>
            </a:r>
            <a:endParaRPr lang="cs-CZ" sz="2400" dirty="0">
              <a:solidFill>
                <a:srgbClr val="0099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335699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cs-CZ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Mnemotechnická pomůcka: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39552" y="4221088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Kyselina = maminka      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dává miminku jméno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Hydroxid = tatínek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 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dává miminku příjmení</a:t>
            </a:r>
            <a:endParaRPr lang="cs-CZ" sz="2400" b="1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Sůl = miminko                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po mamince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jméno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 po</a:t>
            </a:r>
          </a:p>
          <a:p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                                         tatínkovi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příjmení</a:t>
            </a:r>
            <a:endParaRPr lang="cs-CZ" sz="2400" b="1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3528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Tatínek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Hydroxid 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Maminka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Kyselina dusičná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191683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Miminko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2636912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získáme „spermii“ ?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395288" y="3140968"/>
            <a:ext cx="8497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“ získáme odštěpením všech hydroxidových (OH)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skupin z hydroxidu:</a:t>
            </a:r>
          </a:p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-   OH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1520" y="4653136"/>
            <a:ext cx="88653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získáme „vajíčko“ ?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323528" y="5157192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Vajíčko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“ získáme  odštěpením všech vodíkových iontů (H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z kyseliny: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HNO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-   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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5E-6 -1.48148E-6 L 2.5E-6 -0.0196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0 L -1.38889E-6 -0.03356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0.0125 L -1.38889E-6 -2.96296E-6 " pathEditMode="relative" rAng="0" ptsTypes="AA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7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5536" y="357301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spermie    +     vajíčko             —›    miminko    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422108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cs-CZ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+       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—›      NaNO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23528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spermie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kation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vajíčko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dusičnanový anion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191683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Miminko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1520" y="2852936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Ze „spermie“ a „vajíčka“ složte „miminko“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4941168"/>
            <a:ext cx="8865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se stane s odštěpenými ionty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800" b="1" baseline="4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800" b="1" baseline="4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?</a:t>
            </a:r>
            <a:endParaRPr lang="cs-CZ" sz="2800" b="1" baseline="40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5445224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pocházející z kyseliny a 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pocházející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z hydroxidu se sloučí na vodu: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+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   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3.33333E-6 L -1.38889E-6 -0.01273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6" grpId="0"/>
      <p:bldP spid="27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solí: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dusičnan barnatý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síran hlinitý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manganistan draselný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uhličitan vápenatý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chlornan železitý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err="1" smtClean="0"/>
              <a:t>osmičelan</a:t>
            </a:r>
            <a:r>
              <a:rPr lang="cs-CZ" sz="2400" b="1" i="1" dirty="0" smtClean="0"/>
              <a:t> hořečnatý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dusitan strontnatý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křemičitan sodný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779912" y="1412875"/>
            <a:ext cx="2160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Ba(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779912" y="1844675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Al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779912" y="2276475"/>
            <a:ext cx="3456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KMnO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779912" y="2781300"/>
            <a:ext cx="2592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779912" y="3213100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779912" y="3644900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Mg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5 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779912" y="4076700"/>
            <a:ext cx="23042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aseline="-25000" dirty="0" smtClean="0"/>
          </a:p>
          <a:p>
            <a:pPr>
              <a:buFont typeface="Symbol"/>
              <a:buChar char="®"/>
            </a:pP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779912" y="450850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Na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cs typeface="Times New Roman" pitchFamily="18" charset="0"/>
              </a:rPr>
              <a:t>PTÁČEK, Petr. VYUŽITÍ MNEMOTECHNICKÝCH POMŮCEK PŘI VÝUCE CHEMICKÉHO NÁZVOSLOVÍ NA ZÁKLADNÍ ŠKOLE. </a:t>
            </a:r>
            <a:r>
              <a:rPr lang="cs-CZ" sz="2400" b="1" dirty="0" err="1" smtClean="0">
                <a:cs typeface="Times New Roman" pitchFamily="18" charset="0"/>
              </a:rPr>
              <a:t>Journal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of</a:t>
            </a:r>
            <a:r>
              <a:rPr lang="cs-CZ" sz="2400" b="1" dirty="0" smtClean="0">
                <a:cs typeface="Times New Roman" pitchFamily="18" charset="0"/>
              </a:rPr>
              <a:t> Technology </a:t>
            </a:r>
            <a:r>
              <a:rPr lang="cs-CZ" sz="2400" b="1" dirty="0" err="1" smtClean="0">
                <a:cs typeface="Times New Roman" pitchFamily="18" charset="0"/>
              </a:rPr>
              <a:t>and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Information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Education</a:t>
            </a:r>
            <a:r>
              <a:rPr lang="cs-CZ" sz="2400" dirty="0" smtClean="0">
                <a:cs typeface="Times New Roman" pitchFamily="18" charset="0"/>
              </a:rPr>
              <a:t>, Ústí nad Labem: Univerzita J. E. </a:t>
            </a:r>
            <a:r>
              <a:rPr lang="cs-CZ" sz="2400" dirty="0" err="1" smtClean="0">
                <a:cs typeface="Times New Roman" pitchFamily="18" charset="0"/>
              </a:rPr>
              <a:t>Purkyně</a:t>
            </a:r>
            <a:r>
              <a:rPr lang="cs-CZ" sz="2400" dirty="0" smtClean="0">
                <a:cs typeface="Times New Roman" pitchFamily="18" charset="0"/>
              </a:rPr>
              <a:t> Ústí nad Labem, 2011, 1, od s. 44-47, 4 s. ISSN 1803-537X. 2011.</a:t>
            </a:r>
            <a:endParaRPr lang="cs-CZ" sz="2400" smtClean="0">
              <a:cs typeface="Times New Roman" pitchFamily="18" charset="0"/>
            </a:endParaRP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Současné chemické názvosloví / Jaroslav Blažek. - 3. </a:t>
            </a:r>
            <a:r>
              <a:rPr lang="cs-CZ" sz="2400" dirty="0" err="1" smtClean="0"/>
              <a:t>vyd</a:t>
            </a:r>
            <a:r>
              <a:rPr lang="cs-CZ" sz="2400" dirty="0" smtClean="0"/>
              <a:t>. - Praha : Státní pedagogické nakladatelství, 1979. - 122 s.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Fikr</a:t>
            </a:r>
            <a:r>
              <a:rPr lang="cs-CZ" sz="2400" dirty="0" smtClean="0"/>
              <a:t> J.: Jak porozumíme chemickým vzorcům a rovnicím. Společnost pro odbornou literaturu - </a:t>
            </a:r>
            <a:r>
              <a:rPr lang="cs-CZ" sz="2400" dirty="0" err="1" smtClean="0"/>
              <a:t>Barister</a:t>
            </a:r>
            <a:r>
              <a:rPr lang="cs-CZ" sz="2400" dirty="0" smtClean="0"/>
              <a:t> &amp; </a:t>
            </a:r>
            <a:r>
              <a:rPr lang="cs-CZ" sz="2400" dirty="0" err="1" smtClean="0"/>
              <a:t>Principal</a:t>
            </a:r>
            <a:r>
              <a:rPr lang="cs-CZ" sz="2400" dirty="0" smtClean="0"/>
              <a:t>, Brno 2007.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703</TotalTime>
  <Words>338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Tvorba chemických vzorců solí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43</cp:revision>
  <dcterms:created xsi:type="dcterms:W3CDTF">2013-01-10T18:08:52Z</dcterms:created>
  <dcterms:modified xsi:type="dcterms:W3CDTF">2015-04-11T13:31:31Z</dcterms:modified>
</cp:coreProperties>
</file>