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8" r:id="rId5"/>
    <p:sldId id="261" r:id="rId6"/>
    <p:sldId id="263" r:id="rId7"/>
    <p:sldId id="269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90DD4-AAA4-414C-ABB4-9EA13707507D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8C156-5646-4A78-BDF4-629E9D20B4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mmonia_tepida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Uhličitan vápenatý 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348880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4800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cs-CZ" sz="48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5661248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Mnoho živočichů  (např. koráli, prvoci, měkkýši) si takto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 vápence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tvoří tělní schránky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536" y="836712"/>
            <a:ext cx="874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Vznik a význam uhličitanu vápenatého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chemický vzorec UHLIČITANU VÁPENATÉHO: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4221088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biochemického původu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vzniká ve  specializovaných buňkách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(např. kostní buňky,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buňky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pláště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mekkýšů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buňky prvoků, buňky korálů, atd.), které jej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dokáží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syntetizovat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35699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jakým způsobem v přírodě vzniká uhličitan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vápenatý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76470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Z kterých výchozích látek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dokáží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živé buňky syntetizovat vápenec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628800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vápenatých iontů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cs-CZ" sz="2400" b="1" i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které přijímáme v potravě.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2276872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oxidu uhličitého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který v našich buňkách vzniká při štěpení živin jako odpadní látka.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14096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Reakce musí probíhat v prostředí vody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5" descr="Dírkonošec Ammonia tepida s panožkami">
            <a:hlinkClick r:id="rId3" tooltip="Dírkonošec Ammonia tepida s panožkami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221088"/>
            <a:ext cx="4536504" cy="2484512"/>
          </a:xfrm>
          <a:prstGeom prst="rect">
            <a:avLst/>
          </a:prstGeom>
          <a:noFill/>
        </p:spPr>
      </p:pic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3789040"/>
            <a:ext cx="8882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1.: mikroskopický snímek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Dírkonošce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528" y="3717032"/>
            <a:ext cx="87213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Slabá kyselina uhličitá se sama rozpadá (disociuje) na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hydrogenuhličitanové anionty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vodíkové kationty: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  H</a:t>
            </a:r>
            <a:r>
              <a:rPr lang="cs-CZ" sz="36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251520" y="764704"/>
            <a:ext cx="8892480" cy="9725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reakce a v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yjádřete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chemickými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rovnicemi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jak probíhá syntéza uhličitanu vápenatého v živých buňkách: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1700808"/>
            <a:ext cx="8738119" cy="219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 uhličitý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produkovaný buňkami jako odpadní látka se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rozpouští ve vodě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obsažené v buňce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slabá kyselina uhličitá: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36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5301208"/>
            <a:ext cx="88737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Hydrogenuhličitanové anionty pak reagují s vápenatými ionty z potravy za vzniku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hydrogenuhličitanu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vápenatého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2HCO</a:t>
            </a:r>
            <a:r>
              <a:rPr lang="cs-CZ" sz="3600" b="1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baseline="5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Ca</a:t>
            </a:r>
            <a:r>
              <a:rPr lang="cs-CZ" sz="36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764704"/>
            <a:ext cx="836131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Hydrogenuhličitan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vápenatý je rozpustný ve vodě, ale buňky jej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dokáží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vyloučit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v nerozpustné formě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uhličitanu vápenatého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132856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této podobě je uhličitan vápenatý ukládán do mezibuněčných prostor mezi kostními buňkami a způsobuje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tvrdost a pevnost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kostí a zubů.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328498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Stejně je tomu při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tvorbě schránek různých živočichů -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měkkýši, koráli, prvoci atd.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 descr="http://nd01.jxs.cz/523/748/9ce758f80a_35018037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933056"/>
            <a:ext cx="5256584" cy="2743201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323528" y="443711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2.: Schránky mořských korálů tvořené uhličitanem vápenatým.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70080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- uhličitan vápenatý se v čisté vodě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NEROZPOUŠTÍ.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7" y="3933056"/>
            <a:ext cx="85689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Dešťová voda reaguje v atmosféře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 oxidem uhličitým (CO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který se v ní rozpouští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692696"/>
            <a:ext cx="874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Krasové jevy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1196752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Je uhličitan vápenatý rozpustný v čisté vodě ?</a:t>
            </a:r>
          </a:p>
        </p:txBody>
      </p:sp>
      <p:sp>
        <p:nvSpPr>
          <p:cNvPr id="15" name="Zástupný symbol pro obsah 4"/>
          <p:cNvSpPr txBox="1">
            <a:spLocks/>
          </p:cNvSpPr>
          <p:nvPr/>
        </p:nvSpPr>
        <p:spPr>
          <a:xfrm>
            <a:off x="251520" y="2348880"/>
            <a:ext cx="886536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 Lze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dešťovou vodu označit jako čistou vodu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285293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dešťová voda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čistá voda.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>
          <a:xfrm>
            <a:off x="403920" y="3501008"/>
            <a:ext cx="886536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Vysvětlete,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proč má dešťová voda slabě kyselý charakter: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7" y="4725144"/>
            <a:ext cx="872135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kyselinotvorný oxid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což znamená, že při rozpouštění ve vodě vzniká kyselina – v tomto případě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velmi slabá kyselina uhličitá:</a:t>
            </a:r>
          </a:p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484784"/>
            <a:ext cx="851371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typické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že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rozpouští v kyselém prostředí -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čímž vzniká sloučenina, která už ve vodě rozpustná je  </a:t>
            </a:r>
            <a:r>
              <a:rPr lang="cs-CZ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hydrogenuhličitan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vápenatý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 algn="ctr"/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6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+ 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   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7" y="4437112"/>
            <a:ext cx="8568951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Když padá kapka vody obsahující rozpuštěný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24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ze stropu jeskyně,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odpařuje se z ní voda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vyprchává oxid uhličitý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čímž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vylučuje pevný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což je materiál, z něhož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krápník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2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CO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cs-CZ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179512" y="980728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typická reakce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 kyselém prostředí ?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>
          <a:xfrm>
            <a:off x="251520" y="3501008"/>
            <a:ext cx="9017768" cy="9725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Vysvětlete,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jak z roztoku </a:t>
            </a:r>
            <a:r>
              <a:rPr kumimoji="0" lang="cs-CZ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hydrogenuhličitanu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vápenatého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vzniká krápník: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39552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3: Krápníky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445224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Protože  se do nich přidávají potravinářské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kyseliny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kyselina fosforečná), které rozpouštějí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zubní sklovině.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t2.gstatic.com/images?q=tbn:ANd9GcSxGhFO6LfEdjDjcWml-Hm79RZDx_bBQZQYqHqWqmfPIeUagYE8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484784"/>
            <a:ext cx="3600400" cy="2520280"/>
          </a:xfrm>
          <a:prstGeom prst="rect">
            <a:avLst/>
          </a:prstGeom>
          <a:noFill/>
        </p:spPr>
      </p:pic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179512" y="4509120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způsobují nápoje typu Cola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jiné sladkokyselé nápoje kazivost zubů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</a:t>
            </a:r>
            <a:r>
              <a:rPr lang="cs-CZ" sz="2400" dirty="0" smtClean="0"/>
              <a:t>Soubor:</a:t>
            </a:r>
            <a:r>
              <a:rPr lang="cs-CZ" sz="2400" dirty="0" err="1" smtClean="0"/>
              <a:t>Ammonia</a:t>
            </a:r>
            <a:r>
              <a:rPr lang="cs-CZ" sz="2400" dirty="0" smtClean="0"/>
              <a:t> </a:t>
            </a:r>
            <a:r>
              <a:rPr lang="cs-CZ" sz="2400" dirty="0" err="1" smtClean="0"/>
              <a:t>tepida.jpg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2013-01-22]. Dostupné z: http://cs.wikipedia.org/wiki/Soubor:Ammonia_tepida.jpg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467544" y="364502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2:</a:t>
            </a:r>
            <a:r>
              <a:rPr lang="cs-CZ" sz="2400" dirty="0" smtClean="0"/>
              <a:t> Koráli. [online]. [cit. 2013-01-22]. Dostupné z: http://masch.blog.cz/0810/rude-more-1-koralove-zahrady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479715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r>
              <a:rPr lang="cs-CZ" sz="2400" dirty="0" smtClean="0"/>
              <a:t>Krápníky. [online]. [cit. 2013-01-22]. Dostupné z: http://www.</a:t>
            </a:r>
            <a:r>
              <a:rPr lang="cs-CZ" sz="2400" dirty="0" err="1" smtClean="0"/>
              <a:t>punkevni</a:t>
            </a:r>
            <a:r>
              <a:rPr lang="cs-CZ" sz="2400" dirty="0" smtClean="0"/>
              <a:t>-</a:t>
            </a:r>
            <a:r>
              <a:rPr lang="cs-CZ" sz="2400" dirty="0" err="1" smtClean="0"/>
              <a:t>jeskyne.cz</a:t>
            </a:r>
            <a:r>
              <a:rPr lang="cs-CZ" sz="2400" dirty="0" smtClean="0"/>
              <a:t>/</a:t>
            </a:r>
            <a:r>
              <a:rPr lang="cs-CZ" sz="2400" dirty="0" err="1" smtClean="0"/>
              <a:t>vznikaji</a:t>
            </a:r>
            <a:r>
              <a:rPr lang="cs-CZ" sz="2400" dirty="0" smtClean="0"/>
              <a:t>-</a:t>
            </a:r>
            <a:r>
              <a:rPr lang="cs-CZ" sz="2400" dirty="0" err="1" smtClean="0"/>
              <a:t>krapniky.php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1128</TotalTime>
  <Words>612</Words>
  <Application>Microsoft Office PowerPoint</Application>
  <PresentationFormat>Předvádění na obrazovce (4:3)</PresentationFormat>
  <Paragraphs>63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Uhličitan vápenatý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Uhličitan vápenatý (vápenec)</dc:title>
  <dc:creator>Ptacek</dc:creator>
  <cp:lastModifiedBy>Ptacek</cp:lastModifiedBy>
  <cp:revision>127</cp:revision>
  <dcterms:created xsi:type="dcterms:W3CDTF">2013-01-18T13:29:07Z</dcterms:created>
  <dcterms:modified xsi:type="dcterms:W3CDTF">2015-04-11T13:28:45Z</dcterms:modified>
</cp:coreProperties>
</file>