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6" r:id="rId2"/>
    <p:sldId id="258" r:id="rId3"/>
    <p:sldId id="260" r:id="rId4"/>
    <p:sldId id="261" r:id="rId5"/>
    <p:sldId id="265" r:id="rId6"/>
    <p:sldId id="263" r:id="rId7"/>
    <p:sldId id="264" r:id="rId8"/>
    <p:sldId id="268" r:id="rId9"/>
    <p:sldId id="279" r:id="rId10"/>
    <p:sldId id="286" r:id="rId11"/>
    <p:sldId id="287" r:id="rId12"/>
    <p:sldId id="288" r:id="rId13"/>
    <p:sldId id="262" r:id="rId14"/>
    <p:sldId id="266" r:id="rId15"/>
    <p:sldId id="267" r:id="rId16"/>
    <p:sldId id="289" r:id="rId17"/>
    <p:sldId id="269" r:id="rId18"/>
    <p:sldId id="270" r:id="rId19"/>
    <p:sldId id="280" r:id="rId20"/>
    <p:sldId id="278" r:id="rId21"/>
    <p:sldId id="275" r:id="rId22"/>
    <p:sldId id="274" r:id="rId23"/>
    <p:sldId id="282" r:id="rId24"/>
    <p:sldId id="281" r:id="rId25"/>
    <p:sldId id="283" r:id="rId26"/>
    <p:sldId id="284" r:id="rId27"/>
    <p:sldId id="285" r:id="rId28"/>
    <p:sldId id="271" r:id="rId29"/>
    <p:sldId id="272" r:id="rId30"/>
    <p:sldId id="273" r:id="rId31"/>
    <p:sldId id="257" r:id="rId32"/>
    <p:sldId id="259" r:id="rId33"/>
    <p:sldId id="276" r:id="rId34"/>
    <p:sldId id="277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C5488-A048-41C8-B5AB-AD9D6EA2191F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27102-1E3E-4704-BB41-35A859F85321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3108A-D348-44EE-8F77-EACB4337E18D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course/view.php?id=63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ace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www.ped.muni.cz/wlib/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d.muni.cz/wpsy/dotazy_odkazy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 smtClean="0"/>
              <a:t>Seminář Specializační studium </a:t>
            </a:r>
            <a:r>
              <a:rPr lang="cs-CZ" i="1" dirty="0" smtClean="0"/>
              <a:t>2014/2015</a:t>
            </a: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metod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(kde hledat dotazníky – příklad)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Projekt práce - struktura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popis řešeného problému;  </a:t>
            </a:r>
          </a:p>
          <a:p>
            <a:r>
              <a:rPr lang="cs-CZ" smtClean="0"/>
              <a:t>uvedení do kontextu problému v rámci současného stavu oboru (přehled literatury); </a:t>
            </a:r>
          </a:p>
          <a:p>
            <a:r>
              <a:rPr lang="cs-CZ" smtClean="0"/>
              <a:t>určit cíle práce;</a:t>
            </a:r>
          </a:p>
          <a:p>
            <a:r>
              <a:rPr lang="cs-CZ" smtClean="0"/>
              <a:t>objasnit, jak se bude postupovat, aby se cílů dosáhlo.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Struktura práce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smtClean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Část praktická (výzkumná) – ormulace problému, výzkumné otázky (a z nich vyplývající hypotézy), popis zvolených metod, popis zkoumaných osob, popis výsledků, 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Závěr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Přílohy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smtClean="0"/>
              <a:t>K tématu je vhodné si obstarat </a:t>
            </a:r>
            <a:r>
              <a:rPr lang="cs-CZ" sz="2400" u="sng" smtClean="0"/>
              <a:t>přiměřené</a:t>
            </a:r>
            <a:r>
              <a:rPr lang="cs-CZ" sz="2400" smtClean="0"/>
              <a:t> množství literatury ;)</a:t>
            </a:r>
          </a:p>
          <a:p>
            <a:r>
              <a:rPr lang="cs-CZ" sz="2400" smtClean="0"/>
              <a:t>Literaturu může doporučit vedoucí, důležitý je i vlastní výběr</a:t>
            </a:r>
          </a:p>
          <a:p>
            <a:r>
              <a:rPr lang="cs-CZ" sz="2400" smtClean="0"/>
              <a:t>Průběžně je velmi dobré psát si poznámky a vytvářet seznam literatury </a:t>
            </a:r>
          </a:p>
          <a:p>
            <a:pPr lvl="1"/>
            <a:r>
              <a:rPr lang="cs-CZ" sz="2000" smtClean="0"/>
              <a:t>(„Odkud, doprčic, byla ta modrá knížka? A tohle jsem našel kde?“)</a:t>
            </a:r>
          </a:p>
          <a:p>
            <a:pPr lvl="1"/>
            <a:r>
              <a:rPr lang="cs-CZ" sz="2000" smtClean="0"/>
              <a:t>Od začátku podle normy ISO 690, ISO 690-2</a:t>
            </a:r>
          </a:p>
          <a:p>
            <a:pPr lvl="2"/>
            <a:r>
              <a:rPr lang="cs-CZ" sz="1800" smtClean="0"/>
              <a:t>Kurs na </a:t>
            </a:r>
            <a:r>
              <a:rPr lang="cs-CZ" sz="1800" smtClean="0">
                <a:hlinkClick r:id="rId3"/>
              </a:rPr>
              <a:t>http://moodlinka.ped.muni.cz/course/view.php?id=632</a:t>
            </a:r>
            <a:r>
              <a:rPr lang="cs-CZ" sz="1800" smtClean="0"/>
              <a:t>  </a:t>
            </a:r>
          </a:p>
          <a:p>
            <a:pPr lvl="2"/>
            <a:r>
              <a:rPr lang="cs-CZ" sz="1800" smtClean="0"/>
              <a:t>Užitečný on-line nástroj </a:t>
            </a:r>
            <a:r>
              <a:rPr lang="cs-CZ" sz="1800" smtClean="0">
                <a:hlinkClick r:id="rId4"/>
              </a:rPr>
              <a:t>http://www.citace.com/</a:t>
            </a:r>
            <a:r>
              <a:rPr lang="cs-CZ" sz="1800" smtClean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81185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/>
              <a:t>PedF</a:t>
            </a:r>
            <a:r>
              <a:rPr lang="cs-CZ" sz="2000" dirty="0"/>
              <a:t> MU - </a:t>
            </a:r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ped.muni.cz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wlib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V angličtině - </a:t>
            </a:r>
            <a:r>
              <a:rPr lang="cs-CZ" sz="1800" dirty="0">
                <a:hlinkClick r:id="rId3"/>
              </a:rPr>
              <a:t>http://www.</a:t>
            </a:r>
            <a:r>
              <a:rPr lang="cs-CZ" sz="1800" dirty="0" err="1">
                <a:hlinkClick r:id="rId3"/>
              </a:rPr>
              <a:t>ped.muni.cz</a:t>
            </a:r>
            <a:r>
              <a:rPr lang="cs-CZ" sz="1800" dirty="0">
                <a:hlinkClick r:id="rId3"/>
              </a:rPr>
              <a:t>/</a:t>
            </a:r>
            <a:r>
              <a:rPr lang="cs-CZ" sz="1800" dirty="0" err="1">
                <a:hlinkClick r:id="rId3"/>
              </a:rPr>
              <a:t>wlib</a:t>
            </a:r>
            <a:r>
              <a:rPr lang="cs-CZ" sz="1800" dirty="0">
                <a:hlinkClick r:id="rId3"/>
              </a:rPr>
              <a:t>/</a:t>
            </a:r>
            <a:r>
              <a:rPr lang="cs-CZ" sz="1800" dirty="0"/>
              <a:t> (doporučuji encyklopedie a </a:t>
            </a:r>
            <a:r>
              <a:rPr lang="cs-CZ" sz="1800" dirty="0" err="1"/>
              <a:t>eBrary</a:t>
            </a:r>
            <a:r>
              <a:rPr lang="cs-CZ" sz="1800" dirty="0"/>
              <a:t> </a:t>
            </a:r>
            <a:r>
              <a:rPr lang="cs-CZ" sz="1800" dirty="0" err="1"/>
              <a:t>Education</a:t>
            </a:r>
            <a:r>
              <a:rPr lang="cs-CZ" sz="1800" dirty="0" smtClean="0"/>
              <a:t>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err="1" smtClean="0"/>
              <a:t>Google</a:t>
            </a:r>
            <a:r>
              <a:rPr lang="cs-CZ" sz="1800" dirty="0" smtClean="0"/>
              <a:t> </a:t>
            </a:r>
            <a:r>
              <a:rPr lang="cs-CZ" sz="1800" dirty="0" err="1" smtClean="0"/>
              <a:t>books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 smtClean="0">
                <a:hlinkClick r:id="rId5"/>
              </a:rPr>
              <a:t>Pedagogika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Čs. psychologie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e-psychologie</a:t>
            </a:r>
            <a:r>
              <a:rPr lang="cs-CZ" sz="2000" dirty="0" smtClean="0"/>
              <a:t>, Studia </a:t>
            </a:r>
            <a:r>
              <a:rPr lang="cs-CZ" sz="2000" dirty="0" err="1" smtClean="0"/>
              <a:t>Paedagogica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Školský </a:t>
            </a:r>
            <a:r>
              <a:rPr lang="cs-CZ" sz="2000" dirty="0" err="1" smtClean="0">
                <a:hlinkClick r:id="rId8"/>
              </a:rPr>
              <a:t>psychológ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/>
              </a:rPr>
              <a:t>Orbis </a:t>
            </a:r>
            <a:r>
              <a:rPr lang="cs-CZ" sz="2000" dirty="0" err="1" smtClean="0">
                <a:hlinkClick r:id="rId9"/>
              </a:rPr>
              <a:t>Scholae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/>
              </a:rPr>
              <a:t>Pedagogika.sk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11"/>
              </a:rPr>
              <a:t>Journal</a:t>
            </a:r>
            <a:r>
              <a:rPr lang="cs-CZ" sz="2000" dirty="0" smtClean="0">
                <a:hlinkClick r:id="rId11"/>
              </a:rPr>
              <a:t> </a:t>
            </a:r>
            <a:r>
              <a:rPr lang="cs-CZ" sz="2000" dirty="0" err="1" smtClean="0">
                <a:hlinkClick r:id="rId11"/>
              </a:rPr>
              <a:t>of</a:t>
            </a:r>
            <a:r>
              <a:rPr lang="cs-CZ" sz="2000" dirty="0" smtClean="0">
                <a:hlinkClick r:id="rId11"/>
              </a:rPr>
              <a:t> Pedagogy / Pedagogický </a:t>
            </a:r>
            <a:r>
              <a:rPr lang="cs-CZ" sz="2000" dirty="0" err="1" smtClean="0">
                <a:hlinkClick r:id="rId11"/>
              </a:rPr>
              <a:t>casopis</a:t>
            </a:r>
            <a:r>
              <a:rPr lang="cs-CZ" sz="2000" dirty="0" smtClean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 smtClean="0"/>
              <a:t>Scholar</a:t>
            </a:r>
            <a:r>
              <a:rPr lang="cs-CZ" sz="1600" dirty="0" smtClean="0"/>
              <a:t> </a:t>
            </a:r>
            <a:r>
              <a:rPr lang="cs-CZ" sz="1600" dirty="0" err="1" smtClean="0"/>
              <a:t>google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organizací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katalogu knihovny PedF MU a dalších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českém interentu (seznam, google)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smtClean="0">
                <a:hlinkClick r:id="rId3"/>
              </a:rPr>
              <a:t>http://www.ped.muni.cz/wlib/</a:t>
            </a:r>
            <a:r>
              <a:rPr lang="cs-CZ" sz="1800" smtClean="0"/>
              <a:t> </a:t>
            </a:r>
          </a:p>
          <a:p>
            <a:pPr lvl="3">
              <a:lnSpc>
                <a:spcPct val="90000"/>
              </a:lnSpc>
            </a:pPr>
            <a:r>
              <a:rPr lang="cs-CZ" sz="1600" smtClean="0"/>
              <a:t>BLACKWELL SYNERGY </a:t>
            </a:r>
          </a:p>
          <a:p>
            <a:pPr lvl="3">
              <a:lnSpc>
                <a:spcPct val="90000"/>
              </a:lnSpc>
            </a:pPr>
            <a:r>
              <a:rPr lang="cs-CZ" sz="1600" smtClean="0"/>
              <a:t>EBRARY Education </a:t>
            </a:r>
          </a:p>
          <a:p>
            <a:pPr lvl="3">
              <a:lnSpc>
                <a:spcPct val="90000"/>
              </a:lnSpc>
            </a:pPr>
            <a:r>
              <a:rPr lang="cs-CZ" sz="1600" smtClean="0"/>
              <a:t>Elektronická knihovna časopisů na MU </a:t>
            </a:r>
          </a:p>
          <a:p>
            <a:pPr lvl="3">
              <a:lnSpc>
                <a:spcPct val="90000"/>
              </a:lnSpc>
            </a:pPr>
            <a:r>
              <a:rPr lang="cs-CZ" sz="1600" smtClean="0"/>
              <a:t>ERIC - Educational Resource Information Center </a:t>
            </a:r>
          </a:p>
          <a:p>
            <a:pPr lvl="3">
              <a:lnSpc>
                <a:spcPct val="90000"/>
              </a:lnSpc>
            </a:pPr>
            <a:r>
              <a:rPr lang="cs-CZ" sz="1600" smtClean="0"/>
              <a:t>JSTOR - JOURNAL STORAGE </a:t>
            </a:r>
          </a:p>
          <a:p>
            <a:pPr lvl="3">
              <a:lnSpc>
                <a:spcPct val="90000"/>
              </a:lnSpc>
            </a:pPr>
            <a:r>
              <a:rPr lang="cs-CZ" sz="1600" smtClean="0"/>
              <a:t>PROQUEST 5000 </a:t>
            </a:r>
          </a:p>
          <a:p>
            <a:pPr lvl="3">
              <a:lnSpc>
                <a:spcPct val="90000"/>
              </a:lnSpc>
            </a:pPr>
            <a:r>
              <a:rPr lang="cs-CZ" sz="1600" smtClean="0"/>
              <a:t>(…)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Elektronické zdroje na MU</a:t>
            </a:r>
            <a:br>
              <a:rPr lang="cs-CZ" dirty="0" smtClean="0"/>
            </a:br>
            <a:r>
              <a:rPr lang="cs-CZ" dirty="0" err="1" smtClean="0"/>
              <a:t>ezdroje.muni.cz</a:t>
            </a:r>
            <a:endParaRPr lang="cs-CZ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78347"/>
            <a:ext cx="8153400" cy="433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</a:t>
            </a:r>
            <a:r>
              <a:rPr lang="en-GB" b="1" dirty="0" err="1" smtClean="0"/>
              <a:t>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err="1" smtClean="0"/>
              <a:t>scholar.google.cz</a:t>
            </a:r>
            <a:endParaRPr lang="cs-CZ" dirty="0" smtClean="0"/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4164"/>
            <a:ext cx="7740352" cy="5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EBRARY EDUCATION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71625"/>
            <a:ext cx="8237537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ERIC (</a:t>
            </a:r>
            <a:r>
              <a:rPr lang="cs-CZ" dirty="0" err="1" smtClean="0"/>
              <a:t>eric.ed.gov</a:t>
            </a:r>
            <a:r>
              <a:rPr lang="cs-CZ" dirty="0" smtClean="0"/>
              <a:t>)</a:t>
            </a:r>
            <a:endParaRPr lang="cs-CZ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038406" cy="45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smtClean="0"/>
              <a:t>Nepracujte s programovým vybavením, se kterým neumíte ;)</a:t>
            </a:r>
          </a:p>
          <a:p>
            <a:r>
              <a:rPr lang="cs-CZ" sz="2400" smtClean="0"/>
              <a:t>Zálohujte průběžně svou práci a nejméně 2x a na různé datové nosiče (flash disk, CD-RW) a aspoň jednu zálohu mějte jinde, než máte PC (krádež, požár… ;)</a:t>
            </a:r>
          </a:p>
          <a:p>
            <a:r>
              <a:rPr lang="cs-CZ" sz="2400" smtClean="0"/>
              <a:t>Udržujte i archiv starších verzí práce… pro případ, že aktuální dokument zhavaruje</a:t>
            </a:r>
          </a:p>
          <a:p>
            <a:r>
              <a:rPr lang="cs-CZ" sz="2400" smtClean="0"/>
              <a:t>Sežeňte si někoho, kdo si po Vás práci přečte (20x viděná hloupost je „neviditelná“)</a:t>
            </a:r>
          </a:p>
          <a:p>
            <a:r>
              <a:rPr lang="cs-CZ" sz="2400" smtClean="0"/>
              <a:t>Nezapomeňte zkontrolovat titulní stranu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Rozsah práce má být 40 stran</a:t>
            </a:r>
          </a:p>
          <a:p>
            <a:r>
              <a:rPr lang="cs-CZ" smtClean="0"/>
              <a:t>Šablona k dispozici</a:t>
            </a:r>
          </a:p>
          <a:p>
            <a:pPr lvl="1"/>
            <a:r>
              <a:rPr lang="cs-CZ" sz="1600" smtClean="0">
                <a:hlinkClick r:id="rId3"/>
              </a:rPr>
              <a:t>http://moodlinka.ped.muni.cz/mod/resource/view.php?id=12931</a:t>
            </a:r>
            <a:r>
              <a:rPr lang="cs-CZ" smtClean="0"/>
              <a:t> </a:t>
            </a:r>
          </a:p>
          <a:p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50" y="3471863"/>
            <a:ext cx="5657850" cy="338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Závěrečná práce - úvodem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  <a:p>
            <a:r>
              <a:rPr lang="cs-CZ" smtClean="0"/>
              <a:t>Jak vybrat téma a jak s ním pracovat?</a:t>
            </a:r>
          </a:p>
          <a:p>
            <a:r>
              <a:rPr lang="cs-CZ" smtClean="0"/>
              <a:t>Jak vybrat vedoucího?</a:t>
            </a:r>
          </a:p>
          <a:p>
            <a:r>
              <a:rPr lang="cs-CZ" smtClean="0"/>
              <a:t>Struktura práce.</a:t>
            </a:r>
          </a:p>
          <a:p>
            <a:r>
              <a:rPr lang="cs-CZ" smtClean="0"/>
              <a:t>Metodologie práce.</a:t>
            </a:r>
          </a:p>
          <a:p>
            <a:r>
              <a:rPr lang="cs-CZ" smtClean="0"/>
              <a:t>Práce s literaturou.</a:t>
            </a:r>
          </a:p>
          <a:p>
            <a:r>
              <a:rPr lang="cs-CZ" smtClean="0"/>
              <a:t>Technické aspekty práce.</a:t>
            </a:r>
          </a:p>
          <a:p>
            <a:r>
              <a:rPr lang="cs-CZ" smtClean="0"/>
              <a:t>Prezentace práce a její obhajoba.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Výsledky </a:t>
            </a:r>
          </a:p>
          <a:p>
            <a:pPr lvl="1"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Úvod do pedagogického výzkumu</a:t>
            </a:r>
            <a:r>
              <a:rPr lang="cs-CZ" sz="1800" smtClean="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Výzkumné metody v pedagogice</a:t>
            </a:r>
            <a:r>
              <a:rPr lang="cs-CZ" sz="1800" smtClean="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E-učebnica metodológie kvantitatívneho výskumu - </a:t>
            </a:r>
            <a:r>
              <a:rPr lang="cs-CZ" sz="1800" smtClean="0">
                <a:hlinkClick r:id="rId3"/>
              </a:rPr>
              <a:t>http://www.e-metodologia.fedu.uniba.sk/</a:t>
            </a:r>
            <a:r>
              <a:rPr lang="cs-CZ" sz="1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ŠVAŘÍČEK, R., ŠEĎOVÁ, K. (Eds.) </a:t>
            </a:r>
            <a:r>
              <a:rPr lang="cs-CZ" sz="1800" i="1" smtClean="0"/>
              <a:t>Kvalitativní výzkum v pedagogických vědách: pravidla hry</a:t>
            </a:r>
            <a:r>
              <a:rPr lang="cs-CZ" sz="1800" smtClean="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MAREŠ, J., GAVORA, P. </a:t>
            </a:r>
            <a:r>
              <a:rPr lang="cs-CZ" sz="1800" i="1" smtClean="0"/>
              <a:t>Anglicko - český pedagogický slovník.</a:t>
            </a:r>
            <a:r>
              <a:rPr lang="cs-CZ" sz="1800" smtClean="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PRůCHA, J., WALTEROVÁ, E., MAREŠ, J. </a:t>
            </a:r>
            <a:r>
              <a:rPr lang="cs-CZ" sz="1800" i="1" smtClean="0"/>
              <a:t>Pedagogický slovník</a:t>
            </a:r>
            <a:r>
              <a:rPr lang="cs-CZ" sz="1800" smtClean="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SPOUSTA, Vladimír. </a:t>
            </a:r>
            <a:r>
              <a:rPr lang="cs-CZ" sz="1800" i="1" smtClean="0"/>
              <a:t>Vádemékum autora odborné a vědecké práce (se zaměřením na práce pedagogické)</a:t>
            </a:r>
            <a:r>
              <a:rPr lang="cs-CZ" sz="1800" smtClean="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ČMEJRKOVÁ, S.; DANEŠ, F.; SVĚTLÁ, D. </a:t>
            </a:r>
            <a:r>
              <a:rPr lang="cs-CZ" sz="1800" i="1" smtClean="0"/>
              <a:t>Jak napsat odborný text</a:t>
            </a:r>
            <a:r>
              <a:rPr lang="cs-CZ" sz="1800" smtClean="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ECO, Umberto. </a:t>
            </a:r>
            <a:r>
              <a:rPr lang="cs-CZ" sz="1800" i="1" smtClean="0"/>
              <a:t>Jak napsat diplomovou práci</a:t>
            </a:r>
            <a:r>
              <a:rPr lang="cs-CZ" sz="1800" smtClean="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b="1" smtClean="0"/>
              <a:t>Jak psát a upravovat diplomovou práci</a:t>
            </a:r>
            <a:r>
              <a:rPr lang="cs-CZ" smtClean="0"/>
              <a:t> (e-learning PdF MU, kol. autorů)</a:t>
            </a:r>
          </a:p>
          <a:p>
            <a:pPr lvl="1"/>
            <a:r>
              <a:rPr lang="cs-CZ" sz="1600" smtClean="0">
                <a:hlinkClick r:id="rId3"/>
              </a:rPr>
              <a:t>http://moodlinka.ped.muni.cz/mod/resource/view.php?id=12931</a:t>
            </a:r>
            <a:r>
              <a:rPr lang="cs-CZ" smtClean="0">
                <a:hlinkClick r:id="rId3"/>
              </a:rPr>
              <a:t> </a:t>
            </a:r>
            <a:endParaRPr lang="cs-CZ" smtClean="0"/>
          </a:p>
          <a:p>
            <a:r>
              <a:rPr lang="cs-CZ" smtClean="0"/>
              <a:t>Odkazy na stránkách Kpsych PedF MU</a:t>
            </a:r>
          </a:p>
          <a:p>
            <a:pPr lvl="1"/>
            <a:r>
              <a:rPr lang="cs-CZ" sz="1600" smtClean="0">
                <a:hlinkClick r:id="rId4"/>
              </a:rPr>
              <a:t>http://www.ped.muni.cz/wpsy/dotazy_odkazy.html</a:t>
            </a:r>
            <a:r>
              <a:rPr lang="cs-CZ" sz="160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Materiály v Moodlince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2775" y="1627188"/>
            <a:ext cx="8153400" cy="44418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Vypracováním závěrečné práce má student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smtClean="0"/>
          </a:p>
          <a:p>
            <a:pPr lvl="1">
              <a:lnSpc>
                <a:spcPct val="90000"/>
              </a:lnSpc>
            </a:pPr>
            <a:r>
              <a:rPr lang="cs-CZ" smtClean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vybrat téma a jak s ním pracovat?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smtClean="0"/>
              <a:t>Jedná se „umění možného“ – výběr:</a:t>
            </a:r>
          </a:p>
          <a:p>
            <a:pPr lvl="1"/>
            <a:r>
              <a:rPr lang="cs-CZ" sz="2000" smtClean="0"/>
              <a:t>Mezi tématy vypsanými („to se mi líbí“)</a:t>
            </a:r>
          </a:p>
          <a:p>
            <a:pPr lvl="1"/>
            <a:r>
              <a:rPr lang="cs-CZ" sz="2000" smtClean="0"/>
              <a:t>Výběr tématu vlastního („tohle mne zajímá“)</a:t>
            </a:r>
          </a:p>
          <a:p>
            <a:pPr lvl="1"/>
            <a:endParaRPr lang="cs-CZ" sz="2000" smtClean="0"/>
          </a:p>
          <a:p>
            <a:r>
              <a:rPr lang="cs-CZ" sz="2400" smtClean="0"/>
              <a:t>Téma: </a:t>
            </a:r>
          </a:p>
          <a:p>
            <a:pPr lvl="1"/>
            <a:r>
              <a:rPr lang="cs-CZ" sz="2000" smtClean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smtClean="0"/>
              <a:t>Mělo by souviset s vlastní praxí („užitečnost“)</a:t>
            </a:r>
          </a:p>
          <a:p>
            <a:pPr lvl="1"/>
            <a:r>
              <a:rPr lang="cs-CZ" sz="2000" smtClean="0"/>
              <a:t>Mělo by být pro autora atraktivní</a:t>
            </a:r>
          </a:p>
          <a:p>
            <a:pPr lvl="1"/>
            <a:endParaRPr lang="cs-CZ" sz="2000" smtClean="0"/>
          </a:p>
          <a:p>
            <a:r>
              <a:rPr lang="cs-CZ" sz="2400" b="1" smtClean="0"/>
              <a:t>Obojí ovlivňuje i výběr vedoucího práce ;)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Druhý druh názvu  přímo informuje o problému a cílech. Obsahuje prvky dobře formulované výzkumné otázky.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Inspirací (nebo negativním příkladem) mohou být i již odevzdané práce - </a:t>
            </a:r>
            <a:r>
              <a:rPr lang="cs-CZ" sz="2400" smtClean="0">
                <a:hlinkClick r:id="rId3"/>
              </a:rPr>
              <a:t>http://is.muni.cz/thesis/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 smtClean="0"/>
              <a:t>Definujte si témata, která vás zajímají. Snažte se je vyjádřit </a:t>
            </a:r>
            <a:r>
              <a:rPr lang="en-GB" sz="1800" u="sng" smtClean="0"/>
              <a:t>odbornými termíny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 smtClean="0"/>
              <a:t>ojmy</a:t>
            </a:r>
            <a:r>
              <a:rPr lang="en-GB" sz="1800" smtClean="0"/>
              <a:t> chápány v</a:t>
            </a:r>
            <a:r>
              <a:rPr lang="cs-CZ" sz="1800" smtClean="0"/>
              <a:t>ašimi kolegy</a:t>
            </a:r>
            <a:r>
              <a:rPr lang="en-GB" sz="1800" smtClean="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Konfrontujte svůj výběr témat, proměnných s obdobnými </a:t>
            </a:r>
            <a:r>
              <a:rPr lang="cs-CZ" sz="1800" smtClean="0"/>
              <a:t>studiemi</a:t>
            </a:r>
            <a:r>
              <a:rPr lang="en-GB" sz="1800" smtClean="0"/>
              <a:t> u nás i v zahraničí.</a:t>
            </a:r>
            <a:endParaRPr lang="cs-CZ" sz="1800" smtClean="0"/>
          </a:p>
          <a:p>
            <a:pPr>
              <a:lnSpc>
                <a:spcPct val="102000"/>
              </a:lnSpc>
            </a:pPr>
            <a:r>
              <a:rPr lang="en-GB" sz="1800" smtClean="0"/>
              <a:t>Napište si sám pro sebe, jaké zkušenosti máte s tématy, která chcete </a:t>
            </a:r>
            <a:r>
              <a:rPr lang="cs-CZ" sz="1800" smtClean="0"/>
              <a:t>zkoumat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 smtClean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</a:t>
            </a:r>
            <a:r>
              <a:rPr lang="cs-CZ" sz="2200" dirty="0" smtClean="0"/>
              <a:t>z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edi.fmph.uniba.sk/ucebnica</a:t>
            </a:r>
            <a:r>
              <a:rPr lang="cs-CZ" sz="2200" dirty="0" smtClean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 smtClean="0"/>
              <a:t>ŠVAŘÍČEK</a:t>
            </a:r>
            <a:r>
              <a:rPr lang="cs-CZ" sz="2200" dirty="0"/>
              <a:t>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</a:t>
            </a:r>
            <a:r>
              <a:rPr lang="cs-CZ" sz="2200" dirty="0" smtClean="0"/>
              <a:t>Praha</a:t>
            </a:r>
            <a:r>
              <a:rPr lang="cs-CZ" sz="2200" dirty="0"/>
              <a:t>: Portál, 2007. 384 s. ISBN 978-80-7367-313-0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215</TotalTime>
  <Words>1174</Words>
  <Application>Microsoft Office PowerPoint</Application>
  <PresentationFormat>Předvádění na obrazovce (4:3)</PresentationFormat>
  <Paragraphs>167</Paragraphs>
  <Slides>34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Verdana</vt:lpstr>
      <vt:lpstr>Arial</vt:lpstr>
      <vt:lpstr>Tw Cen MT</vt:lpstr>
      <vt:lpstr>Wingdings</vt:lpstr>
      <vt:lpstr>Wingdings 2</vt:lpstr>
      <vt:lpstr>Medián</vt:lpstr>
      <vt:lpstr>Závěrečná práce</vt:lpstr>
      <vt:lpstr>Kontakt</vt:lpstr>
      <vt:lpstr>Závěrečná práce - úvodem</vt:lpstr>
      <vt:lpstr>K čemu je dobrá?</vt:lpstr>
      <vt:lpstr>Jak vybrat téma a jak s ním pracovat?</vt:lpstr>
      <vt:lpstr>Výběr tématu</vt:lpstr>
      <vt:lpstr>Název práce</vt:lpstr>
      <vt:lpstr>Vstupní uvažování nad problémem</vt:lpstr>
      <vt:lpstr>Metodologie</vt:lpstr>
      <vt:lpstr>Příklady metod</vt:lpstr>
      <vt:lpstr>Snímek 11</vt:lpstr>
      <vt:lpstr>Projekt práce</vt:lpstr>
      <vt:lpstr>Projekt práce - struktura</vt:lpstr>
      <vt:lpstr>Struktura práce</vt:lpstr>
      <vt:lpstr>Práce s literaturou</vt:lpstr>
      <vt:lpstr>Snímek 16</vt:lpstr>
      <vt:lpstr>Práce s literaturou (2)</vt:lpstr>
      <vt:lpstr>Práce s literaturou (3)</vt:lpstr>
      <vt:lpstr>Elektronické zdroje na MU ezdroje.muni.cz</vt:lpstr>
      <vt:lpstr>scholar.google.cz</vt:lpstr>
      <vt:lpstr>EBRARY EDUCATION</vt:lpstr>
      <vt:lpstr>ERIC (eric.ed.gov)</vt:lpstr>
      <vt:lpstr>časopisy</vt:lpstr>
      <vt:lpstr>Snímek 24</vt:lpstr>
      <vt:lpstr>Snímek 25</vt:lpstr>
      <vt:lpstr>Snímek 26</vt:lpstr>
      <vt:lpstr>Snímek 27</vt:lpstr>
      <vt:lpstr>Technické aspekty práce</vt:lpstr>
      <vt:lpstr>Technické aspekty práce (2)</vt:lpstr>
      <vt:lpstr>Prezentace práce</vt:lpstr>
      <vt:lpstr>Literatura (výběr)</vt:lpstr>
      <vt:lpstr>Internetové zdroje</vt:lpstr>
      <vt:lpstr>Materiály v Moodlince</vt:lpstr>
      <vt:lpstr>Snímek 34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Mares</cp:lastModifiedBy>
  <cp:revision>25</cp:revision>
  <dcterms:created xsi:type="dcterms:W3CDTF">2007-10-05T07:25:22Z</dcterms:created>
  <dcterms:modified xsi:type="dcterms:W3CDTF">2015-01-08T11:47:27Z</dcterms:modified>
</cp:coreProperties>
</file>