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76" r:id="rId11"/>
  </p:sldIdLst>
  <p:sldSz cx="9144000" cy="6858000" type="screen4x3"/>
  <p:notesSz cx="6858000" cy="9144000"/>
  <p:custDataLst>
    <p:tags r:id="rId1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B17D-B70D-4B8D-91ED-3A1A00F69A44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3BAA-959F-4E09-93CE-54955A6A79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889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7344816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Počítačová grafika – rastrová x vektorová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cs-CZ" dirty="0" smtClean="0"/>
              <a:t>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913288"/>
          </a:xfrm>
        </p:spPr>
        <p:txBody>
          <a:bodyPr/>
          <a:lstStyle/>
          <a:p>
            <a:pPr marL="109728" indent="0" algn="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1266" name="Picture 2" descr="http://www.servitokss.com/wp-content/uploads/2009/07/man_question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724150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66800"/>
          </a:xfrm>
        </p:spPr>
        <p:txBody>
          <a:bodyPr/>
          <a:lstStyle/>
          <a:p>
            <a:r>
              <a:rPr lang="cs-CZ" dirty="0" smtClean="0"/>
              <a:t>Obor počítačové 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5832648" cy="48737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Zabývá se zobrazením, manipulací a ukládáním vizuálního obrazu. </a:t>
            </a:r>
          </a:p>
          <a:p>
            <a:r>
              <a:rPr lang="cs-CZ" dirty="0" smtClean="0"/>
              <a:t>Zahrnuje množství aplikací, s některými se setkáváme každý den: </a:t>
            </a:r>
          </a:p>
          <a:p>
            <a:pPr lvl="1"/>
            <a:r>
              <a:rPr lang="cs-CZ" dirty="0" smtClean="0"/>
              <a:t>grafická uživatelská rozhraní</a:t>
            </a:r>
          </a:p>
          <a:p>
            <a:pPr lvl="1"/>
            <a:r>
              <a:rPr lang="cs-CZ" dirty="0" smtClean="0"/>
              <a:t>zábavní průmysl (TV, </a:t>
            </a:r>
            <a:r>
              <a:rPr lang="cs-CZ" dirty="0" err="1" smtClean="0"/>
              <a:t>poč</a:t>
            </a:r>
            <a:r>
              <a:rPr lang="cs-CZ" dirty="0" smtClean="0"/>
              <a:t>. hry, ...)</a:t>
            </a:r>
          </a:p>
          <a:p>
            <a:pPr lvl="1"/>
            <a:r>
              <a:rPr lang="cs-CZ" dirty="0" smtClean="0"/>
              <a:t>vizualizace ve vědě (simulace, analýza signálů, ...)</a:t>
            </a:r>
          </a:p>
          <a:p>
            <a:pPr lvl="1"/>
            <a:r>
              <a:rPr lang="cs-CZ" dirty="0" smtClean="0"/>
              <a:t>vizualizace medicínských dat (EKG, EEG, MRI, ...)</a:t>
            </a:r>
          </a:p>
          <a:p>
            <a:pPr lvl="1"/>
            <a:r>
              <a:rPr lang="cs-CZ" dirty="0" smtClean="0"/>
              <a:t>3D modelování (architektura, strojírenství, ...)</a:t>
            </a:r>
          </a:p>
          <a:p>
            <a:pPr lvl="1"/>
            <a:r>
              <a:rPr lang="cs-CZ" dirty="0" smtClean="0"/>
              <a:t>zpracování digitální fotografie a další.</a:t>
            </a:r>
            <a:endParaRPr lang="cs-CZ" dirty="0"/>
          </a:p>
        </p:txBody>
      </p:sp>
      <p:pic>
        <p:nvPicPr>
          <p:cNvPr id="2050" name="Picture 2" descr="http://frakira.fi.muni.cz/%7Eizaak/PBIT/Po%C4%8D%C3%ADta%C4%8Dov%C3%A1_grafika/pasted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1905000" cy="1628776"/>
          </a:xfrm>
          <a:prstGeom prst="rect">
            <a:avLst/>
          </a:prstGeom>
          <a:noFill/>
        </p:spPr>
      </p:pic>
      <p:pic>
        <p:nvPicPr>
          <p:cNvPr id="2052" name="Picture 4" descr="http://frakira.fi.muni.cz/%7Eizaak/PBIT/Po%C4%8D%C3%ADta%C4%8Dov%C3%A1_grafika/pasted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cs-CZ" dirty="0" smtClean="0"/>
              <a:t>Grafický subsystém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648568"/>
            <a:ext cx="8229600" cy="1804768"/>
          </a:xfrm>
        </p:spPr>
        <p:txBody>
          <a:bodyPr/>
          <a:lstStyle/>
          <a:p>
            <a:r>
              <a:rPr lang="cs-CZ" dirty="0" smtClean="0"/>
              <a:t>Grafická karta komunikuje s PC systémem přes sběrnici (např. </a:t>
            </a:r>
            <a:r>
              <a:rPr lang="cs-CZ" dirty="0" err="1" smtClean="0"/>
              <a:t>PCIex</a:t>
            </a:r>
            <a:r>
              <a:rPr lang="cs-CZ" dirty="0" smtClean="0"/>
              <a:t>.) a zpracovaný obraz zasílá přes výstup (DVI, HDMI, …) na monitor (LCD, CRT, …)</a:t>
            </a:r>
            <a:endParaRPr lang="cs-CZ" dirty="0"/>
          </a:p>
        </p:txBody>
      </p:sp>
      <p:pic>
        <p:nvPicPr>
          <p:cNvPr id="17410" name="Picture 2" descr="http://frakira.fi.muni.cz/%7Eizaak/PBIT/Po%C4%8D%C3%ADta%C4%8Dov%C3%A1_grafika/pasted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48672" cy="273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7024"/>
          </a:xfrm>
        </p:spPr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3235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je elektromagnetické vlnění charakterizované vlnovou délkou a intenzitou. Lidské oko je schopné vnímat pouze úzký výsek možných vlnových délek — tzv. viditelné spektrum (400 </a:t>
            </a:r>
            <a:r>
              <a:rPr lang="cs-CZ" dirty="0" err="1" smtClean="0"/>
              <a:t>nm</a:t>
            </a:r>
            <a:r>
              <a:rPr lang="cs-CZ" dirty="0" smtClean="0"/>
              <a:t> fialová – 700 </a:t>
            </a:r>
            <a:r>
              <a:rPr lang="cs-CZ" dirty="0" err="1" smtClean="0"/>
              <a:t>nm</a:t>
            </a:r>
            <a:r>
              <a:rPr lang="cs-CZ" dirty="0" smtClean="0"/>
              <a:t> červená). </a:t>
            </a:r>
            <a:endParaRPr lang="cs-CZ" dirty="0"/>
          </a:p>
        </p:txBody>
      </p:sp>
      <p:pic>
        <p:nvPicPr>
          <p:cNvPr id="18437" name="Picture 5" descr="http://www.mazar.cz/files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616624" cy="350321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6237312"/>
            <a:ext cx="8820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mazar.cz</a:t>
            </a:r>
            <a:r>
              <a:rPr lang="cs-CZ" sz="900" dirty="0" smtClean="0"/>
              <a:t>/</a:t>
            </a:r>
            <a:r>
              <a:rPr lang="cs-CZ" sz="900" dirty="0" err="1" smtClean="0"/>
              <a:t>files</a:t>
            </a:r>
            <a:r>
              <a:rPr lang="cs-CZ" sz="900" dirty="0" smtClean="0"/>
              <a:t>/2.gif</a:t>
            </a:r>
            <a:endParaRPr lang="cs-CZ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5016"/>
          </a:xfrm>
        </p:spPr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40160"/>
          </a:xfrm>
        </p:spPr>
        <p:txBody>
          <a:bodyPr/>
          <a:lstStyle/>
          <a:p>
            <a:r>
              <a:rPr lang="cs-CZ" dirty="0" smtClean="0"/>
              <a:t>Vnímání barvy lidským okem jako mix vlnových délek a interpretace mozkem</a:t>
            </a:r>
          </a:p>
          <a:p>
            <a:r>
              <a:rPr lang="cs-CZ" dirty="0" smtClean="0"/>
              <a:t>V PC reprezentovány různými barevnými modely</a:t>
            </a:r>
            <a:endParaRPr lang="cs-CZ" dirty="0"/>
          </a:p>
        </p:txBody>
      </p:sp>
      <p:pic>
        <p:nvPicPr>
          <p:cNvPr id="19458" name="Picture 2" descr="http://frakira.fi.muni.cz/%7Eizaak/PBIT/Po%C4%8D%C3%ADta%C4%8Dov%C3%A1_grafika/pasted_image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1905000" cy="1905000"/>
          </a:xfrm>
          <a:prstGeom prst="rect">
            <a:avLst/>
          </a:prstGeom>
          <a:noFill/>
        </p:spPr>
      </p:pic>
      <p:pic>
        <p:nvPicPr>
          <p:cNvPr id="19460" name="Picture 4" descr="http://frakira.fi.muni.cz/%7Eizaak/PBIT/Po%C4%8D%C3%ADta%C4%8Dov%C3%A1_grafika/pasted_image0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1905000" cy="190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627784" y="321297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Aditivní – RGB</a:t>
            </a:r>
          </a:p>
          <a:p>
            <a:r>
              <a:rPr lang="cs-CZ" dirty="0" smtClean="0"/>
              <a:t>(monitory a další zařízení pracující se světlem)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60232" y="32849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Subtraktivní – CMY(K)</a:t>
            </a:r>
          </a:p>
          <a:p>
            <a:r>
              <a:rPr lang="cs-CZ" dirty="0" smtClean="0"/>
              <a:t>(tiskárny, …)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3280" y="47251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Pozn.: existují i další modely využitelné spíše pro grafiky…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537321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Barevná hloubka – </a:t>
            </a:r>
            <a:r>
              <a:rPr lang="cs-CZ" dirty="0" smtClean="0"/>
              <a:t>počet bitů pro reprezentaci barvy jednoho </a:t>
            </a:r>
            <a:r>
              <a:rPr lang="cs-CZ" b="1" dirty="0" err="1" smtClean="0"/>
              <a:t>pixelu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- </a:t>
            </a:r>
            <a:r>
              <a:rPr lang="cs-CZ" dirty="0" smtClean="0"/>
              <a:t>např.: 24b barevná hloubka = 8b na kanál (R, G, B) = 2</a:t>
            </a:r>
            <a:r>
              <a:rPr lang="cs-CZ" baseline="30000" dirty="0" smtClean="0"/>
              <a:t>8</a:t>
            </a:r>
            <a:r>
              <a:rPr lang="cs-CZ" dirty="0" smtClean="0"/>
              <a:t> = 256 úrovní jedné složky barvy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celkov</a:t>
            </a:r>
            <a:r>
              <a:rPr lang="cs-CZ" dirty="0" smtClean="0">
                <a:sym typeface="Wingdings" pitchFamily="2" charset="2"/>
              </a:rPr>
              <a:t>ý počet barev = 256*256*256 tedy 16,7 </a:t>
            </a:r>
            <a:r>
              <a:rPr lang="cs-CZ" dirty="0" err="1" smtClean="0">
                <a:sym typeface="Wingdings" pitchFamily="2" charset="2"/>
              </a:rPr>
              <a:t>Mbarev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cs-CZ" dirty="0" smtClean="0"/>
              <a:t>Pixel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Reálný obraz je v PC </a:t>
            </a:r>
            <a:r>
              <a:rPr lang="cs-CZ" dirty="0" smtClean="0"/>
              <a:t>prezentován </a:t>
            </a:r>
            <a:r>
              <a:rPr lang="cs-CZ" dirty="0" smtClean="0"/>
              <a:t>nespojitě (diskrétně) rozložený do obrazových bodů = </a:t>
            </a:r>
            <a:r>
              <a:rPr lang="cs-CZ" dirty="0" err="1" smtClean="0"/>
              <a:t>pixelů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Pixely</a:t>
            </a:r>
            <a:r>
              <a:rPr lang="cs-CZ" dirty="0" smtClean="0"/>
              <a:t> tvoří pole (rastr)</a:t>
            </a:r>
          </a:p>
          <a:p>
            <a:r>
              <a:rPr lang="cs-CZ" dirty="0" smtClean="0"/>
              <a:t>Počet bodů v obraze udává jeho rozlišení</a:t>
            </a:r>
          </a:p>
          <a:p>
            <a:pPr lvl="1"/>
            <a:r>
              <a:rPr lang="cs-CZ" dirty="0" smtClean="0"/>
              <a:t>Např.: monitor </a:t>
            </a:r>
            <a:r>
              <a:rPr lang="cs-CZ" dirty="0" err="1" smtClean="0"/>
              <a:t>fullHD</a:t>
            </a:r>
            <a:r>
              <a:rPr lang="cs-CZ" dirty="0" smtClean="0"/>
              <a:t> 1920x1080, digitální fotoaparát 12MPx = 4000x3000, ….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Rozlišení se udává také v DPI (</a:t>
            </a:r>
            <a:r>
              <a:rPr lang="cs-CZ" dirty="0" err="1" smtClean="0"/>
              <a:t>dots</a:t>
            </a:r>
            <a:r>
              <a:rPr lang="cs-CZ" dirty="0" smtClean="0"/>
              <a:t> per </a:t>
            </a:r>
            <a:r>
              <a:rPr lang="cs-CZ" dirty="0" err="1" smtClean="0"/>
              <a:t>inch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1 palec – 2,54cm</a:t>
            </a:r>
          </a:p>
          <a:p>
            <a:pPr lvl="1"/>
            <a:r>
              <a:rPr lang="cs-CZ" dirty="0" smtClean="0"/>
              <a:t>Obrázek o rozměrech 100x100px o velikosti 2,54cm x 2,54cm má DPI 100</a:t>
            </a:r>
          </a:p>
          <a:p>
            <a:pPr lvl="1"/>
            <a:r>
              <a:rPr lang="cs-CZ" dirty="0" smtClean="0"/>
              <a:t>Při foto-tisku na 300DPI 9x13 tedy potřebujeme 1063x1536 bodů</a:t>
            </a:r>
          </a:p>
          <a:p>
            <a:pPr lvl="1"/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r>
              <a:rPr lang="cs-CZ" dirty="0" err="1" smtClean="0"/>
              <a:t>Antialiasing</a:t>
            </a:r>
            <a:r>
              <a:rPr lang="cs-CZ" dirty="0" smtClean="0"/>
              <a:t>, </a:t>
            </a:r>
            <a:r>
              <a:rPr lang="cs-CZ" dirty="0" err="1" smtClean="0"/>
              <a:t>hinting</a:t>
            </a:r>
            <a:r>
              <a:rPr lang="cs-CZ" dirty="0" smtClean="0"/>
              <a:t>,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29614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Převod reálného obrazu (</a:t>
            </a:r>
            <a:r>
              <a:rPr lang="cs-CZ" dirty="0" err="1" smtClean="0"/>
              <a:t>rasterizace</a:t>
            </a:r>
            <a:r>
              <a:rPr lang="cs-CZ" dirty="0" smtClean="0"/>
              <a:t>) může přinášet ztráty a nežádoucí artefakty  - alias - (zubaté okraje, méně detailů, …)</a:t>
            </a:r>
          </a:p>
          <a:p>
            <a:r>
              <a:rPr lang="cs-CZ" dirty="0" err="1" smtClean="0"/>
              <a:t>Antialiasing</a:t>
            </a:r>
            <a:r>
              <a:rPr lang="cs-CZ" dirty="0" smtClean="0"/>
              <a:t> – techniky kompenzující chyby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549576" cy="37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354338" cy="36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dirty="0" smtClean="0"/>
              <a:t>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0831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3D</a:t>
            </a:r>
            <a:r>
              <a:rPr lang="cs-CZ" dirty="0" smtClean="0"/>
              <a:t> model popisuje tvar objektů ve scéně, vlastnosti jejich povrchu a zdroje světla</a:t>
            </a:r>
          </a:p>
          <a:p>
            <a:r>
              <a:rPr lang="cs-CZ" dirty="0" smtClean="0"/>
              <a:t>Objekty 3D scény jsou </a:t>
            </a:r>
            <a:r>
              <a:rPr lang="cs-CZ" b="1" dirty="0" smtClean="0"/>
              <a:t>modelovány</a:t>
            </a:r>
            <a:r>
              <a:rPr lang="cs-CZ" dirty="0" smtClean="0"/>
              <a:t> jen pomocí svého </a:t>
            </a:r>
            <a:r>
              <a:rPr lang="cs-CZ" b="1" dirty="0" smtClean="0"/>
              <a:t>povrchu</a:t>
            </a:r>
          </a:p>
          <a:p>
            <a:r>
              <a:rPr lang="cs-CZ" dirty="0" smtClean="0"/>
              <a:t>Ten je popsán jako síť mnohoúhelníků (tzv</a:t>
            </a:r>
            <a:r>
              <a:rPr lang="cs-CZ" b="1" dirty="0" smtClean="0"/>
              <a:t>. polygonů</a:t>
            </a:r>
            <a:r>
              <a:rPr lang="cs-CZ" dirty="0" smtClean="0"/>
              <a:t>, nejčastěji trojúhelníků) a jeho optické vlastnosti, jako barva, rozptyl a odraz světla a struktura, se definují pomocí </a:t>
            </a:r>
            <a:r>
              <a:rPr lang="cs-CZ" b="1" dirty="0" smtClean="0"/>
              <a:t>textur</a:t>
            </a:r>
            <a:r>
              <a:rPr lang="cs-CZ" dirty="0" smtClean="0"/>
              <a:t> — obrázků "natažených" na plochý povrch polygonů. </a:t>
            </a:r>
          </a:p>
          <a:p>
            <a:r>
              <a:rPr lang="cs-CZ" dirty="0" smtClean="0"/>
              <a:t>Proces vytvoření výsledného obrazu z 3D modelu scény se nazývá </a:t>
            </a:r>
            <a:r>
              <a:rPr lang="cs-CZ" b="1" dirty="0" err="1" smtClean="0"/>
              <a:t>renderování</a:t>
            </a:r>
            <a:r>
              <a:rPr lang="cs-CZ" dirty="0" smtClean="0"/>
              <a:t>. (tento proces může být velmi výpočetně náročný v závislosti na složitosti a realističnosti)</a:t>
            </a:r>
          </a:p>
          <a:p>
            <a:endParaRPr lang="cs-CZ" dirty="0"/>
          </a:p>
        </p:txBody>
      </p:sp>
      <p:pic>
        <p:nvPicPr>
          <p:cNvPr id="21506" name="Picture 2" descr="http://frakira.fi.muni.cz/%7Eizaak/PBIT/Po%C4%8D%C3%ADta%C4%8Dov%C3%A1_grafika/pasted_image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81000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41040"/>
          </a:xfrm>
        </p:spPr>
        <p:txBody>
          <a:bodyPr/>
          <a:lstStyle/>
          <a:p>
            <a:r>
              <a:rPr lang="cs-CZ" dirty="0" smtClean="0"/>
              <a:t>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683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Obraz který není reprezentovaný rastrem bodů, ale pomocí matematických primitiv a jejich vlastností</a:t>
            </a:r>
          </a:p>
          <a:p>
            <a:pPr lvl="1"/>
            <a:r>
              <a:rPr lang="cs-CZ" dirty="0" smtClean="0"/>
              <a:t>Body, úsečky, křivky, n-úhelníky, …</a:t>
            </a:r>
          </a:p>
          <a:p>
            <a:r>
              <a:rPr lang="cs-CZ" dirty="0" smtClean="0"/>
              <a:t>Lze ji libovolně zvětšovat a transformovat beze ztráty detailů</a:t>
            </a:r>
          </a:p>
          <a:p>
            <a:r>
              <a:rPr lang="cs-CZ" dirty="0" smtClean="0"/>
              <a:t>Nevhodná pro fotorealistickou grafiku</a:t>
            </a:r>
          </a:p>
          <a:p>
            <a:r>
              <a:rPr lang="cs-CZ" dirty="0" smtClean="0"/>
              <a:t>Paměťová náročnost závislá na složitosti a ne rozlišení</a:t>
            </a:r>
          </a:p>
          <a:p>
            <a:r>
              <a:rPr lang="cs-CZ" dirty="0" smtClean="0"/>
              <a:t>Vhodná pro:</a:t>
            </a:r>
          </a:p>
          <a:p>
            <a:pPr lvl="1"/>
            <a:r>
              <a:rPr lang="cs-CZ" dirty="0" smtClean="0"/>
              <a:t>Loga, písma, návrhy plakátů, apod.</a:t>
            </a:r>
            <a:endParaRPr lang="cs-CZ" dirty="0"/>
          </a:p>
        </p:txBody>
      </p:sp>
      <p:pic>
        <p:nvPicPr>
          <p:cNvPr id="23554" name="Picture 2" descr="H:\ai\APPROVED\10\oc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500139" cy="2500139"/>
          </a:xfrm>
          <a:prstGeom prst="rect">
            <a:avLst/>
          </a:prstGeom>
          <a:noFill/>
        </p:spPr>
      </p:pic>
      <p:pic>
        <p:nvPicPr>
          <p:cNvPr id="23555" name="Picture 3" descr="H:\ai\APPROVED\09\n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2033042" cy="2033042"/>
          </a:xfrm>
          <a:prstGeom prst="rect">
            <a:avLst/>
          </a:prstGeom>
          <a:noFill/>
        </p:spPr>
      </p:pic>
      <p:pic>
        <p:nvPicPr>
          <p:cNvPr id="23556" name="Picture 4" descr="H:\ai\APPROVED\09\pilotk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81128"/>
            <a:ext cx="2070820" cy="2070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čítačová grafika - rastrová&amp;quot;&quot;/&gt;&lt;property id=&quot;20307&quot; value=&quot;256&quot;/&gt;&lt;/object&gt;&lt;object type=&quot;3&quot; unique_id=&quot;10027&quot;&gt;&lt;property id=&quot;20148&quot; value=&quot;5&quot;/&gt;&lt;property id=&quot;20300&quot; value=&quot;Slide 10 - &amp;quot;Dotazy&amp;quot;&quot;/&gt;&lt;property id=&quot;20307&quot; value=&quot;276&quot;/&gt;&lt;/object&gt;&lt;object type=&quot;3&quot; unique_id=&quot;10064&quot;&gt;&lt;property id=&quot;20148&quot; value=&quot;5&quot;/&gt;&lt;property id=&quot;20300&quot; value=&quot;Slide 2 - &amp;quot;Obor počítačové grafiky&amp;quot;&quot;/&gt;&lt;property id=&quot;20307&quot; value=&quot;291&quot;/&gt;&lt;/object&gt;&lt;object type=&quot;3&quot; unique_id=&quot;11099&quot;&gt;&lt;property id=&quot;20148&quot; value=&quot;5&quot;/&gt;&lt;property id=&quot;20300&quot; value=&quot;Slide 3 - &amp;quot;Grafický subsystém &amp;quot;&quot;/&gt;&lt;property id=&quot;20307&quot; value=&quot;292&quot;/&gt;&lt;/object&gt;&lt;object type=&quot;3&quot; unique_id=&quot;11118&quot;&gt;&lt;property id=&quot;20148&quot; value=&quot;5&quot;/&gt;&lt;property id=&quot;20300&quot; value=&quot;Slide 4 - &amp;quot;Světlo&amp;quot;&quot;/&gt;&lt;property id=&quot;20307&quot; value=&quot;293&quot;/&gt;&lt;/object&gt;&lt;object type=&quot;3&quot; unique_id=&quot;11154&quot;&gt;&lt;property id=&quot;20148&quot; value=&quot;5&quot;/&gt;&lt;property id=&quot;20300&quot; value=&quot;Slide 5 - &amp;quot;Barva&amp;quot;&quot;/&gt;&lt;property id=&quot;20307&quot; value=&quot;294&quot;/&gt;&lt;/object&gt;&lt;object type=&quot;3&quot; unique_id=&quot;11155&quot;&gt;&lt;property id=&quot;20148&quot; value=&quot;5&quot;/&gt;&lt;property id=&quot;20300&quot; value=&quot;Slide 6 - &amp;quot;Pixel&amp;quot;&quot;/&gt;&lt;property id=&quot;20307&quot; value=&quot;295&quot;/&gt;&lt;/object&gt;&lt;object type=&quot;3&quot; unique_id=&quot;11156&quot;&gt;&lt;property id=&quot;20148&quot; value=&quot;5&quot;/&gt;&lt;property id=&quot;20300&quot; value=&quot;Slide 7 - &amp;quot;Antialiasing, hinting, …&amp;quot;&quot;/&gt;&lt;property id=&quot;20307&quot; value=&quot;296&quot;/&gt;&lt;/object&gt;&lt;object type=&quot;3&quot; unique_id=&quot;11197&quot;&gt;&lt;property id=&quot;20148&quot; value=&quot;5&quot;/&gt;&lt;property id=&quot;20300&quot; value=&quot;Slide 8 - &amp;quot;3D&amp;quot;&quot;/&gt;&lt;property id=&quot;20307&quot; value=&quot;297&quot;/&gt;&lt;/object&gt;&lt;object type=&quot;3&quot; unique_id=&quot;11198&quot;&gt;&lt;property id=&quot;20148&quot; value=&quot;5&quot;/&gt;&lt;property id=&quot;20300&quot; value=&quot;Slide 9 - &amp;quot;Vektorová grafika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830</TotalTime>
  <Words>516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Počítačová grafika – rastrová x vektorová</vt:lpstr>
      <vt:lpstr>Obor počítačové grafiky</vt:lpstr>
      <vt:lpstr>Grafický subsystém </vt:lpstr>
      <vt:lpstr>Světlo</vt:lpstr>
      <vt:lpstr>Barva</vt:lpstr>
      <vt:lpstr>Pixel</vt:lpstr>
      <vt:lpstr>Antialiasing, hinting, …</vt:lpstr>
      <vt:lpstr>3D</vt:lpstr>
      <vt:lpstr>Vektorová grafika</vt:lpstr>
      <vt:lpstr>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bezpečnosti PC a na internetu</dc:title>
  <dc:creator>Dosedla</dc:creator>
  <cp:lastModifiedBy>student</cp:lastModifiedBy>
  <cp:revision>114</cp:revision>
  <dcterms:created xsi:type="dcterms:W3CDTF">2013-05-02T06:42:35Z</dcterms:created>
  <dcterms:modified xsi:type="dcterms:W3CDTF">2016-02-17T08:57:09Z</dcterms:modified>
</cp:coreProperties>
</file>