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78" r:id="rId3"/>
    <p:sldId id="277" r:id="rId4"/>
    <p:sldId id="279" r:id="rId5"/>
    <p:sldId id="280" r:id="rId6"/>
    <p:sldId id="281" r:id="rId7"/>
    <p:sldId id="282" r:id="rId8"/>
    <p:sldId id="283" r:id="rId9"/>
    <p:sldId id="276" r:id="rId10"/>
  </p:sldIdLst>
  <p:sldSz cx="9144000" cy="6858000" type="screen4x3"/>
  <p:notesSz cx="6858000" cy="9144000"/>
  <p:custDataLst>
    <p:tags r:id="rId12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7B17D-B70D-4B8D-91ED-3A1A00F69A44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33BAA-959F-4E09-93CE-54955A6A799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8894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earn.vsb.cz/archivcd/FS/Zaut/Animace/VzorkovaniKvantovani/VzorkovaniKvantovani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rack.ped.muni.cz/ikt3/3a-stazenividea/3a-stazenividea.htm" TargetMode="External"/><Relationship Id="rId2" Type="http://schemas.openxmlformats.org/officeDocument/2006/relationships/hyperlink" Target="http://wrack.ped.muni.cz/ikt3/4a-audioCD/4a-audioCD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rack.ped.muni.cz/ikt3/3b-zpracovanividea/3b-zpracovanividea.htm" TargetMode="External"/><Relationship Id="rId5" Type="http://schemas.openxmlformats.org/officeDocument/2006/relationships/hyperlink" Target="http://wrack.ped.muni.cz/ikt3/4b-audacity/4b-audacity.htm" TargetMode="External"/><Relationship Id="rId4" Type="http://schemas.openxmlformats.org/officeDocument/2006/relationships/hyperlink" Target="http://www.youtube-mp3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lmood.ped.muni.cz/elearning/mod/page/view.php?id=12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lmood.ped.muni.cz/elearning/mod/page/view.php?id=12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7344816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Multimédia – zvuk a video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30158"/>
            <a:ext cx="8229600" cy="797024"/>
          </a:xfrm>
        </p:spPr>
        <p:txBody>
          <a:bodyPr/>
          <a:lstStyle/>
          <a:p>
            <a:r>
              <a:rPr lang="cs-CZ" dirty="0" smtClean="0"/>
              <a:t>Multimédia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88376"/>
            <a:ext cx="7560840" cy="17805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Souhrnný pojem pro různé (kombinované) formy obsahu</a:t>
            </a:r>
          </a:p>
          <a:p>
            <a:pPr marL="411480" lvl="1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492896"/>
            <a:ext cx="3288235" cy="2538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251520" y="2492896"/>
            <a:ext cx="4248472" cy="7200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Georgia"/>
              <a:buNone/>
            </a:pPr>
            <a:r>
              <a:rPr lang="cs-CZ" dirty="0" smtClean="0"/>
              <a:t>Multimédia</a:t>
            </a:r>
          </a:p>
          <a:p>
            <a:pPr marL="411480" lvl="1" indent="0">
              <a:buFont typeface="Georgia"/>
              <a:buNone/>
            </a:pP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22279" y="3248980"/>
            <a:ext cx="2123728" cy="792088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Georgia"/>
              <a:buNone/>
            </a:pPr>
            <a:r>
              <a:rPr lang="cs-CZ" dirty="0" smtClean="0"/>
              <a:t>Statické prvky</a:t>
            </a:r>
          </a:p>
          <a:p>
            <a:pPr marL="109728" indent="0" algn="ctr">
              <a:buFont typeface="Georgia"/>
              <a:buNone/>
            </a:pPr>
            <a:r>
              <a:rPr lang="cs-CZ" dirty="0" smtClean="0"/>
              <a:t>- text, schémata, grafy, prezentace</a:t>
            </a:r>
          </a:p>
          <a:p>
            <a:pPr marL="411480" lvl="1" indent="0">
              <a:buFont typeface="Georgia"/>
              <a:buNone/>
            </a:pP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473155" y="3231748"/>
            <a:ext cx="2123728" cy="1944216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Georgia"/>
              <a:buNone/>
            </a:pPr>
            <a:r>
              <a:rPr lang="cs-CZ" dirty="0" smtClean="0"/>
              <a:t>Dynamické prvky</a:t>
            </a:r>
          </a:p>
          <a:p>
            <a:pPr marL="109728" indent="0" algn="ctr">
              <a:buFont typeface="Georgia"/>
              <a:buNone/>
            </a:pPr>
            <a:r>
              <a:rPr lang="cs-CZ" dirty="0" smtClean="0"/>
              <a:t>- animace, interaktivita, </a:t>
            </a:r>
            <a:r>
              <a:rPr lang="cs-CZ" b="1" dirty="0" smtClean="0"/>
              <a:t>video</a:t>
            </a:r>
            <a:r>
              <a:rPr lang="cs-CZ" dirty="0" smtClean="0"/>
              <a:t>sekvence, </a:t>
            </a:r>
            <a:r>
              <a:rPr lang="cs-CZ" b="1" dirty="0" smtClean="0"/>
              <a:t>zvuk</a:t>
            </a:r>
            <a:r>
              <a:rPr lang="cs-CZ" dirty="0" smtClean="0"/>
              <a:t> a hudba, online aplikace, verifikační a validační aparát</a:t>
            </a:r>
          </a:p>
          <a:p>
            <a:pPr marL="411480" lvl="1" indent="0">
              <a:buFont typeface="Georgia"/>
              <a:buNone/>
            </a:pP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1403648" y="2996952"/>
            <a:ext cx="942359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375756" y="2996952"/>
            <a:ext cx="10441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1043608" y="6093296"/>
            <a:ext cx="6904384" cy="28803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Georgia"/>
              <a:buNone/>
            </a:pPr>
            <a:r>
              <a:rPr lang="cs-CZ" dirty="0" smtClean="0"/>
              <a:t>Asi 80</a:t>
            </a:r>
            <a:r>
              <a:rPr lang="en-US" dirty="0" smtClean="0"/>
              <a:t> % </a:t>
            </a:r>
            <a:r>
              <a:rPr lang="cs-CZ" dirty="0" smtClean="0"/>
              <a:t>informací a podnětů vnímají lidé zrakem, asi 12 </a:t>
            </a:r>
            <a:r>
              <a:rPr lang="en-US" dirty="0" smtClean="0"/>
              <a:t>%</a:t>
            </a:r>
            <a:r>
              <a:rPr lang="cs-CZ" dirty="0" smtClean="0"/>
              <a:t> sluchem</a:t>
            </a:r>
          </a:p>
          <a:p>
            <a:pPr marL="411480" lvl="1" indent="0">
              <a:buFont typeface="Georgia"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66800"/>
          </a:xfrm>
        </p:spPr>
        <p:txBody>
          <a:bodyPr/>
          <a:lstStyle/>
          <a:p>
            <a:r>
              <a:rPr lang="cs-CZ" dirty="0" smtClean="0"/>
              <a:t>Zvuk a 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165618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Zvuk – mechanické vlnění ve vzduchu (nebo jiném médiu)</a:t>
            </a:r>
          </a:p>
          <a:p>
            <a:r>
              <a:rPr lang="cs-CZ" dirty="0" smtClean="0"/>
              <a:t>Video – zpracování viditelné složky světla dopadajícího na sítnici oka</a:t>
            </a:r>
          </a:p>
          <a:p>
            <a:r>
              <a:rPr lang="cs-CZ" dirty="0" smtClean="0"/>
              <a:t>Obojí dále zpracovávané v mozku</a:t>
            </a:r>
          </a:p>
        </p:txBody>
      </p:sp>
      <p:pic>
        <p:nvPicPr>
          <p:cNvPr id="2050" name="Picture 2" descr="http://frakira.fi.muni.cz/%7Eizaak/PBIT/Multim%C3%A9dia/pasted_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609974"/>
            <a:ext cx="4762500" cy="3248026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95536" y="2924944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Zvuk i obraz jsou spojité vjemy</a:t>
            </a:r>
            <a:r>
              <a:rPr lang="cs-CZ" dirty="0" smtClean="0"/>
              <a:t> – v případě zpracování na PC je třeba je reprezentovat pomocí </a:t>
            </a:r>
            <a:r>
              <a:rPr lang="cs-CZ" b="1" dirty="0" smtClean="0"/>
              <a:t>diskrétních </a:t>
            </a:r>
            <a:r>
              <a:rPr lang="cs-CZ" dirty="0" smtClean="0"/>
              <a:t>hodnot v čase (vzorků)</a:t>
            </a:r>
            <a:endParaRPr lang="cs-CZ" b="1" dirty="0" smtClean="0"/>
          </a:p>
          <a:p>
            <a:endParaRPr lang="cs-CZ" dirty="0"/>
          </a:p>
        </p:txBody>
      </p:sp>
      <p:pic>
        <p:nvPicPr>
          <p:cNvPr id="2052" name="Picture 4" descr="http://frakira.fi.muni.cz/%7Eizaak/PBIT/Multim%C3%A9dia/pasted_image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861048"/>
            <a:ext cx="4169151" cy="2843362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823520" y="2852936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Přesnost nabírání informací určuje </a:t>
            </a:r>
            <a:r>
              <a:rPr lang="cs-CZ" b="1" dirty="0" smtClean="0"/>
              <a:t>kvantování</a:t>
            </a:r>
            <a:r>
              <a:rPr lang="cs-CZ" dirty="0" smtClean="0"/>
              <a:t> – čím více informace v bodě vzorku zachytíme tím bude výsledek přesnější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300192" y="692696"/>
            <a:ext cx="2700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hlinkClick r:id="rId4"/>
              </a:rPr>
              <a:t>http://www.</a:t>
            </a:r>
            <a:r>
              <a:rPr lang="cs-CZ" sz="1200" dirty="0" err="1" smtClean="0">
                <a:hlinkClick r:id="rId4"/>
              </a:rPr>
              <a:t>elearn.vsb.cz</a:t>
            </a:r>
            <a:r>
              <a:rPr lang="cs-CZ" sz="1200" dirty="0" smtClean="0">
                <a:hlinkClick r:id="rId4"/>
              </a:rPr>
              <a:t>/</a:t>
            </a:r>
            <a:r>
              <a:rPr lang="cs-CZ" sz="1200" dirty="0" err="1" smtClean="0">
                <a:hlinkClick r:id="rId4"/>
              </a:rPr>
              <a:t>archivcd</a:t>
            </a:r>
            <a:r>
              <a:rPr lang="cs-CZ" sz="1200" dirty="0" smtClean="0">
                <a:hlinkClick r:id="rId4"/>
              </a:rPr>
              <a:t>/FS/</a:t>
            </a:r>
            <a:r>
              <a:rPr lang="cs-CZ" sz="1200" dirty="0" err="1" smtClean="0">
                <a:hlinkClick r:id="rId4"/>
              </a:rPr>
              <a:t>Zaut</a:t>
            </a:r>
            <a:r>
              <a:rPr lang="cs-CZ" sz="1200" dirty="0" smtClean="0">
                <a:hlinkClick r:id="rId4"/>
              </a:rPr>
              <a:t>/Animace/</a:t>
            </a:r>
            <a:r>
              <a:rPr lang="cs-CZ" sz="1200" dirty="0" err="1" smtClean="0">
                <a:hlinkClick r:id="rId4"/>
              </a:rPr>
              <a:t>VzorkovaniKvantovani</a:t>
            </a:r>
            <a:r>
              <a:rPr lang="cs-CZ" sz="1200" dirty="0" smtClean="0">
                <a:hlinkClick r:id="rId4"/>
              </a:rPr>
              <a:t>/</a:t>
            </a:r>
            <a:r>
              <a:rPr lang="cs-CZ" sz="1200" dirty="0" err="1" smtClean="0">
                <a:hlinkClick r:id="rId4"/>
              </a:rPr>
              <a:t>VzorkovaniKvantovani.html</a:t>
            </a:r>
            <a:endParaRPr lang="cs-CZ" sz="1200" dirty="0" smtClean="0"/>
          </a:p>
          <a:p>
            <a:endParaRPr lang="cs-CZ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066800"/>
          </a:xfrm>
        </p:spPr>
        <p:txBody>
          <a:bodyPr/>
          <a:lstStyle/>
          <a:p>
            <a:r>
              <a:rPr lang="cs-CZ" dirty="0" smtClean="0"/>
              <a:t>Základní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30577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Kódování dat </a:t>
            </a:r>
            <a:r>
              <a:rPr lang="cs-CZ" dirty="0" smtClean="0"/>
              <a:t>- Hrubý signál je vzorkován, kvantován, komprimován a v ukládán v daném formátu. Tomuto procesu se říká kódování, zpětné rekonstrukci pak dekódování. Dvojice algoritmů kodér-dekodér se pak dohromady označuje jako </a:t>
            </a:r>
            <a:r>
              <a:rPr lang="cs-CZ" b="1" dirty="0" err="1" smtClean="0"/>
              <a:t>kodek</a:t>
            </a:r>
            <a:r>
              <a:rPr lang="cs-CZ" b="1" dirty="0" smtClean="0"/>
              <a:t> </a:t>
            </a:r>
            <a:r>
              <a:rPr lang="cs-CZ" dirty="0" smtClean="0"/>
              <a:t>(např. standard MPEG 1 </a:t>
            </a:r>
            <a:r>
              <a:rPr lang="cs-CZ" dirty="0" err="1" smtClean="0"/>
              <a:t>Layer</a:t>
            </a:r>
            <a:r>
              <a:rPr lang="cs-CZ" dirty="0" smtClean="0"/>
              <a:t> 3 = mp3). </a:t>
            </a:r>
          </a:p>
          <a:p>
            <a:endParaRPr lang="cs-CZ" dirty="0" smtClean="0"/>
          </a:p>
          <a:p>
            <a:r>
              <a:rPr lang="cs-CZ" b="1" dirty="0" smtClean="0"/>
              <a:t>Komprese – </a:t>
            </a:r>
            <a:r>
              <a:rPr lang="cs-CZ" dirty="0" smtClean="0"/>
              <a:t>cíl? Snížení objemu dat. </a:t>
            </a:r>
          </a:p>
          <a:p>
            <a:pPr lvl="1"/>
            <a:r>
              <a:rPr lang="cs-CZ" b="1" dirty="0" smtClean="0"/>
              <a:t>Ztrátové – </a:t>
            </a:r>
            <a:r>
              <a:rPr lang="cs-CZ" dirty="0" smtClean="0"/>
              <a:t>odstraňují část dat (znalost lidských smyslů, </a:t>
            </a:r>
            <a:r>
              <a:rPr lang="cs-CZ" dirty="0" err="1" smtClean="0"/>
              <a:t>psychoakustika</a:t>
            </a:r>
            <a:r>
              <a:rPr lang="cs-CZ" dirty="0" smtClean="0"/>
              <a:t>, …), snižování </a:t>
            </a:r>
            <a:r>
              <a:rPr lang="cs-CZ" dirty="0" err="1" smtClean="0"/>
              <a:t>bitrate</a:t>
            </a:r>
            <a:r>
              <a:rPr lang="cs-CZ" dirty="0" smtClean="0"/>
              <a:t>, apod.  (větší komprese)</a:t>
            </a:r>
            <a:endParaRPr lang="cs-CZ" b="1" dirty="0" smtClean="0"/>
          </a:p>
          <a:p>
            <a:pPr lvl="1"/>
            <a:r>
              <a:rPr lang="cs-CZ" b="1" dirty="0" smtClean="0"/>
              <a:t>Bezeztrátové – </a:t>
            </a:r>
            <a:r>
              <a:rPr lang="cs-CZ" dirty="0" smtClean="0"/>
              <a:t>využívají inherentní struktury dat (opakující se data, předvídatelnost, apod.)</a:t>
            </a:r>
            <a:endParaRPr lang="cs-CZ" b="1" dirty="0" smtClean="0"/>
          </a:p>
          <a:p>
            <a:pPr lvl="1"/>
            <a:endParaRPr lang="cs-CZ" b="1" dirty="0" smtClean="0"/>
          </a:p>
          <a:p>
            <a:r>
              <a:rPr lang="cs-CZ" b="1" dirty="0" err="1" smtClean="0"/>
              <a:t>Metadata</a:t>
            </a:r>
            <a:r>
              <a:rPr lang="cs-CZ" b="1" dirty="0" smtClean="0"/>
              <a:t> – </a:t>
            </a:r>
            <a:r>
              <a:rPr lang="cs-CZ" dirty="0" smtClean="0"/>
              <a:t>popisný charakter dat – čím, kdy, jak, autor, o </a:t>
            </a:r>
            <a:r>
              <a:rPr lang="cs-CZ" dirty="0" err="1" smtClean="0"/>
              <a:t>kodeku</a:t>
            </a:r>
            <a:r>
              <a:rPr lang="cs-CZ" dirty="0" smtClean="0"/>
              <a:t>, …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r>
              <a:rPr lang="cs-CZ" dirty="0" smtClean="0"/>
              <a:t>Základní termíny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Formáty</a:t>
            </a:r>
            <a:r>
              <a:rPr lang="cs-CZ" dirty="0" smtClean="0"/>
              <a:t> – určují jakým způsobem jsou data uložena. Formáty úzce souvisí s použitým </a:t>
            </a:r>
            <a:r>
              <a:rPr lang="cs-CZ" dirty="0" err="1" smtClean="0"/>
              <a:t>kodekem</a:t>
            </a:r>
            <a:r>
              <a:rPr lang="cs-CZ" dirty="0" smtClean="0"/>
              <a:t> (např. mp3). Obálkové formáty definují jen strukturu souboru a ponechávají volnost pro různé </a:t>
            </a:r>
            <a:r>
              <a:rPr lang="cs-CZ" dirty="0" err="1" smtClean="0"/>
              <a:t>kodeky</a:t>
            </a:r>
            <a:r>
              <a:rPr lang="cs-CZ" dirty="0" smtClean="0"/>
              <a:t> (např. </a:t>
            </a:r>
            <a:r>
              <a:rPr lang="cs-CZ" dirty="0" err="1" smtClean="0"/>
              <a:t>avi</a:t>
            </a:r>
            <a:r>
              <a:rPr lang="cs-CZ" dirty="0" smtClean="0"/>
              <a:t> které může obsahovat </a:t>
            </a:r>
            <a:r>
              <a:rPr lang="cs-CZ" dirty="0" err="1" smtClean="0"/>
              <a:t>DivX</a:t>
            </a:r>
            <a:r>
              <a:rPr lang="cs-CZ" dirty="0" smtClean="0"/>
              <a:t>, </a:t>
            </a:r>
            <a:r>
              <a:rPr lang="cs-CZ" dirty="0" err="1" smtClean="0"/>
              <a:t>xvid</a:t>
            </a:r>
            <a:r>
              <a:rPr lang="cs-CZ" dirty="0" smtClean="0"/>
              <a:t>, mpeg4, mp3, h.263, </a:t>
            </a:r>
            <a:r>
              <a:rPr lang="cs-CZ" dirty="0" err="1" smtClean="0"/>
              <a:t>flac</a:t>
            </a:r>
            <a:r>
              <a:rPr lang="cs-CZ" dirty="0" smtClean="0"/>
              <a:t>, </a:t>
            </a:r>
            <a:r>
              <a:rPr lang="cs-CZ" dirty="0" err="1" smtClean="0"/>
              <a:t>atd</a:t>
            </a:r>
            <a:r>
              <a:rPr lang="cs-CZ" dirty="0" smtClean="0"/>
              <a:t>…). </a:t>
            </a:r>
          </a:p>
          <a:p>
            <a:endParaRPr lang="cs-CZ" dirty="0" smtClean="0"/>
          </a:p>
          <a:p>
            <a:r>
              <a:rPr lang="cs-CZ" b="1" dirty="0" err="1" smtClean="0"/>
              <a:t>Stream</a:t>
            </a:r>
            <a:r>
              <a:rPr lang="cs-CZ" b="1" dirty="0" smtClean="0"/>
              <a:t> – </a:t>
            </a:r>
            <a:r>
              <a:rPr lang="cs-CZ" dirty="0" smtClean="0"/>
              <a:t>distribuce multimediálního obsahu současně s jeho prezentací uživateli</a:t>
            </a:r>
          </a:p>
          <a:p>
            <a:endParaRPr lang="cs-CZ" b="1" dirty="0" smtClean="0"/>
          </a:p>
          <a:p>
            <a:r>
              <a:rPr lang="cs-CZ" b="1" dirty="0" smtClean="0"/>
              <a:t>DRM – </a:t>
            </a:r>
            <a:r>
              <a:rPr lang="cs-CZ" dirty="0" smtClean="0"/>
              <a:t>Digital </a:t>
            </a:r>
            <a:r>
              <a:rPr lang="cs-CZ" dirty="0" err="1" smtClean="0"/>
              <a:t>Rights</a:t>
            </a:r>
            <a:r>
              <a:rPr lang="cs-CZ" dirty="0" smtClean="0"/>
              <a:t> Management – techniky k chránění práv souvisejících s </a:t>
            </a:r>
            <a:r>
              <a:rPr lang="cs-CZ" dirty="0" err="1" smtClean="0"/>
              <a:t>využiváním</a:t>
            </a:r>
            <a:r>
              <a:rPr lang="cs-CZ" dirty="0" smtClean="0"/>
              <a:t> multimediálního obsahu …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066800"/>
          </a:xfrm>
        </p:spPr>
        <p:txBody>
          <a:bodyPr/>
          <a:lstStyle/>
          <a:p>
            <a:r>
              <a:rPr lang="cs-CZ" dirty="0" smtClean="0"/>
              <a:t>Práce v </a:t>
            </a:r>
            <a:r>
              <a:rPr lang="cs-CZ" dirty="0" err="1" smtClean="0"/>
              <a:t>Audacity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Získání audia z CD</a:t>
            </a:r>
          </a:p>
          <a:p>
            <a:pPr lvl="1"/>
            <a:r>
              <a:rPr lang="cs-CZ" dirty="0" smtClean="0">
                <a:hlinkClick r:id="rId2"/>
              </a:rPr>
              <a:t>http://wrack.ped.muni.cz/ikt3/4a-audioCD/4a-audioCD.htm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Získání audia/videa z </a:t>
            </a:r>
            <a:r>
              <a:rPr lang="cs-CZ" dirty="0" err="1" smtClean="0"/>
              <a:t>Youtube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http://wrack.ped.muni.cz/ikt3/3a-stazenividea/3a-stazenividea.htm</a:t>
            </a:r>
            <a:endParaRPr lang="cs-CZ" dirty="0" smtClean="0"/>
          </a:p>
          <a:p>
            <a:pPr lvl="1"/>
            <a:r>
              <a:rPr lang="cs-CZ" dirty="0" err="1" smtClean="0"/>
              <a:t>Savefrom.net</a:t>
            </a:r>
            <a:r>
              <a:rPr lang="cs-CZ" dirty="0" smtClean="0"/>
              <a:t>  (</a:t>
            </a:r>
            <a:r>
              <a:rPr lang="cs-CZ" dirty="0" err="1" smtClean="0"/>
              <a:t>ss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</a:t>
            </a:r>
            <a:r>
              <a:rPr lang="cs-CZ" dirty="0" smtClean="0">
                <a:hlinkClick r:id="rId4"/>
              </a:rPr>
              <a:t>-mp3.org/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Zaznamenání a úprava audia v </a:t>
            </a:r>
            <a:r>
              <a:rPr lang="cs-CZ" dirty="0" err="1" smtClean="0"/>
              <a:t>Audacity</a:t>
            </a:r>
            <a:endParaRPr lang="cs-CZ" dirty="0" smtClean="0"/>
          </a:p>
          <a:p>
            <a:pPr lvl="1"/>
            <a:r>
              <a:rPr lang="cs-CZ" dirty="0" smtClean="0">
                <a:hlinkClick r:id="rId5"/>
              </a:rPr>
              <a:t>http://wrack.ped.muni.cz/ikt3/4b-audacity/4b-audacity.htm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Zpracování videa ve Windows Live </a:t>
            </a:r>
            <a:r>
              <a:rPr lang="cs-CZ" dirty="0" err="1" smtClean="0"/>
              <a:t>Movie</a:t>
            </a:r>
            <a:r>
              <a:rPr lang="cs-CZ" dirty="0" smtClean="0"/>
              <a:t> Maker</a:t>
            </a:r>
          </a:p>
          <a:p>
            <a:pPr lvl="1"/>
            <a:r>
              <a:rPr lang="cs-CZ" dirty="0" smtClean="0">
                <a:hlinkClick r:id="rId6"/>
              </a:rPr>
              <a:t>http://wrack.ped.muni.cz/ikt3/3b-zpracovanividea/3b-zpracovanividea.htm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1) stáhněte z </a:t>
            </a:r>
            <a:r>
              <a:rPr lang="cs-CZ" dirty="0" err="1" smtClean="0"/>
              <a:t>YouTube</a:t>
            </a:r>
            <a:r>
              <a:rPr lang="cs-CZ" dirty="0" smtClean="0"/>
              <a:t> hudbu dle Vašeho výběru (doporučuje se kolem 2 minut z důvodu délky stahování).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2) Výsledný formát videa bude </a:t>
            </a:r>
            <a:r>
              <a:rPr lang="cs-CZ" b="1" dirty="0" smtClean="0"/>
              <a:t>WMV</a:t>
            </a:r>
            <a:r>
              <a:rPr lang="cs-CZ" dirty="0" smtClean="0"/>
              <a:t> a u hudby to bude formát </a:t>
            </a:r>
            <a:r>
              <a:rPr lang="cs-CZ" b="1" dirty="0" smtClean="0"/>
              <a:t>MP3 nebo WAV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3) uložte na plochu do složky s Vašim </a:t>
            </a:r>
            <a:r>
              <a:rPr lang="cs-CZ" b="1" dirty="0" smtClean="0"/>
              <a:t>příjmením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4) Pomocí softwaru </a:t>
            </a:r>
            <a:r>
              <a:rPr lang="cs-CZ" b="1" dirty="0" err="1" smtClean="0">
                <a:hlinkClick r:id="rId2" tooltip="Audacity"/>
              </a:rPr>
              <a:t>Audacity</a:t>
            </a:r>
            <a:r>
              <a:rPr lang="cs-CZ" dirty="0" smtClean="0"/>
              <a:t> otevřete hudbu, kterou jste si právě uložili do složky.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5) Nyní hudbu upravte dle následujících pokynů: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lvl="1" fontAlgn="base"/>
            <a:r>
              <a:rPr lang="cs-CZ" dirty="0" smtClean="0"/>
              <a:t>písničku upravte na délku </a:t>
            </a:r>
            <a:r>
              <a:rPr lang="cs-CZ" b="1" dirty="0" smtClean="0"/>
              <a:t>dvou minut</a:t>
            </a:r>
            <a:endParaRPr lang="cs-CZ" dirty="0" smtClean="0"/>
          </a:p>
          <a:p>
            <a:pPr lvl="1" fontAlgn="base"/>
            <a:r>
              <a:rPr lang="cs-CZ" dirty="0" smtClean="0"/>
              <a:t>začátek písničky bude upraven pomocí nástroje </a:t>
            </a:r>
            <a:r>
              <a:rPr lang="cs-CZ" b="1" dirty="0" smtClean="0"/>
              <a:t>Postupný náběh</a:t>
            </a:r>
            <a:endParaRPr lang="cs-CZ" dirty="0" smtClean="0"/>
          </a:p>
          <a:p>
            <a:pPr lvl="1" fontAlgn="base"/>
            <a:r>
              <a:rPr lang="cs-CZ" dirty="0" smtClean="0"/>
              <a:t>konec písničky bude upraven pomocí nástroje </a:t>
            </a:r>
            <a:r>
              <a:rPr lang="cs-CZ" b="1" dirty="0" smtClean="0"/>
              <a:t>Do ztracena</a:t>
            </a:r>
            <a:endParaRPr lang="cs-CZ" dirty="0" smtClean="0"/>
          </a:p>
          <a:p>
            <a:pPr lvl="1" fontAlgn="base"/>
            <a:r>
              <a:rPr lang="cs-CZ" dirty="0" smtClean="0"/>
              <a:t>přibližně uprostřed písničky použijte nástroj </a:t>
            </a:r>
            <a:r>
              <a:rPr lang="cs-CZ" b="1" dirty="0" err="1" smtClean="0"/>
              <a:t>Kvákadlo</a:t>
            </a:r>
            <a:endParaRPr lang="cs-CZ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6) Hudbu uložte ve formátu </a:t>
            </a:r>
            <a:r>
              <a:rPr lang="cs-CZ" b="1" dirty="0" smtClean="0"/>
              <a:t>WAV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5384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1) Stáhněte z </a:t>
            </a:r>
            <a:r>
              <a:rPr lang="cs-CZ" dirty="0" err="1" smtClean="0"/>
              <a:t>Youtube</a:t>
            </a:r>
            <a:r>
              <a:rPr lang="cs-CZ" dirty="0" smtClean="0"/>
              <a:t> libovolné video (vhodná délka je cca 2 minuty) do formátu </a:t>
            </a:r>
            <a:r>
              <a:rPr lang="cs-CZ" b="1" dirty="0" smtClean="0"/>
              <a:t>WMV </a:t>
            </a:r>
            <a:r>
              <a:rPr lang="cs-CZ" dirty="0" smtClean="0"/>
              <a:t>(nebo jiný vhodný formát) a uložte do PC</a:t>
            </a:r>
          </a:p>
          <a:p>
            <a:endParaRPr lang="cs-CZ" dirty="0" smtClean="0"/>
          </a:p>
          <a:p>
            <a:r>
              <a:rPr lang="cs-CZ" dirty="0" smtClean="0"/>
              <a:t>2) Stáhněte z </a:t>
            </a:r>
            <a:r>
              <a:rPr lang="cs-CZ" dirty="0" err="1" smtClean="0"/>
              <a:t>Youtube</a:t>
            </a:r>
            <a:r>
              <a:rPr lang="cs-CZ" dirty="0" smtClean="0"/>
              <a:t> libovolnou hudbu, která bude později vložena do videa (nebo využijte hudbu z minulé hodiny)</a:t>
            </a:r>
          </a:p>
          <a:p>
            <a:endParaRPr lang="cs-CZ" dirty="0" smtClean="0"/>
          </a:p>
          <a:p>
            <a:r>
              <a:rPr lang="cs-CZ" dirty="0" smtClean="0"/>
              <a:t>7) Pomocí Windows </a:t>
            </a:r>
            <a:r>
              <a:rPr lang="cs-CZ" dirty="0" err="1" smtClean="0">
                <a:hlinkClick r:id="rId2" tooltip="Movie Maker"/>
              </a:rPr>
              <a:t>Movie</a:t>
            </a:r>
            <a:r>
              <a:rPr lang="cs-CZ" dirty="0" smtClean="0">
                <a:hlinkClick r:id="rId2" tooltip="Movie Maker"/>
              </a:rPr>
              <a:t> Maker</a:t>
            </a:r>
            <a:r>
              <a:rPr lang="cs-CZ" dirty="0" smtClean="0"/>
              <a:t> Live otevřete video, které máte uloženo ve složce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8) Nyní video upravte dle následujících pokynů:</a:t>
            </a:r>
            <a:br>
              <a:rPr lang="cs-CZ" dirty="0" smtClean="0"/>
            </a:br>
            <a:endParaRPr lang="cs-CZ" dirty="0" smtClean="0"/>
          </a:p>
          <a:p>
            <a:pPr lvl="1" fontAlgn="base"/>
            <a:r>
              <a:rPr lang="cs-CZ" dirty="0" smtClean="0"/>
              <a:t>úvodní titulky budou obsahovat Vaše </a:t>
            </a:r>
            <a:r>
              <a:rPr lang="cs-CZ" b="1" dirty="0" smtClean="0"/>
              <a:t>jméno </a:t>
            </a:r>
            <a:r>
              <a:rPr lang="cs-CZ" dirty="0" smtClean="0"/>
              <a:t>a barva písma bude </a:t>
            </a:r>
            <a:r>
              <a:rPr lang="cs-CZ" b="1" dirty="0" smtClean="0"/>
              <a:t>žlutá</a:t>
            </a:r>
            <a:endParaRPr lang="cs-CZ" dirty="0" smtClean="0"/>
          </a:p>
          <a:p>
            <a:pPr lvl="1" fontAlgn="base"/>
            <a:r>
              <a:rPr lang="cs-CZ" dirty="0" smtClean="0"/>
              <a:t>přibližně </a:t>
            </a:r>
            <a:r>
              <a:rPr lang="cs-CZ" b="1" dirty="0" smtClean="0"/>
              <a:t>do středu videa vložte obrázek</a:t>
            </a:r>
            <a:r>
              <a:rPr lang="cs-CZ" dirty="0" smtClean="0"/>
              <a:t> z knihovny obrázků nebo internetu</a:t>
            </a:r>
          </a:p>
          <a:p>
            <a:pPr lvl="1" fontAlgn="base"/>
            <a:r>
              <a:rPr lang="cs-CZ" dirty="0" smtClean="0"/>
              <a:t>u tohoto obrázku bude </a:t>
            </a:r>
            <a:r>
              <a:rPr lang="cs-CZ" b="1" dirty="0" smtClean="0"/>
              <a:t>titulek</a:t>
            </a:r>
            <a:r>
              <a:rPr lang="cs-CZ" dirty="0" smtClean="0"/>
              <a:t> s názvem obrázku (třeba Koala), který bude </a:t>
            </a:r>
            <a:r>
              <a:rPr lang="cs-CZ" b="1" dirty="0" smtClean="0"/>
              <a:t>animován</a:t>
            </a:r>
            <a:r>
              <a:rPr lang="cs-CZ" dirty="0" smtClean="0"/>
              <a:t> dle Vašeho výběru (např. posun ze strany na stranu ...)</a:t>
            </a:r>
          </a:p>
          <a:p>
            <a:pPr lvl="1" fontAlgn="base"/>
            <a:r>
              <a:rPr lang="cs-CZ" dirty="0" smtClean="0"/>
              <a:t>zvolte odpovídající </a:t>
            </a:r>
            <a:r>
              <a:rPr lang="cs-CZ" b="1" dirty="0" smtClean="0"/>
              <a:t>přechod</a:t>
            </a:r>
            <a:r>
              <a:rPr lang="cs-CZ" dirty="0" smtClean="0"/>
              <a:t> dle Vašeho výběru při změně z videa na obrázek (má se na mysli úsek ...video - VÁŠ ZVOLENÝ přechod - obrázek - video...)</a:t>
            </a:r>
          </a:p>
          <a:p>
            <a:pPr lvl="1" fontAlgn="base"/>
            <a:r>
              <a:rPr lang="cs-CZ" dirty="0" smtClean="0"/>
              <a:t>video bude po celou dobu doprovázeno Vámi staženou </a:t>
            </a:r>
            <a:r>
              <a:rPr lang="cs-CZ" b="1" dirty="0" smtClean="0"/>
              <a:t>písničkou</a:t>
            </a:r>
            <a:r>
              <a:rPr lang="cs-CZ" dirty="0" smtClean="0"/>
              <a:t> z </a:t>
            </a:r>
            <a:r>
              <a:rPr lang="cs-CZ" dirty="0" err="1" smtClean="0"/>
              <a:t>Youtube</a:t>
            </a:r>
            <a:endParaRPr lang="cs-CZ" dirty="0" smtClean="0"/>
          </a:p>
          <a:p>
            <a:pPr lvl="1" fontAlgn="base"/>
            <a:r>
              <a:rPr lang="cs-CZ" dirty="0" smtClean="0"/>
              <a:t>na konci videa budou </a:t>
            </a:r>
            <a:r>
              <a:rPr lang="cs-CZ" b="1" dirty="0" smtClean="0"/>
              <a:t>závěrečné titulky</a:t>
            </a:r>
            <a:r>
              <a:rPr lang="cs-CZ" dirty="0" smtClean="0"/>
              <a:t>, kde bude slogan “Děkujeme za Váš čas”, pozadí těchto titulků bude </a:t>
            </a:r>
            <a:r>
              <a:rPr lang="cs-CZ" b="1" dirty="0" smtClean="0"/>
              <a:t>v barvě červené</a:t>
            </a:r>
            <a:endParaRPr lang="cs-CZ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9) Nyní video uložte ve formátu </a:t>
            </a:r>
            <a:r>
              <a:rPr lang="cs-CZ" b="1" dirty="0" smtClean="0"/>
              <a:t>WMV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10) Zkontrolujte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r>
              <a:rPr lang="cs-CZ" dirty="0" smtClean="0"/>
              <a:t>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913288"/>
          </a:xfrm>
        </p:spPr>
        <p:txBody>
          <a:bodyPr/>
          <a:lstStyle/>
          <a:p>
            <a:pPr marL="109728" indent="0" algn="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11266" name="Picture 2" descr="http://www.servitokss.com/wp-content/uploads/2009/07/man_question_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916832"/>
            <a:ext cx="2724150" cy="34194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877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ultimédia – zvuk a video&amp;quot;&quot;/&gt;&lt;property id=&quot;20307&quot; value=&quot;256&quot;/&gt;&lt;/object&gt;&lt;object type=&quot;3&quot; unique_id=&quot;10027&quot;&gt;&lt;property id=&quot;20148&quot; value=&quot;5&quot;/&gt;&lt;property id=&quot;20300&quot; value=&quot;Slide 9 - &amp;quot;Dotazy&amp;quot;&quot;/&gt;&lt;property id=&quot;20307&quot; value=&quot;276&quot;/&gt;&lt;/object&gt;&lt;object type=&quot;3&quot; unique_id=&quot;11223&quot;&gt;&lt;property id=&quot;20148&quot; value=&quot;5&quot;/&gt;&lt;property id=&quot;20300&quot; value=&quot;Slide 2 - &amp;quot;Multimédia&amp;quot;&quot;/&gt;&lt;property id=&quot;20307&quot; value=&quot;278&quot;/&gt;&lt;/object&gt;&lt;object type=&quot;3&quot; unique_id=&quot;11224&quot;&gt;&lt;property id=&quot;20148&quot; value=&quot;5&quot;/&gt;&lt;property id=&quot;20300&quot; value=&quot;Slide 3 - &amp;quot;Zvuk a video&amp;quot;&quot;/&gt;&lt;property id=&quot;20307&quot; value=&quot;277&quot;/&gt;&lt;/object&gt;&lt;object type=&quot;3&quot; unique_id=&quot;11283&quot;&gt;&lt;property id=&quot;20148&quot; value=&quot;5&quot;/&gt;&lt;property id=&quot;20300&quot; value=&quot;Slide 4 - &amp;quot;Základní termíny&amp;quot;&quot;/&gt;&lt;property id=&quot;20307&quot; value=&quot;279&quot;/&gt;&lt;/object&gt;&lt;object type=&quot;3&quot; unique_id=&quot;11284&quot;&gt;&lt;property id=&quot;20148&quot; value=&quot;5&quot;/&gt;&lt;property id=&quot;20300&quot; value=&quot;Slide 5 - &amp;quot;Základní termíny II&amp;quot;&quot;/&gt;&lt;property id=&quot;20307&quot; value=&quot;280&quot;/&gt;&lt;/object&gt;&lt;object type=&quot;3&quot; unique_id=&quot;11293&quot;&gt;&lt;property id=&quot;20148&quot; value=&quot;5&quot;/&gt;&lt;property id=&quot;20300&quot; value=&quot;Slide 6 - &amp;quot;Práce v Audacity&amp;quot;&quot;/&gt;&lt;property id=&quot;20307&quot; value=&quot;281&quot;/&gt;&lt;/object&gt;&lt;object type=&quot;3&quot; unique_id=&quot;11348&quot;&gt;&lt;property id=&quot;20148&quot; value=&quot;5&quot;/&gt;&lt;property id=&quot;20300&quot; value=&quot;Slide 7&quot;/&gt;&lt;property id=&quot;20307&quot; value=&quot;282&quot;/&gt;&lt;/object&gt;&lt;object type=&quot;3&quot; unique_id=&quot;11359&quot;&gt;&lt;property id=&quot;20148&quot; value=&quot;5&quot;/&gt;&lt;property id=&quot;20300&quot; value=&quot;Slide 8&quot;/&gt;&lt;property id=&quot;20307&quot; value=&quot;28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1026</TotalTime>
  <Words>462</Words>
  <Application>Microsoft Office PowerPoint</Application>
  <PresentationFormat>Předvádění na obrazovce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Urbanistický</vt:lpstr>
      <vt:lpstr>Multimédia – zvuk a video</vt:lpstr>
      <vt:lpstr>Multimédia</vt:lpstr>
      <vt:lpstr>Zvuk a video</vt:lpstr>
      <vt:lpstr>Základní termíny</vt:lpstr>
      <vt:lpstr>Základní termíny II</vt:lpstr>
      <vt:lpstr>Práce v Audacity</vt:lpstr>
      <vt:lpstr>Snímek 7</vt:lpstr>
      <vt:lpstr>Snímek 8</vt:lpstr>
      <vt:lpstr>Dotazy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bezpečnosti PC a na internetu</dc:title>
  <dc:creator>Dosedla</dc:creator>
  <cp:lastModifiedBy>student</cp:lastModifiedBy>
  <cp:revision>135</cp:revision>
  <dcterms:created xsi:type="dcterms:W3CDTF">2013-05-02T06:42:35Z</dcterms:created>
  <dcterms:modified xsi:type="dcterms:W3CDTF">2016-02-17T09:05:35Z</dcterms:modified>
</cp:coreProperties>
</file>